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86" r:id="rId18"/>
    <p:sldId id="271" r:id="rId19"/>
    <p:sldId id="272" r:id="rId20"/>
    <p:sldId id="291" r:id="rId21"/>
    <p:sldId id="281" r:id="rId22"/>
    <p:sldId id="287" r:id="rId23"/>
    <p:sldId id="282" r:id="rId24"/>
    <p:sldId id="283" r:id="rId25"/>
    <p:sldId id="285" r:id="rId26"/>
    <p:sldId id="284" r:id="rId27"/>
    <p:sldId id="288" r:id="rId28"/>
    <p:sldId id="290" r:id="rId29"/>
    <p:sldId id="274"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51" autoAdjust="0"/>
  </p:normalViewPr>
  <p:slideViewPr>
    <p:cSldViewPr snapToGrid="0">
      <p:cViewPr varScale="1">
        <p:scale>
          <a:sx n="86" d="100"/>
          <a:sy n="86" d="100"/>
        </p:scale>
        <p:origin x="581" y="67"/>
      </p:cViewPr>
      <p:guideLst/>
    </p:cSldViewPr>
  </p:slideViewPr>
  <p:notesTextViewPr>
    <p:cViewPr>
      <p:scale>
        <a:sx n="1" d="1"/>
        <a:sy n="1" d="1"/>
      </p:scale>
      <p:origin x="0" y="0"/>
    </p:cViewPr>
  </p:notesTextViewPr>
  <p:sorterViewPr>
    <p:cViewPr>
      <p:scale>
        <a:sx n="100" d="100"/>
        <a:sy n="100" d="100"/>
      </p:scale>
      <p:origin x="0" y="-26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sarala786@outlook.com" userId="785c452e02dcd0aa" providerId="LiveId" clId="{B54C5FB2-CE67-4C1C-9800-67992DEC6D4B}"/>
    <pc:docChg chg="addSld delSld modSld">
      <pc:chgData name="priyankasarala786@outlook.com" userId="785c452e02dcd0aa" providerId="LiveId" clId="{B54C5FB2-CE67-4C1C-9800-67992DEC6D4B}" dt="2021-03-24T14:40:43.330" v="33" actId="14100"/>
      <pc:docMkLst>
        <pc:docMk/>
      </pc:docMkLst>
      <pc:sldChg chg="modSp mod">
        <pc:chgData name="priyankasarala786@outlook.com" userId="785c452e02dcd0aa" providerId="LiveId" clId="{B54C5FB2-CE67-4C1C-9800-67992DEC6D4B}" dt="2021-03-24T14:40:43.330" v="33" actId="14100"/>
        <pc:sldMkLst>
          <pc:docMk/>
          <pc:sldMk cId="3547459861" sldId="279"/>
        </pc:sldMkLst>
        <pc:spChg chg="mod">
          <ac:chgData name="priyankasarala786@outlook.com" userId="785c452e02dcd0aa" providerId="LiveId" clId="{B54C5FB2-CE67-4C1C-9800-67992DEC6D4B}" dt="2021-03-24T14:40:02.469" v="24" actId="122"/>
          <ac:spMkLst>
            <pc:docMk/>
            <pc:sldMk cId="3547459861" sldId="279"/>
            <ac:spMk id="2" creationId="{6D0D9DA7-3ED0-4439-9A98-C7FA85564FDB}"/>
          </ac:spMkLst>
        </pc:spChg>
        <pc:spChg chg="mod">
          <ac:chgData name="priyankasarala786@outlook.com" userId="785c452e02dcd0aa" providerId="LiveId" clId="{B54C5FB2-CE67-4C1C-9800-67992DEC6D4B}" dt="2021-03-24T14:35:03.200" v="4" actId="207"/>
          <ac:spMkLst>
            <pc:docMk/>
            <pc:sldMk cId="3547459861" sldId="279"/>
            <ac:spMk id="3" creationId="{A07006AE-8BC5-44DB-B80C-E8C538BFE541}"/>
          </ac:spMkLst>
        </pc:spChg>
        <pc:spChg chg="mod">
          <ac:chgData name="priyankasarala786@outlook.com" userId="785c452e02dcd0aa" providerId="LiveId" clId="{B54C5FB2-CE67-4C1C-9800-67992DEC6D4B}" dt="2021-03-24T14:36:29.964" v="12" actId="255"/>
          <ac:spMkLst>
            <pc:docMk/>
            <pc:sldMk cId="3547459861" sldId="279"/>
            <ac:spMk id="4" creationId="{5520DF66-342E-4A9E-9403-32FD0687CA0C}"/>
          </ac:spMkLst>
        </pc:spChg>
        <pc:spChg chg="mod">
          <ac:chgData name="priyankasarala786@outlook.com" userId="785c452e02dcd0aa" providerId="LiveId" clId="{B54C5FB2-CE67-4C1C-9800-67992DEC6D4B}" dt="2021-03-24T14:40:39.235" v="32" actId="14100"/>
          <ac:spMkLst>
            <pc:docMk/>
            <pc:sldMk cId="3547459861" sldId="279"/>
            <ac:spMk id="5" creationId="{925D842A-AD17-461F-8DC6-D93EC985E3D3}"/>
          </ac:spMkLst>
        </pc:spChg>
        <pc:spChg chg="mod">
          <ac:chgData name="priyankasarala786@outlook.com" userId="785c452e02dcd0aa" providerId="LiveId" clId="{B54C5FB2-CE67-4C1C-9800-67992DEC6D4B}" dt="2021-03-24T14:40:19.375" v="26" actId="14100"/>
          <ac:spMkLst>
            <pc:docMk/>
            <pc:sldMk cId="3547459861" sldId="279"/>
            <ac:spMk id="6" creationId="{5AD3BB85-932C-4856-BD44-6BEA0C802C4D}"/>
          </ac:spMkLst>
        </pc:spChg>
        <pc:spChg chg="mod">
          <ac:chgData name="priyankasarala786@outlook.com" userId="785c452e02dcd0aa" providerId="LiveId" clId="{B54C5FB2-CE67-4C1C-9800-67992DEC6D4B}" dt="2021-03-24T14:40:43.330" v="33" actId="14100"/>
          <ac:spMkLst>
            <pc:docMk/>
            <pc:sldMk cId="3547459861" sldId="279"/>
            <ac:spMk id="7" creationId="{7779EE71-3997-4FCD-B6B4-CE68BEF769CA}"/>
          </ac:spMkLst>
        </pc:spChg>
        <pc:spChg chg="mod">
          <ac:chgData name="priyankasarala786@outlook.com" userId="785c452e02dcd0aa" providerId="LiveId" clId="{B54C5FB2-CE67-4C1C-9800-67992DEC6D4B}" dt="2021-03-24T14:36:43.366" v="13" actId="255"/>
          <ac:spMkLst>
            <pc:docMk/>
            <pc:sldMk cId="3547459861" sldId="279"/>
            <ac:spMk id="8" creationId="{8A58322D-072C-4910-9A64-4D3B6A8BDCD2}"/>
          </ac:spMkLst>
        </pc:spChg>
      </pc:sldChg>
      <pc:sldChg chg="addSp modSp new">
        <pc:chgData name="priyankasarala786@outlook.com" userId="785c452e02dcd0aa" providerId="LiveId" clId="{B54C5FB2-CE67-4C1C-9800-67992DEC6D4B}" dt="2021-03-24T14:37:25.017" v="15" actId="931"/>
        <pc:sldMkLst>
          <pc:docMk/>
          <pc:sldMk cId="2080912966" sldId="281"/>
        </pc:sldMkLst>
        <pc:picChg chg="add mod">
          <ac:chgData name="priyankasarala786@outlook.com" userId="785c452e02dcd0aa" providerId="LiveId" clId="{B54C5FB2-CE67-4C1C-9800-67992DEC6D4B}" dt="2021-03-24T14:37:25.017" v="15" actId="931"/>
          <ac:picMkLst>
            <pc:docMk/>
            <pc:sldMk cId="2080912966" sldId="281"/>
            <ac:picMk id="3" creationId="{02AA815D-9DAF-4563-AB07-649C4BD79292}"/>
          </ac:picMkLst>
        </pc:picChg>
      </pc:sldChg>
      <pc:sldChg chg="addSp modSp new">
        <pc:chgData name="priyankasarala786@outlook.com" userId="785c452e02dcd0aa" providerId="LiveId" clId="{B54C5FB2-CE67-4C1C-9800-67992DEC6D4B}" dt="2021-03-24T14:39:00.139" v="17" actId="931"/>
        <pc:sldMkLst>
          <pc:docMk/>
          <pc:sldMk cId="2867706901" sldId="282"/>
        </pc:sldMkLst>
        <pc:picChg chg="add mod">
          <ac:chgData name="priyankasarala786@outlook.com" userId="785c452e02dcd0aa" providerId="LiveId" clId="{B54C5FB2-CE67-4C1C-9800-67992DEC6D4B}" dt="2021-03-24T14:39:00.139" v="17" actId="931"/>
          <ac:picMkLst>
            <pc:docMk/>
            <pc:sldMk cId="2867706901" sldId="282"/>
            <ac:picMk id="3" creationId="{B8BD70D6-82E7-4720-B78F-19B4789CE38B}"/>
          </ac:picMkLst>
        </pc:picChg>
      </pc:sldChg>
      <pc:sldChg chg="addSp modSp new">
        <pc:chgData name="priyankasarala786@outlook.com" userId="785c452e02dcd0aa" providerId="LiveId" clId="{B54C5FB2-CE67-4C1C-9800-67992DEC6D4B}" dt="2021-03-24T14:39:13.801" v="19" actId="931"/>
        <pc:sldMkLst>
          <pc:docMk/>
          <pc:sldMk cId="3627216133" sldId="283"/>
        </pc:sldMkLst>
        <pc:picChg chg="add mod">
          <ac:chgData name="priyankasarala786@outlook.com" userId="785c452e02dcd0aa" providerId="LiveId" clId="{B54C5FB2-CE67-4C1C-9800-67992DEC6D4B}" dt="2021-03-24T14:39:13.801" v="19" actId="931"/>
          <ac:picMkLst>
            <pc:docMk/>
            <pc:sldMk cId="3627216133" sldId="283"/>
            <ac:picMk id="3" creationId="{610F36B8-48EE-43CF-B534-18B180C328F7}"/>
          </ac:picMkLst>
        </pc:picChg>
      </pc:sldChg>
      <pc:sldChg chg="addSp modSp new">
        <pc:chgData name="priyankasarala786@outlook.com" userId="785c452e02dcd0aa" providerId="LiveId" clId="{B54C5FB2-CE67-4C1C-9800-67992DEC6D4B}" dt="2021-03-24T14:39:24.899" v="21" actId="931"/>
        <pc:sldMkLst>
          <pc:docMk/>
          <pc:sldMk cId="49979346" sldId="284"/>
        </pc:sldMkLst>
        <pc:picChg chg="add mod">
          <ac:chgData name="priyankasarala786@outlook.com" userId="785c452e02dcd0aa" providerId="LiveId" clId="{B54C5FB2-CE67-4C1C-9800-67992DEC6D4B}" dt="2021-03-24T14:39:24.899" v="21" actId="931"/>
          <ac:picMkLst>
            <pc:docMk/>
            <pc:sldMk cId="49979346" sldId="284"/>
            <ac:picMk id="3" creationId="{87168FEE-A09D-42E8-9741-11D7CE3E39C6}"/>
          </ac:picMkLst>
        </pc:picChg>
      </pc:sldChg>
      <pc:sldChg chg="new del">
        <pc:chgData name="priyankasarala786@outlook.com" userId="785c452e02dcd0aa" providerId="LiveId" clId="{B54C5FB2-CE67-4C1C-9800-67992DEC6D4B}" dt="2021-03-24T14:39:50.002" v="23" actId="2696"/>
        <pc:sldMkLst>
          <pc:docMk/>
          <pc:sldMk cId="154216527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A8BA-78F7-49B5-A686-7C99404D7169}" type="datetimeFigureOut">
              <a:rPr lang="en-IN" smtClean="0"/>
              <a:t>18-06-2021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1AB9-69FA-4B06-99D0-60DFFE869553}" type="slidenum">
              <a:rPr lang="en-IN" smtClean="0"/>
              <a:t>‹#›</a:t>
            </a:fld>
            <a:endParaRPr lang="en-IN"/>
          </a:p>
        </p:txBody>
      </p:sp>
    </p:spTree>
    <p:extLst>
      <p:ext uri="{BB962C8B-B14F-4D97-AF65-F5344CB8AC3E}">
        <p14:creationId xmlns:p14="http://schemas.microsoft.com/office/powerpoint/2010/main" val="213888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791AB9-69FA-4B06-99D0-60DFFE869553}" type="slidenum">
              <a:rPr lang="en-IN" smtClean="0"/>
              <a:t>29</a:t>
            </a:fld>
            <a:endParaRPr lang="en-IN"/>
          </a:p>
        </p:txBody>
      </p:sp>
    </p:spTree>
    <p:extLst>
      <p:ext uri="{BB962C8B-B14F-4D97-AF65-F5344CB8AC3E}">
        <p14:creationId xmlns:p14="http://schemas.microsoft.com/office/powerpoint/2010/main" val="1664391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75159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4987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12549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58577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27128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66974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18-06-2021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87766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4436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763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409373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8000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EBC4D-B47D-4805-835B-6B6AC80BE897}"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686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EBC4D-B47D-4805-835B-6B6AC80BE897}" type="datetimeFigureOut">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058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EBC4D-B47D-4805-835B-6B6AC80BE897}" type="datetimeFigureOut">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87282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EBC4D-B47D-4805-835B-6B6AC80BE897}" type="datetimeFigureOut">
              <a:rPr lang="en-IN" smtClean="0"/>
              <a:t>18-06-2021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32107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0481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23531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1EBC4D-B47D-4805-835B-6B6AC80BE897}" type="datetimeFigureOut">
              <a:rPr lang="en-IN" smtClean="0"/>
              <a:t>18-06-2021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0BFF65-FFE3-4821-B067-5C28E8E83173}" type="slidenum">
              <a:rPr lang="en-IN" smtClean="0"/>
              <a:t>‹#›</a:t>
            </a:fld>
            <a:endParaRPr lang="en-IN"/>
          </a:p>
        </p:txBody>
      </p:sp>
    </p:spTree>
    <p:extLst>
      <p:ext uri="{BB962C8B-B14F-4D97-AF65-F5344CB8AC3E}">
        <p14:creationId xmlns:p14="http://schemas.microsoft.com/office/powerpoint/2010/main" val="8363446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136D54-BB2A-4650-A721-4482C50C7F3E}"/>
              </a:ext>
            </a:extLst>
          </p:cNvPr>
          <p:cNvSpPr>
            <a:spLocks noGrp="1"/>
          </p:cNvSpPr>
          <p:nvPr>
            <p:ph type="ctrTitle"/>
          </p:nvPr>
        </p:nvSpPr>
        <p:spPr>
          <a:xfrm>
            <a:off x="1154955" y="896645"/>
            <a:ext cx="10164074" cy="1183975"/>
          </a:xfrm>
        </p:spPr>
        <p:txBody>
          <a:bodyPr/>
          <a:lstStyle/>
          <a:p>
            <a:pPr algn="ctr"/>
            <a:r>
              <a:rPr lang="en-US" sz="3200" b="1" i="1" dirty="0">
                <a:solidFill>
                  <a:schemeClr val="accent2">
                    <a:lumMod val="60000"/>
                    <a:lumOff val="40000"/>
                  </a:schemeClr>
                </a:solidFill>
              </a:rPr>
              <a:t>CLOUD BASED BIOMETRIC SECURITY FOR ORGANIZATIONS </a:t>
            </a:r>
            <a:endParaRPr lang="en-IN" sz="3200" b="1" i="1" dirty="0">
              <a:solidFill>
                <a:schemeClr val="accent2">
                  <a:lumMod val="60000"/>
                  <a:lumOff val="40000"/>
                </a:schemeClr>
              </a:solidFill>
            </a:endParaRPr>
          </a:p>
        </p:txBody>
      </p:sp>
      <p:sp>
        <p:nvSpPr>
          <p:cNvPr id="5" name="Text Placeholder 4">
            <a:extLst>
              <a:ext uri="{FF2B5EF4-FFF2-40B4-BE49-F238E27FC236}">
                <a16:creationId xmlns:a16="http://schemas.microsoft.com/office/drawing/2014/main" id="{299793A1-0A60-46CD-89D2-04005969ECB3}"/>
              </a:ext>
            </a:extLst>
          </p:cNvPr>
          <p:cNvSpPr>
            <a:spLocks noGrp="1"/>
          </p:cNvSpPr>
          <p:nvPr>
            <p:ph type="subTitle" idx="1"/>
          </p:nvPr>
        </p:nvSpPr>
        <p:spPr>
          <a:xfrm>
            <a:off x="1154954" y="2476869"/>
            <a:ext cx="10164073" cy="3681335"/>
          </a:xfrm>
        </p:spPr>
        <p:txBody>
          <a:bodyPr>
            <a:normAutofit fontScale="55000" lnSpcReduction="20000"/>
          </a:bodyPr>
          <a:lstStyle/>
          <a:p>
            <a:endParaRPr lang="en-US" b="1" dirty="0">
              <a:solidFill>
                <a:schemeClr val="bg1">
                  <a:lumMod val="85000"/>
                </a:schemeClr>
              </a:solidFill>
            </a:endParaRPr>
          </a:p>
          <a:p>
            <a:endParaRPr lang="en-US" b="1" dirty="0">
              <a:solidFill>
                <a:schemeClr val="bg1">
                  <a:lumMod val="85000"/>
                </a:schemeClr>
              </a:solidFill>
            </a:endParaRPr>
          </a:p>
          <a:p>
            <a:pPr algn="ctr"/>
            <a:r>
              <a:rPr lang="en-US" sz="2600" b="1" dirty="0">
                <a:solidFill>
                  <a:schemeClr val="bg1"/>
                </a:solidFill>
              </a:rPr>
              <a:t>BATCH NUMBER - 14</a:t>
            </a:r>
          </a:p>
          <a:p>
            <a:pPr algn="r"/>
            <a:endParaRPr lang="en-US" sz="1800" b="1" dirty="0">
              <a:solidFill>
                <a:schemeClr val="accent2">
                  <a:lumMod val="75000"/>
                </a:schemeClr>
              </a:solidFill>
            </a:endParaRPr>
          </a:p>
          <a:p>
            <a:pPr algn="r"/>
            <a:r>
              <a:rPr lang="en-US" sz="2500" b="1" dirty="0">
                <a:solidFill>
                  <a:schemeClr val="accent2">
                    <a:lumMod val="75000"/>
                  </a:schemeClr>
                </a:solidFill>
              </a:rPr>
              <a:t>TEAM MEMBERS</a:t>
            </a:r>
          </a:p>
          <a:p>
            <a:pPr algn="r"/>
            <a:r>
              <a:rPr lang="en-US" sz="2500" b="1" i="1" dirty="0">
                <a:latin typeface="Candara" panose="020E0502030303020204" pitchFamily="34" charset="0"/>
              </a:rPr>
              <a:t>aBHINAYA R(211417104002)</a:t>
            </a:r>
          </a:p>
          <a:p>
            <a:pPr algn="r"/>
            <a:r>
              <a:rPr lang="en-US" sz="2500" b="1" i="1" dirty="0">
                <a:latin typeface="Candara" panose="020E0502030303020204" pitchFamily="34" charset="0"/>
              </a:rPr>
              <a:t>PRIYANKA B(211417104204)</a:t>
            </a:r>
          </a:p>
          <a:p>
            <a:pPr algn="r"/>
            <a:r>
              <a:rPr lang="en-US" sz="2500" b="1" i="1" dirty="0">
                <a:latin typeface="Candara" panose="020E0502030303020204" pitchFamily="34" charset="0"/>
              </a:rPr>
              <a:t>ABITHA C(211417104004</a:t>
            </a:r>
            <a:r>
              <a:rPr lang="en-US" sz="2500" b="1" dirty="0">
                <a:latin typeface="Candara" panose="020E0502030303020204" pitchFamily="34" charset="0"/>
              </a:rPr>
              <a:t>)</a:t>
            </a:r>
          </a:p>
          <a:p>
            <a:r>
              <a:rPr lang="en-US" sz="2100" b="1" dirty="0">
                <a:solidFill>
                  <a:schemeClr val="accent2">
                    <a:lumMod val="75000"/>
                  </a:schemeClr>
                </a:solidFill>
              </a:rPr>
              <a:t>PROJECT GUIDE </a:t>
            </a:r>
          </a:p>
          <a:p>
            <a:r>
              <a:rPr lang="en-US" sz="2900" b="1" i="1" dirty="0">
                <a:latin typeface="Centaur" panose="02030504050205020304" pitchFamily="18" charset="0"/>
              </a:rPr>
              <a:t>Mrs.</a:t>
            </a:r>
            <a:r>
              <a:rPr lang="en-US" sz="2500" b="1" i="1" cap="none" dirty="0">
                <a:latin typeface="Centaur" panose="02030504050205020304" pitchFamily="18" charset="0"/>
              </a:rPr>
              <a:t> </a:t>
            </a:r>
            <a:r>
              <a:rPr lang="en-US" sz="2900" b="1" i="1" dirty="0">
                <a:latin typeface="Centaur" panose="02030504050205020304" pitchFamily="18" charset="0"/>
              </a:rPr>
              <a:t> r . Salini (M .TECH)</a:t>
            </a:r>
          </a:p>
          <a:p>
            <a:r>
              <a:rPr lang="en-US" sz="2900" b="1" i="1" dirty="0">
                <a:latin typeface="Centaur" panose="02030504050205020304" pitchFamily="18" charset="0"/>
              </a:rPr>
              <a:t>Assistant professor,</a:t>
            </a:r>
          </a:p>
          <a:p>
            <a:r>
              <a:rPr lang="en-US" sz="2900" b="1" i="1" dirty="0">
                <a:solidFill>
                  <a:schemeClr val="bg1">
                    <a:lumMod val="85000"/>
                  </a:schemeClr>
                </a:solidFill>
                <a:latin typeface="Centaur" panose="02030504050205020304" pitchFamily="18" charset="0"/>
              </a:rPr>
              <a:t>Department of </a:t>
            </a:r>
            <a:r>
              <a:rPr lang="en-US" sz="2900" b="1" i="1" dirty="0" err="1">
                <a:solidFill>
                  <a:schemeClr val="bg1">
                    <a:lumMod val="85000"/>
                  </a:schemeClr>
                </a:solidFill>
                <a:latin typeface="Centaur" panose="02030504050205020304" pitchFamily="18" charset="0"/>
              </a:rPr>
              <a:t>cse</a:t>
            </a:r>
            <a:endParaRPr lang="en-US" sz="2900" b="1" i="1" dirty="0">
              <a:solidFill>
                <a:schemeClr val="bg1">
                  <a:lumMod val="85000"/>
                </a:schemeClr>
              </a:solidFill>
            </a:endParaRPr>
          </a:p>
          <a:p>
            <a:endParaRPr lang="en-US" sz="2300" b="1" dirty="0">
              <a:solidFill>
                <a:schemeClr val="accent2">
                  <a:lumMod val="75000"/>
                </a:schemeClr>
              </a:solidFill>
            </a:endParaRPr>
          </a:p>
          <a:p>
            <a:endParaRPr lang="en-US" sz="2300" b="1" dirty="0">
              <a:solidFill>
                <a:schemeClr val="accent2">
                  <a:lumMod val="75000"/>
                </a:schemeClr>
              </a:solidFill>
            </a:endParaRPr>
          </a:p>
          <a:p>
            <a:pPr algn="r"/>
            <a:endParaRPr lang="en-US" sz="4000" b="1" dirty="0">
              <a:solidFill>
                <a:schemeClr val="accent2">
                  <a:lumMod val="75000"/>
                </a:schemeClr>
              </a:solidFill>
            </a:endParaRPr>
          </a:p>
          <a:p>
            <a:pPr algn="r"/>
            <a:endParaRPr lang="en-US" sz="4800" b="1" dirty="0">
              <a:latin typeface="Centaur" panose="02030504050205020304" pitchFamily="18" charset="0"/>
            </a:endParaRPr>
          </a:p>
          <a:p>
            <a:endParaRPr lang="en-US" sz="4000" b="1" dirty="0">
              <a:latin typeface="Centaur" panose="02030504050205020304" pitchFamily="18" charset="0"/>
            </a:endParaRPr>
          </a:p>
          <a:p>
            <a:endParaRPr lang="en-IN" b="1" dirty="0">
              <a:latin typeface="Centaur" panose="02030504050205020304" pitchFamily="18" charset="0"/>
            </a:endParaRPr>
          </a:p>
        </p:txBody>
      </p:sp>
    </p:spTree>
    <p:extLst>
      <p:ext uri="{BB962C8B-B14F-4D97-AF65-F5344CB8AC3E}">
        <p14:creationId xmlns:p14="http://schemas.microsoft.com/office/powerpoint/2010/main" val="258287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AE08-05B0-410E-9331-8982F27E12F1}"/>
              </a:ext>
            </a:extLst>
          </p:cNvPr>
          <p:cNvSpPr>
            <a:spLocks noGrp="1"/>
          </p:cNvSpPr>
          <p:nvPr>
            <p:ph type="title"/>
          </p:nvPr>
        </p:nvSpPr>
        <p:spPr/>
        <p:txBody>
          <a:bodyPr/>
          <a:lstStyle/>
          <a:p>
            <a:pPr algn="ctr"/>
            <a:r>
              <a:rPr lang="en-US" b="1" dirty="0">
                <a:solidFill>
                  <a:schemeClr val="accent1">
                    <a:lumMod val="60000"/>
                    <a:lumOff val="40000"/>
                  </a:schemeClr>
                </a:solidFill>
              </a:rPr>
              <a:t>          </a:t>
            </a:r>
            <a:r>
              <a:rPr lang="en-US" b="1" dirty="0">
                <a:solidFill>
                  <a:schemeClr val="accent1">
                    <a:lumMod val="40000"/>
                    <a:lumOff val="60000"/>
                  </a:schemeClr>
                </a:solidFill>
              </a:rPr>
              <a:t>UML DIAGRAMS</a:t>
            </a:r>
            <a:endParaRPr lang="en-IN" b="1" dirty="0">
              <a:solidFill>
                <a:schemeClr val="accent1">
                  <a:lumMod val="40000"/>
                  <a:lumOff val="60000"/>
                </a:schemeClr>
              </a:solidFill>
            </a:endParaRPr>
          </a:p>
        </p:txBody>
      </p:sp>
      <p:sp>
        <p:nvSpPr>
          <p:cNvPr id="7" name="Rectangle 6">
            <a:extLst>
              <a:ext uri="{FF2B5EF4-FFF2-40B4-BE49-F238E27FC236}">
                <a16:creationId xmlns:a16="http://schemas.microsoft.com/office/drawing/2014/main" id="{0E1E7F8E-F43C-4939-A8F7-374502702B80}"/>
              </a:ext>
            </a:extLst>
          </p:cNvPr>
          <p:cNvSpPr/>
          <p:nvPr/>
        </p:nvSpPr>
        <p:spPr>
          <a:xfrm>
            <a:off x="4537344" y="6330599"/>
            <a:ext cx="2882686" cy="46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USECASE DIAGRAM</a:t>
            </a:r>
            <a:endParaRPr lang="en-IN" b="1" spc="50" dirty="0">
              <a:ln w="0"/>
              <a:solidFill>
                <a:schemeClr val="bg2"/>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FFC81BB2-78FF-400E-B7BE-52E5EDC2E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369" y="2219416"/>
            <a:ext cx="8593584" cy="3959441"/>
          </a:xfrm>
          <a:prstGeom prst="rect">
            <a:avLst/>
          </a:prstGeom>
        </p:spPr>
      </p:pic>
    </p:spTree>
    <p:extLst>
      <p:ext uri="{BB962C8B-B14F-4D97-AF65-F5344CB8AC3E}">
        <p14:creationId xmlns:p14="http://schemas.microsoft.com/office/powerpoint/2010/main" val="235647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270F07-F701-4A47-8402-B915DFD89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35" y="715178"/>
            <a:ext cx="5556141" cy="4794470"/>
          </a:xfrm>
          <a:prstGeom prst="rect">
            <a:avLst/>
          </a:prstGeom>
        </p:spPr>
      </p:pic>
      <p:pic>
        <p:nvPicPr>
          <p:cNvPr id="8" name="Picture 7">
            <a:extLst>
              <a:ext uri="{FF2B5EF4-FFF2-40B4-BE49-F238E27FC236}">
                <a16:creationId xmlns:a16="http://schemas.microsoft.com/office/drawing/2014/main" id="{FF6572F0-240C-4EF2-A5BF-46A814208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356" y="715178"/>
            <a:ext cx="5463152" cy="4669689"/>
          </a:xfrm>
          <a:prstGeom prst="rect">
            <a:avLst/>
          </a:prstGeom>
        </p:spPr>
      </p:pic>
      <p:sp>
        <p:nvSpPr>
          <p:cNvPr id="9" name="Rectangle 8">
            <a:extLst>
              <a:ext uri="{FF2B5EF4-FFF2-40B4-BE49-F238E27FC236}">
                <a16:creationId xmlns:a16="http://schemas.microsoft.com/office/drawing/2014/main" id="{202D44B1-BF38-4C2B-8361-710209FB2123}"/>
              </a:ext>
            </a:extLst>
          </p:cNvPr>
          <p:cNvSpPr/>
          <p:nvPr/>
        </p:nvSpPr>
        <p:spPr>
          <a:xfrm>
            <a:off x="1425844" y="5610384"/>
            <a:ext cx="2673458"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CLASS DIAGRAM</a:t>
            </a:r>
            <a:endParaRPr lang="en-IN" b="1" spc="50" dirty="0">
              <a:ln w="0"/>
              <a:solidFill>
                <a:schemeClr val="bg2"/>
              </a:solidFill>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591E767-C11D-4D23-98EF-8AA0B5B43315}"/>
              </a:ext>
            </a:extLst>
          </p:cNvPr>
          <p:cNvSpPr/>
          <p:nvPr/>
        </p:nvSpPr>
        <p:spPr>
          <a:xfrm>
            <a:off x="7501180" y="5610384"/>
            <a:ext cx="3053166"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ACTIVITY DIAGRAM</a:t>
            </a:r>
            <a:endParaRPr lang="en-IN" b="1" spc="50" dirty="0">
              <a:ln w="0"/>
              <a:solidFill>
                <a:schemeClr val="bg2"/>
              </a:solidFill>
              <a:effectLst>
                <a:innerShdw blurRad="63500" dist="50800" dir="13500000">
                  <a:srgbClr val="000000">
                    <a:alpha val="50000"/>
                  </a:srgbClr>
                </a:innerShdw>
              </a:effectLst>
            </a:endParaRPr>
          </a:p>
        </p:txBody>
      </p:sp>
      <p:cxnSp>
        <p:nvCxnSpPr>
          <p:cNvPr id="12" name="Straight Connector 11">
            <a:extLst>
              <a:ext uri="{FF2B5EF4-FFF2-40B4-BE49-F238E27FC236}">
                <a16:creationId xmlns:a16="http://schemas.microsoft.com/office/drawing/2014/main" id="{34D39FFC-9D00-4B69-AF7C-432C878AE81B}"/>
              </a:ext>
            </a:extLst>
          </p:cNvPr>
          <p:cNvCxnSpPr/>
          <p:nvPr/>
        </p:nvCxnSpPr>
        <p:spPr>
          <a:xfrm>
            <a:off x="6096000" y="929898"/>
            <a:ext cx="0" cy="468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19A432-3F11-433B-BFBD-FA066A78B7CA}"/>
              </a:ext>
            </a:extLst>
          </p:cNvPr>
          <p:cNvCxnSpPr/>
          <p:nvPr/>
        </p:nvCxnSpPr>
        <p:spPr>
          <a:xfrm>
            <a:off x="4785064" y="1526959"/>
            <a:ext cx="0" cy="903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0BC1C7F-4294-405A-9BBC-CB8794BE9DA9}"/>
              </a:ext>
            </a:extLst>
          </p:cNvPr>
          <p:cNvCxnSpPr/>
          <p:nvPr/>
        </p:nvCxnSpPr>
        <p:spPr>
          <a:xfrm>
            <a:off x="4320540" y="1526959"/>
            <a:ext cx="46452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041CEA0-7A84-4D65-8336-E2909C2B613C}"/>
              </a:ext>
            </a:extLst>
          </p:cNvPr>
          <p:cNvCxnSpPr>
            <a:cxnSpLocks/>
          </p:cNvCxnSpPr>
          <p:nvPr/>
        </p:nvCxnSpPr>
        <p:spPr>
          <a:xfrm flipH="1">
            <a:off x="2209800" y="2903220"/>
            <a:ext cx="166878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B019E6F-8663-4CA8-AA57-75707EF47854}"/>
              </a:ext>
            </a:extLst>
          </p:cNvPr>
          <p:cNvCxnSpPr/>
          <p:nvPr/>
        </p:nvCxnSpPr>
        <p:spPr>
          <a:xfrm flipV="1">
            <a:off x="2209800" y="2324100"/>
            <a:ext cx="0" cy="57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5E5BCDE-9C47-4BE2-A6A4-F2DAB06634E1}"/>
              </a:ext>
            </a:extLst>
          </p:cNvPr>
          <p:cNvCxnSpPr/>
          <p:nvPr/>
        </p:nvCxnSpPr>
        <p:spPr>
          <a:xfrm>
            <a:off x="1127760" y="2324100"/>
            <a:ext cx="0" cy="579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1651B88-9EAF-48CF-8328-BA9450DEDBB1}"/>
              </a:ext>
            </a:extLst>
          </p:cNvPr>
          <p:cNvCxnSpPr/>
          <p:nvPr/>
        </p:nvCxnSpPr>
        <p:spPr>
          <a:xfrm>
            <a:off x="2430780" y="3429000"/>
            <a:ext cx="0" cy="70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9878203-7720-4264-B00C-CAB41B9DD3E1}"/>
              </a:ext>
            </a:extLst>
          </p:cNvPr>
          <p:cNvCxnSpPr/>
          <p:nvPr/>
        </p:nvCxnSpPr>
        <p:spPr>
          <a:xfrm>
            <a:off x="3261360" y="3429000"/>
            <a:ext cx="0" cy="701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2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3DBA46-CF3C-4103-80E5-B680B365499B}"/>
              </a:ext>
            </a:extLst>
          </p:cNvPr>
          <p:cNvSpPr/>
          <p:nvPr/>
        </p:nvSpPr>
        <p:spPr>
          <a:xfrm flipH="1">
            <a:off x="4386018" y="5726624"/>
            <a:ext cx="2997761" cy="498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SEQUENCE DIAGRAM</a:t>
            </a:r>
            <a:endParaRPr lang="en-IN" b="1" spc="50" dirty="0">
              <a:ln w="0"/>
              <a:solidFill>
                <a:schemeClr val="bg2"/>
              </a:solidFill>
              <a:effectLst>
                <a:innerShdw blurRad="63500" dist="50800" dir="13500000">
                  <a:srgbClr val="000000">
                    <a:alpha val="50000"/>
                  </a:srgbClr>
                </a:innerShdw>
              </a:effectLst>
            </a:endParaRPr>
          </a:p>
        </p:txBody>
      </p:sp>
      <p:pic>
        <p:nvPicPr>
          <p:cNvPr id="4" name="Picture 3">
            <a:extLst>
              <a:ext uri="{FF2B5EF4-FFF2-40B4-BE49-F238E27FC236}">
                <a16:creationId xmlns:a16="http://schemas.microsoft.com/office/drawing/2014/main" id="{7329A248-FB1C-404B-86E5-CF7C8BF6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283" y="434722"/>
            <a:ext cx="6944133" cy="5069587"/>
          </a:xfrm>
          <a:prstGeom prst="rect">
            <a:avLst/>
          </a:prstGeom>
        </p:spPr>
      </p:pic>
    </p:spTree>
    <p:extLst>
      <p:ext uri="{BB962C8B-B14F-4D97-AF65-F5344CB8AC3E}">
        <p14:creationId xmlns:p14="http://schemas.microsoft.com/office/powerpoint/2010/main" val="62234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7FC9-F970-4479-A6F3-C92599A95939}"/>
              </a:ext>
            </a:extLst>
          </p:cNvPr>
          <p:cNvSpPr>
            <a:spLocks noGrp="1"/>
          </p:cNvSpPr>
          <p:nvPr>
            <p:ph type="title"/>
          </p:nvPr>
        </p:nvSpPr>
        <p:spPr>
          <a:xfrm>
            <a:off x="1715293" y="1049496"/>
            <a:ext cx="8761413" cy="706964"/>
          </a:xfrm>
        </p:spPr>
        <p:txBody>
          <a:bodyPr/>
          <a:lstStyle/>
          <a:p>
            <a:pPr algn="ctr"/>
            <a:r>
              <a:rPr lang="en-US" b="1" dirty="0">
                <a:solidFill>
                  <a:schemeClr val="accent1">
                    <a:lumMod val="40000"/>
                    <a:lumOff val="60000"/>
                  </a:schemeClr>
                </a:solidFill>
              </a:rPr>
              <a:t>DATA FLOW DIAGRAM</a:t>
            </a:r>
            <a:endParaRPr lang="en-IN"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974ACCB-7C91-4B80-BE28-8469298869A7}"/>
              </a:ext>
            </a:extLst>
          </p:cNvPr>
          <p:cNvSpPr>
            <a:spLocks noGrp="1"/>
          </p:cNvSpPr>
          <p:nvPr>
            <p:ph idx="1"/>
          </p:nvPr>
        </p:nvSpPr>
        <p:spPr>
          <a:xfrm>
            <a:off x="346128" y="2580253"/>
            <a:ext cx="11499742" cy="1431910"/>
          </a:xfrm>
        </p:spPr>
        <p:txBody>
          <a:bodyPr>
            <a:norm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LEVEL 0:</a:t>
            </a:r>
            <a:endParaRPr lang="en-US" altLang="en-US" sz="1100" b="1" dirty="0">
              <a:solidFill>
                <a:srgbClr val="FF3300"/>
              </a:solidFill>
            </a:endParaRPr>
          </a:p>
        </p:txBody>
      </p:sp>
      <p:sp>
        <p:nvSpPr>
          <p:cNvPr id="25" name="Rectangle 32">
            <a:extLst>
              <a:ext uri="{FF2B5EF4-FFF2-40B4-BE49-F238E27FC236}">
                <a16:creationId xmlns:a16="http://schemas.microsoft.com/office/drawing/2014/main" id="{8FB140AE-21D8-481C-841C-F2E25CC9139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F52BF132-1DC9-4462-B81B-8D794B387BDC}"/>
              </a:ext>
            </a:extLst>
          </p:cNvPr>
          <p:cNvSpPr/>
          <p:nvPr/>
        </p:nvSpPr>
        <p:spPr>
          <a:xfrm>
            <a:off x="951365" y="3266926"/>
            <a:ext cx="1353296"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 /user</a:t>
            </a:r>
            <a:endParaRPr lang="en-IN" sz="1400" b="1" dirty="0"/>
          </a:p>
        </p:txBody>
      </p:sp>
      <p:sp>
        <p:nvSpPr>
          <p:cNvPr id="30" name="Rectangle 29">
            <a:extLst>
              <a:ext uri="{FF2B5EF4-FFF2-40B4-BE49-F238E27FC236}">
                <a16:creationId xmlns:a16="http://schemas.microsoft.com/office/drawing/2014/main" id="{21BF7FA7-BD6E-4046-805C-DA77A3B6C5E3}"/>
              </a:ext>
            </a:extLst>
          </p:cNvPr>
          <p:cNvSpPr/>
          <p:nvPr/>
        </p:nvSpPr>
        <p:spPr>
          <a:xfrm>
            <a:off x="2901820" y="3266926"/>
            <a:ext cx="1284580"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a:t>
            </a:r>
            <a:endParaRPr lang="en-IN" sz="1400" b="1" dirty="0"/>
          </a:p>
        </p:txBody>
      </p:sp>
      <p:sp>
        <p:nvSpPr>
          <p:cNvPr id="31" name="Rectangle 30">
            <a:extLst>
              <a:ext uri="{FF2B5EF4-FFF2-40B4-BE49-F238E27FC236}">
                <a16:creationId xmlns:a16="http://schemas.microsoft.com/office/drawing/2014/main" id="{3BFC8AD1-E702-40C0-B1DB-7277269675A9}"/>
              </a:ext>
            </a:extLst>
          </p:cNvPr>
          <p:cNvSpPr/>
          <p:nvPr/>
        </p:nvSpPr>
        <p:spPr>
          <a:xfrm>
            <a:off x="4889241"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Biometric</a:t>
            </a:r>
            <a:endParaRPr lang="en-IN" sz="1400" b="1" dirty="0"/>
          </a:p>
        </p:txBody>
      </p:sp>
      <p:sp>
        <p:nvSpPr>
          <p:cNvPr id="32" name="Rectangle 31">
            <a:extLst>
              <a:ext uri="{FF2B5EF4-FFF2-40B4-BE49-F238E27FC236}">
                <a16:creationId xmlns:a16="http://schemas.microsoft.com/office/drawing/2014/main" id="{27B7D8F2-352D-4622-920D-6706B4A6531C}"/>
              </a:ext>
            </a:extLst>
          </p:cNvPr>
          <p:cNvSpPr/>
          <p:nvPr/>
        </p:nvSpPr>
        <p:spPr>
          <a:xfrm>
            <a:off x="7150294"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key</a:t>
            </a:r>
            <a:endParaRPr lang="en-IN" sz="1400" b="1" dirty="0"/>
          </a:p>
        </p:txBody>
      </p:sp>
      <p:sp>
        <p:nvSpPr>
          <p:cNvPr id="33" name="Rectangle 32">
            <a:extLst>
              <a:ext uri="{FF2B5EF4-FFF2-40B4-BE49-F238E27FC236}">
                <a16:creationId xmlns:a16="http://schemas.microsoft.com/office/drawing/2014/main" id="{6C30EC8A-FB44-419F-9C07-FCD9DD0BB2C7}"/>
              </a:ext>
            </a:extLst>
          </p:cNvPr>
          <p:cNvSpPr/>
          <p:nvPr/>
        </p:nvSpPr>
        <p:spPr>
          <a:xfrm>
            <a:off x="9682423"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Remote Server</a:t>
            </a:r>
            <a:endParaRPr lang="en-IN" sz="1400" b="1" dirty="0"/>
          </a:p>
        </p:txBody>
      </p:sp>
      <p:cxnSp>
        <p:nvCxnSpPr>
          <p:cNvPr id="35" name="Straight Arrow Connector 34">
            <a:extLst>
              <a:ext uri="{FF2B5EF4-FFF2-40B4-BE49-F238E27FC236}">
                <a16:creationId xmlns:a16="http://schemas.microsoft.com/office/drawing/2014/main" id="{55AF14D9-4B64-498E-A214-FF2E0EC6332A}"/>
              </a:ext>
            </a:extLst>
          </p:cNvPr>
          <p:cNvCxnSpPr>
            <a:stCxn id="4" idx="3"/>
            <a:endCxn id="30" idx="1"/>
          </p:cNvCxnSpPr>
          <p:nvPr/>
        </p:nvCxnSpPr>
        <p:spPr>
          <a:xfrm>
            <a:off x="2304661" y="3573219"/>
            <a:ext cx="59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438B84-36F2-4471-A99C-6DE1BC360B88}"/>
              </a:ext>
            </a:extLst>
          </p:cNvPr>
          <p:cNvCxnSpPr>
            <a:stCxn id="30" idx="3"/>
            <a:endCxn id="31" idx="1"/>
          </p:cNvCxnSpPr>
          <p:nvPr/>
        </p:nvCxnSpPr>
        <p:spPr>
          <a:xfrm>
            <a:off x="4186400"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651ADFA-5BD5-4351-A595-A6D64C782BB5}"/>
              </a:ext>
            </a:extLst>
          </p:cNvPr>
          <p:cNvCxnSpPr/>
          <p:nvPr/>
        </p:nvCxnSpPr>
        <p:spPr>
          <a:xfrm>
            <a:off x="6447453"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706DAA6-6717-4382-A073-E16477E5B1FA}"/>
              </a:ext>
            </a:extLst>
          </p:cNvPr>
          <p:cNvCxnSpPr>
            <a:cxnSpLocks/>
            <a:endCxn id="33" idx="1"/>
          </p:cNvCxnSpPr>
          <p:nvPr/>
        </p:nvCxnSpPr>
        <p:spPr>
          <a:xfrm>
            <a:off x="8708506" y="3573219"/>
            <a:ext cx="97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C4D3B4F-FFFF-459B-9B92-0F510BE2DC02}"/>
              </a:ext>
            </a:extLst>
          </p:cNvPr>
          <p:cNvSpPr txBox="1"/>
          <p:nvPr/>
        </p:nvSpPr>
        <p:spPr>
          <a:xfrm>
            <a:off x="346128" y="4110115"/>
            <a:ext cx="11366476" cy="2062103"/>
          </a:xfrm>
          <a:prstGeom prst="rect">
            <a:avLst/>
          </a:prstGeom>
          <a:noFill/>
        </p:spPr>
        <p:txBody>
          <a:bodyPr wrap="square">
            <a:sp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a:t>
            </a:r>
            <a:r>
              <a:rPr lang="en-US" altLang="en-US" b="1">
                <a:solidFill>
                  <a:srgbClr val="FF3300"/>
                </a:solidFill>
                <a:latin typeface="Calibri" panose="020F0502020204030204" pitchFamily="34" charset="0"/>
                <a:ea typeface="Calibri" panose="020F0502020204030204" pitchFamily="34" charset="0"/>
                <a:cs typeface="Times New Roman" panose="02020603050405020304" pitchFamily="18" charset="0"/>
              </a:rPr>
              <a:t>LEVEL 1</a:t>
            </a:r>
            <a:endPar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endParaRPr>
          </a:p>
        </p:txBody>
      </p:sp>
      <p:sp>
        <p:nvSpPr>
          <p:cNvPr id="58" name="Rectangle 57">
            <a:extLst>
              <a:ext uri="{FF2B5EF4-FFF2-40B4-BE49-F238E27FC236}">
                <a16:creationId xmlns:a16="http://schemas.microsoft.com/office/drawing/2014/main" id="{1107C553-4CD1-449D-AE4C-1CE5376AF099}"/>
              </a:ext>
            </a:extLst>
          </p:cNvPr>
          <p:cNvSpPr/>
          <p:nvPr/>
        </p:nvSpPr>
        <p:spPr>
          <a:xfrm>
            <a:off x="951364" y="5005130"/>
            <a:ext cx="1353297"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a:t>
            </a:r>
            <a:endParaRPr lang="en-IN" sz="1400" b="1" dirty="0"/>
          </a:p>
        </p:txBody>
      </p:sp>
      <p:sp>
        <p:nvSpPr>
          <p:cNvPr id="59" name="Rectangle 58">
            <a:extLst>
              <a:ext uri="{FF2B5EF4-FFF2-40B4-BE49-F238E27FC236}">
                <a16:creationId xmlns:a16="http://schemas.microsoft.com/office/drawing/2014/main" id="{41C42763-DC6B-465C-A73C-F4A967546AEC}"/>
              </a:ext>
            </a:extLst>
          </p:cNvPr>
          <p:cNvSpPr/>
          <p:nvPr/>
        </p:nvSpPr>
        <p:spPr>
          <a:xfrm>
            <a:off x="2884831" y="5021829"/>
            <a:ext cx="1276503"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60" name="Rectangle 59">
            <a:extLst>
              <a:ext uri="{FF2B5EF4-FFF2-40B4-BE49-F238E27FC236}">
                <a16:creationId xmlns:a16="http://schemas.microsoft.com/office/drawing/2014/main" id="{83620C07-C324-4F4B-B107-ABA13C9BF5A7}"/>
              </a:ext>
            </a:extLst>
          </p:cNvPr>
          <p:cNvSpPr/>
          <p:nvPr/>
        </p:nvSpPr>
        <p:spPr>
          <a:xfrm>
            <a:off x="4953651" y="5021829"/>
            <a:ext cx="1558212"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61" name="Rectangle 60">
            <a:extLst>
              <a:ext uri="{FF2B5EF4-FFF2-40B4-BE49-F238E27FC236}">
                <a16:creationId xmlns:a16="http://schemas.microsoft.com/office/drawing/2014/main" id="{6BCBFBED-FD72-42BA-9136-9470258B6A44}"/>
              </a:ext>
            </a:extLst>
          </p:cNvPr>
          <p:cNvSpPr/>
          <p:nvPr/>
        </p:nvSpPr>
        <p:spPr>
          <a:xfrm>
            <a:off x="7376093" y="5005129"/>
            <a:ext cx="1467951"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Authentication</a:t>
            </a:r>
            <a:endParaRPr lang="en-IN" sz="1400" b="1" dirty="0"/>
          </a:p>
        </p:txBody>
      </p:sp>
      <p:sp>
        <p:nvSpPr>
          <p:cNvPr id="62" name="Rectangle 61">
            <a:extLst>
              <a:ext uri="{FF2B5EF4-FFF2-40B4-BE49-F238E27FC236}">
                <a16:creationId xmlns:a16="http://schemas.microsoft.com/office/drawing/2014/main" id="{EF3E8C4D-FBAA-4AEB-8602-76EFF5A8A35A}"/>
              </a:ext>
            </a:extLst>
          </p:cNvPr>
          <p:cNvSpPr/>
          <p:nvPr/>
        </p:nvSpPr>
        <p:spPr>
          <a:xfrm>
            <a:off x="9772684" y="5021829"/>
            <a:ext cx="1467951"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Proceed</a:t>
            </a:r>
            <a:endParaRPr lang="en-IN" sz="1400" b="1" dirty="0"/>
          </a:p>
        </p:txBody>
      </p:sp>
      <p:cxnSp>
        <p:nvCxnSpPr>
          <p:cNvPr id="64" name="Straight Arrow Connector 63">
            <a:extLst>
              <a:ext uri="{FF2B5EF4-FFF2-40B4-BE49-F238E27FC236}">
                <a16:creationId xmlns:a16="http://schemas.microsoft.com/office/drawing/2014/main" id="{660A9F3C-2B43-46C9-9186-E723F364BE54}"/>
              </a:ext>
            </a:extLst>
          </p:cNvPr>
          <p:cNvCxnSpPr>
            <a:stCxn id="58" idx="3"/>
            <a:endCxn id="59" idx="1"/>
          </p:cNvCxnSpPr>
          <p:nvPr/>
        </p:nvCxnSpPr>
        <p:spPr>
          <a:xfrm>
            <a:off x="2304661" y="5283088"/>
            <a:ext cx="580170" cy="1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6787007-E81E-4273-A1EE-28A83A6F44B9}"/>
              </a:ext>
            </a:extLst>
          </p:cNvPr>
          <p:cNvCxnSpPr>
            <a:cxnSpLocks/>
          </p:cNvCxnSpPr>
          <p:nvPr/>
        </p:nvCxnSpPr>
        <p:spPr>
          <a:xfrm flipV="1">
            <a:off x="4178323" y="5283086"/>
            <a:ext cx="682030" cy="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217F5D7-30F8-44A4-90E5-E6902E6E4FE2}"/>
              </a:ext>
            </a:extLst>
          </p:cNvPr>
          <p:cNvCxnSpPr>
            <a:cxnSpLocks/>
          </p:cNvCxnSpPr>
          <p:nvPr/>
        </p:nvCxnSpPr>
        <p:spPr>
          <a:xfrm flipV="1">
            <a:off x="8781449" y="5283086"/>
            <a:ext cx="991234"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7E3AB9-80F8-43A4-98BD-03D8471F021E}"/>
              </a:ext>
            </a:extLst>
          </p:cNvPr>
          <p:cNvCxnSpPr>
            <a:cxnSpLocks/>
            <a:endCxn id="61" idx="1"/>
          </p:cNvCxnSpPr>
          <p:nvPr/>
        </p:nvCxnSpPr>
        <p:spPr>
          <a:xfrm flipV="1">
            <a:off x="6435435" y="5283087"/>
            <a:ext cx="940658" cy="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4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a:extLst>
              <a:ext uri="{FF2B5EF4-FFF2-40B4-BE49-F238E27FC236}">
                <a16:creationId xmlns:a16="http://schemas.microsoft.com/office/drawing/2014/main" id="{BA7C2FE4-76A9-43B5-9867-6822BC63318E}"/>
              </a:ext>
            </a:extLst>
          </p:cNvPr>
          <p:cNvSpPr>
            <a:spLocks noChangeArrowheads="1"/>
          </p:cNvSpPr>
          <p:nvPr/>
        </p:nvSpPr>
        <p:spPr bwMode="auto">
          <a:xfrm>
            <a:off x="524100" y="375139"/>
            <a:ext cx="17618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2</a:t>
            </a:r>
            <a:r>
              <a:rPr kumimoji="0" lang="en-US" altLang="en-US" sz="2000" b="0"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0F6F4838-2771-419A-8940-A1228F340E0E}"/>
              </a:ext>
            </a:extLst>
          </p:cNvPr>
          <p:cNvSpPr>
            <a:spLocks noChangeArrowheads="1"/>
          </p:cNvSpPr>
          <p:nvPr/>
        </p:nvSpPr>
        <p:spPr bwMode="auto">
          <a:xfrm>
            <a:off x="524100" y="3429000"/>
            <a:ext cx="156164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8175" algn="l"/>
              </a:tabLst>
              <a:defRPr>
                <a:solidFill>
                  <a:schemeClr val="tx1"/>
                </a:solidFill>
                <a:latin typeface="Arial" panose="020B0604020202020204" pitchFamily="34" charset="0"/>
              </a:defRPr>
            </a:lvl1pPr>
            <a:lvl2pPr eaLnBrk="0" fontAlgn="base" hangingPunct="0">
              <a:spcBef>
                <a:spcPct val="0"/>
              </a:spcBef>
              <a:spcAft>
                <a:spcPct val="0"/>
              </a:spcAft>
              <a:tabLst>
                <a:tab pos="638175" algn="l"/>
              </a:tabLst>
              <a:defRPr>
                <a:solidFill>
                  <a:schemeClr val="tx1"/>
                </a:solidFill>
                <a:latin typeface="Arial" panose="020B0604020202020204" pitchFamily="34" charset="0"/>
              </a:defRPr>
            </a:lvl2pPr>
            <a:lvl3pPr eaLnBrk="0" fontAlgn="base" hangingPunct="0">
              <a:spcBef>
                <a:spcPct val="0"/>
              </a:spcBef>
              <a:spcAft>
                <a:spcPct val="0"/>
              </a:spcAft>
              <a:tabLst>
                <a:tab pos="638175" algn="l"/>
              </a:tabLst>
              <a:defRPr>
                <a:solidFill>
                  <a:schemeClr val="tx1"/>
                </a:solidFill>
                <a:latin typeface="Arial" panose="020B0604020202020204" pitchFamily="34" charset="0"/>
              </a:defRPr>
            </a:lvl3pPr>
            <a:lvl4pPr eaLnBrk="0" fontAlgn="base" hangingPunct="0">
              <a:spcBef>
                <a:spcPct val="0"/>
              </a:spcBef>
              <a:spcAft>
                <a:spcPct val="0"/>
              </a:spcAft>
              <a:tabLst>
                <a:tab pos="638175" algn="l"/>
              </a:tabLst>
              <a:defRPr>
                <a:solidFill>
                  <a:schemeClr val="tx1"/>
                </a:solidFill>
                <a:latin typeface="Arial" panose="020B0604020202020204" pitchFamily="34" charset="0"/>
              </a:defRPr>
            </a:lvl4pPr>
            <a:lvl5pPr eaLnBrk="0" fontAlgn="base" hangingPunct="0">
              <a:spcBef>
                <a:spcPct val="0"/>
              </a:spcBef>
              <a:spcAft>
                <a:spcPct val="0"/>
              </a:spcAft>
              <a:tabLst>
                <a:tab pos="638175" algn="l"/>
              </a:tabLst>
              <a:defRPr>
                <a:solidFill>
                  <a:schemeClr val="tx1"/>
                </a:solidFill>
                <a:latin typeface="Arial" panose="020B0604020202020204" pitchFamily="34" charset="0"/>
              </a:defRPr>
            </a:lvl5pPr>
            <a:lvl6pPr eaLnBrk="0" fontAlgn="base" hangingPunct="0">
              <a:spcBef>
                <a:spcPct val="0"/>
              </a:spcBef>
              <a:spcAft>
                <a:spcPct val="0"/>
              </a:spcAft>
              <a:tabLst>
                <a:tab pos="638175" algn="l"/>
              </a:tabLst>
              <a:defRPr>
                <a:solidFill>
                  <a:schemeClr val="tx1"/>
                </a:solidFill>
                <a:latin typeface="Arial" panose="020B0604020202020204" pitchFamily="34" charset="0"/>
              </a:defRPr>
            </a:lvl6pPr>
            <a:lvl7pPr eaLnBrk="0" fontAlgn="base" hangingPunct="0">
              <a:spcBef>
                <a:spcPct val="0"/>
              </a:spcBef>
              <a:spcAft>
                <a:spcPct val="0"/>
              </a:spcAft>
              <a:tabLst>
                <a:tab pos="638175" algn="l"/>
              </a:tabLst>
              <a:defRPr>
                <a:solidFill>
                  <a:schemeClr val="tx1"/>
                </a:solidFill>
                <a:latin typeface="Arial" panose="020B0604020202020204" pitchFamily="34" charset="0"/>
              </a:defRPr>
            </a:lvl7pPr>
            <a:lvl8pPr eaLnBrk="0" fontAlgn="base" hangingPunct="0">
              <a:spcBef>
                <a:spcPct val="0"/>
              </a:spcBef>
              <a:spcAft>
                <a:spcPct val="0"/>
              </a:spcAft>
              <a:tabLst>
                <a:tab pos="638175" algn="l"/>
              </a:tabLst>
              <a:defRPr>
                <a:solidFill>
                  <a:schemeClr val="tx1"/>
                </a:solidFill>
                <a:latin typeface="Arial" panose="020B0604020202020204" pitchFamily="34" charset="0"/>
              </a:defRPr>
            </a:lvl8pPr>
            <a:lvl9pPr eaLnBrk="0" fontAlgn="base" hangingPunct="0">
              <a:spcBef>
                <a:spcPct val="0"/>
              </a:spcBef>
              <a:spcAft>
                <a:spcPct val="0"/>
              </a:spcAft>
              <a:tabLst>
                <a:tab pos="638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3:</a:t>
            </a:r>
            <a:endParaRPr kumimoji="0" lang="en-US" altLang="en-US" sz="2000" b="1"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801FCE9-4293-44D8-BABA-C75A18FFC4B5}"/>
              </a:ext>
            </a:extLst>
          </p:cNvPr>
          <p:cNvSpPr/>
          <p:nvPr/>
        </p:nvSpPr>
        <p:spPr>
          <a:xfrm>
            <a:off x="1405049" y="1399593"/>
            <a:ext cx="1490664"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3" name="Rectangle 2">
            <a:extLst>
              <a:ext uri="{FF2B5EF4-FFF2-40B4-BE49-F238E27FC236}">
                <a16:creationId xmlns:a16="http://schemas.microsoft.com/office/drawing/2014/main" id="{F6AC8088-433D-4563-8A7D-36EC7CB3999F}"/>
              </a:ext>
            </a:extLst>
          </p:cNvPr>
          <p:cNvSpPr/>
          <p:nvPr/>
        </p:nvSpPr>
        <p:spPr>
          <a:xfrm>
            <a:off x="3689157" y="1399593"/>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Upload</a:t>
            </a:r>
            <a:r>
              <a:rPr lang="en-US" sz="1400" dirty="0"/>
              <a:t> </a:t>
            </a:r>
            <a:r>
              <a:rPr lang="en-US" sz="1400" b="1" dirty="0"/>
              <a:t>file</a:t>
            </a:r>
            <a:endParaRPr lang="en-IN" sz="1400" b="1" dirty="0"/>
          </a:p>
        </p:txBody>
      </p:sp>
      <p:sp>
        <p:nvSpPr>
          <p:cNvPr id="25" name="Rectangle 24">
            <a:extLst>
              <a:ext uri="{FF2B5EF4-FFF2-40B4-BE49-F238E27FC236}">
                <a16:creationId xmlns:a16="http://schemas.microsoft.com/office/drawing/2014/main" id="{EE1FBA78-CDD3-4872-B6A0-453914086EE1}"/>
              </a:ext>
            </a:extLst>
          </p:cNvPr>
          <p:cNvSpPr/>
          <p:nvPr/>
        </p:nvSpPr>
        <p:spPr>
          <a:xfrm>
            <a:off x="6178687"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a:t>
            </a:r>
            <a:r>
              <a:rPr lang="en-US" sz="1400" dirty="0"/>
              <a:t> </a:t>
            </a:r>
            <a:r>
              <a:rPr lang="en-US" sz="1400" b="1" dirty="0"/>
              <a:t>key</a:t>
            </a:r>
            <a:endParaRPr lang="en-IN" sz="1400" b="1" dirty="0"/>
          </a:p>
        </p:txBody>
      </p:sp>
      <p:sp>
        <p:nvSpPr>
          <p:cNvPr id="27" name="Rectangle 26">
            <a:extLst>
              <a:ext uri="{FF2B5EF4-FFF2-40B4-BE49-F238E27FC236}">
                <a16:creationId xmlns:a16="http://schemas.microsoft.com/office/drawing/2014/main" id="{0DA493F2-32AF-4BB9-B77E-7E60946528D6}"/>
              </a:ext>
            </a:extLst>
          </p:cNvPr>
          <p:cNvSpPr/>
          <p:nvPr/>
        </p:nvSpPr>
        <p:spPr>
          <a:xfrm>
            <a:off x="8416211"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Encrypt key</a:t>
            </a:r>
            <a:endParaRPr lang="en-IN" sz="1400" b="1" dirty="0"/>
          </a:p>
        </p:txBody>
      </p:sp>
      <p:sp>
        <p:nvSpPr>
          <p:cNvPr id="28" name="Rectangle 27">
            <a:extLst>
              <a:ext uri="{FF2B5EF4-FFF2-40B4-BE49-F238E27FC236}">
                <a16:creationId xmlns:a16="http://schemas.microsoft.com/office/drawing/2014/main" id="{712155EA-0264-40E8-BE4C-28EA522CF982}"/>
              </a:ext>
            </a:extLst>
          </p:cNvPr>
          <p:cNvSpPr/>
          <p:nvPr/>
        </p:nvSpPr>
        <p:spPr>
          <a:xfrm>
            <a:off x="8416211" y="2575249"/>
            <a:ext cx="1591969" cy="55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 key verification</a:t>
            </a:r>
            <a:endParaRPr lang="en-IN" sz="1400" b="1" dirty="0"/>
          </a:p>
        </p:txBody>
      </p:sp>
      <p:sp>
        <p:nvSpPr>
          <p:cNvPr id="29" name="Rectangle 28">
            <a:extLst>
              <a:ext uri="{FF2B5EF4-FFF2-40B4-BE49-F238E27FC236}">
                <a16:creationId xmlns:a16="http://schemas.microsoft.com/office/drawing/2014/main" id="{ECF6AF01-39EB-4798-9028-846FA61D4F6E}"/>
              </a:ext>
            </a:extLst>
          </p:cNvPr>
          <p:cNvSpPr/>
          <p:nvPr/>
        </p:nvSpPr>
        <p:spPr>
          <a:xfrm>
            <a:off x="1324947" y="4627745"/>
            <a:ext cx="1570766"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30" name="Rectangle 29">
            <a:extLst>
              <a:ext uri="{FF2B5EF4-FFF2-40B4-BE49-F238E27FC236}">
                <a16:creationId xmlns:a16="http://schemas.microsoft.com/office/drawing/2014/main" id="{30285CA1-5133-4BAE-84E1-22A313D24A82}"/>
              </a:ext>
            </a:extLst>
          </p:cNvPr>
          <p:cNvSpPr/>
          <p:nvPr/>
        </p:nvSpPr>
        <p:spPr>
          <a:xfrm>
            <a:off x="3626498" y="4627745"/>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Search</a:t>
            </a:r>
            <a:endParaRPr lang="en-IN" sz="1400" b="1" dirty="0"/>
          </a:p>
        </p:txBody>
      </p:sp>
      <p:sp>
        <p:nvSpPr>
          <p:cNvPr id="31" name="Rectangle 30">
            <a:extLst>
              <a:ext uri="{FF2B5EF4-FFF2-40B4-BE49-F238E27FC236}">
                <a16:creationId xmlns:a16="http://schemas.microsoft.com/office/drawing/2014/main" id="{F61A5CC5-7313-404B-B432-78CB01CD92C8}"/>
              </a:ext>
            </a:extLst>
          </p:cNvPr>
          <p:cNvSpPr/>
          <p:nvPr/>
        </p:nvSpPr>
        <p:spPr>
          <a:xfrm>
            <a:off x="6177549" y="4627745"/>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Request</a:t>
            </a:r>
            <a:r>
              <a:rPr lang="en-US" sz="1400" dirty="0"/>
              <a:t> </a:t>
            </a:r>
            <a:r>
              <a:rPr lang="en-US" sz="1400" b="1" dirty="0"/>
              <a:t>File</a:t>
            </a:r>
            <a:endParaRPr lang="en-IN" sz="1400" b="1" dirty="0"/>
          </a:p>
        </p:txBody>
      </p:sp>
      <p:sp>
        <p:nvSpPr>
          <p:cNvPr id="32" name="Rectangle 31">
            <a:extLst>
              <a:ext uri="{FF2B5EF4-FFF2-40B4-BE49-F238E27FC236}">
                <a16:creationId xmlns:a16="http://schemas.microsoft.com/office/drawing/2014/main" id="{D8B39D49-F7CC-466B-9B0E-0367695D3163}"/>
              </a:ext>
            </a:extLst>
          </p:cNvPr>
          <p:cNvSpPr/>
          <p:nvPr/>
        </p:nvSpPr>
        <p:spPr>
          <a:xfrm>
            <a:off x="8638746" y="4627745"/>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Key sent</a:t>
            </a:r>
            <a:endParaRPr lang="en-IN" sz="1400" b="1" dirty="0"/>
          </a:p>
        </p:txBody>
      </p:sp>
      <p:sp>
        <p:nvSpPr>
          <p:cNvPr id="33" name="Rectangle 32">
            <a:extLst>
              <a:ext uri="{FF2B5EF4-FFF2-40B4-BE49-F238E27FC236}">
                <a16:creationId xmlns:a16="http://schemas.microsoft.com/office/drawing/2014/main" id="{CA474C5E-4819-4297-AD03-26ABABC1E383}"/>
              </a:ext>
            </a:extLst>
          </p:cNvPr>
          <p:cNvSpPr/>
          <p:nvPr/>
        </p:nvSpPr>
        <p:spPr>
          <a:xfrm>
            <a:off x="8638746" y="5990253"/>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 view file</a:t>
            </a:r>
            <a:endParaRPr lang="en-IN" sz="1400" b="1" dirty="0"/>
          </a:p>
        </p:txBody>
      </p:sp>
      <p:cxnSp>
        <p:nvCxnSpPr>
          <p:cNvPr id="35" name="Straight Arrow Connector 34">
            <a:extLst>
              <a:ext uri="{FF2B5EF4-FFF2-40B4-BE49-F238E27FC236}">
                <a16:creationId xmlns:a16="http://schemas.microsoft.com/office/drawing/2014/main" id="{C3E1C2CE-4C22-47DC-B740-90D74B1D22F2}"/>
              </a:ext>
            </a:extLst>
          </p:cNvPr>
          <p:cNvCxnSpPr>
            <a:stCxn id="2" idx="3"/>
            <a:endCxn id="3" idx="1"/>
          </p:cNvCxnSpPr>
          <p:nvPr/>
        </p:nvCxnSpPr>
        <p:spPr>
          <a:xfrm flipV="1">
            <a:off x="2895713" y="1642188"/>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D562E81-3B35-4606-88BD-2927558890EB}"/>
              </a:ext>
            </a:extLst>
          </p:cNvPr>
          <p:cNvCxnSpPr>
            <a:cxnSpLocks/>
            <a:endCxn id="25" idx="1"/>
          </p:cNvCxnSpPr>
          <p:nvPr/>
        </p:nvCxnSpPr>
        <p:spPr>
          <a:xfrm flipV="1">
            <a:off x="5302556" y="1642109"/>
            <a:ext cx="8761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0B9080-1BE9-4D63-9A43-BF47F00BA0D3}"/>
              </a:ext>
            </a:extLst>
          </p:cNvPr>
          <p:cNvCxnSpPr>
            <a:cxnSpLocks/>
            <a:stCxn id="25" idx="3"/>
            <a:endCxn id="27" idx="1"/>
          </p:cNvCxnSpPr>
          <p:nvPr/>
        </p:nvCxnSpPr>
        <p:spPr>
          <a:xfrm>
            <a:off x="7770656" y="1642109"/>
            <a:ext cx="64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3EED6BE-A0B0-4249-A5B2-CB460C715A59}"/>
              </a:ext>
            </a:extLst>
          </p:cNvPr>
          <p:cNvCxnSpPr/>
          <p:nvPr/>
        </p:nvCxnSpPr>
        <p:spPr>
          <a:xfrm flipV="1">
            <a:off x="2833054" y="4907502"/>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5E14E47-CCCA-45DE-B27B-D9CAD07DC061}"/>
              </a:ext>
            </a:extLst>
          </p:cNvPr>
          <p:cNvCxnSpPr/>
          <p:nvPr/>
        </p:nvCxnSpPr>
        <p:spPr>
          <a:xfrm flipV="1">
            <a:off x="7807410" y="4907501"/>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D7C601-D0D5-4CED-9653-915E009EE19B}"/>
              </a:ext>
            </a:extLst>
          </p:cNvPr>
          <p:cNvCxnSpPr>
            <a:cxnSpLocks/>
            <a:stCxn id="30" idx="3"/>
            <a:endCxn id="31" idx="1"/>
          </p:cNvCxnSpPr>
          <p:nvPr/>
        </p:nvCxnSpPr>
        <p:spPr>
          <a:xfrm flipV="1">
            <a:off x="5218468" y="4870261"/>
            <a:ext cx="959081" cy="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A63828F-6FD0-4BB3-ABB0-ACA36289CE29}"/>
              </a:ext>
            </a:extLst>
          </p:cNvPr>
          <p:cNvCxnSpPr>
            <a:cxnSpLocks/>
            <a:stCxn id="27" idx="2"/>
          </p:cNvCxnSpPr>
          <p:nvPr/>
        </p:nvCxnSpPr>
        <p:spPr>
          <a:xfrm rot="16200000" flipH="1">
            <a:off x="9042725" y="2054096"/>
            <a:ext cx="690624" cy="351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F1EEA7C-DEFC-407D-8E8D-19B094B58E97}"/>
              </a:ext>
            </a:extLst>
          </p:cNvPr>
          <p:cNvCxnSpPr>
            <a:cxnSpLocks/>
          </p:cNvCxnSpPr>
          <p:nvPr/>
        </p:nvCxnSpPr>
        <p:spPr>
          <a:xfrm rot="16200000" flipH="1">
            <a:off x="9003226" y="5393509"/>
            <a:ext cx="877476" cy="3160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B8211E-5DA5-45A6-872A-09BAD81F36DB}"/>
              </a:ext>
            </a:extLst>
          </p:cNvPr>
          <p:cNvSpPr>
            <a:spLocks noGrp="1"/>
          </p:cNvSpPr>
          <p:nvPr>
            <p:ph idx="1"/>
          </p:nvPr>
        </p:nvSpPr>
        <p:spPr/>
        <p:txBody>
          <a:bodyPr/>
          <a:lstStyle/>
          <a:p>
            <a:pPr lvl="0">
              <a:lnSpc>
                <a:spcPct val="150000"/>
              </a:lnSpc>
            </a:pPr>
            <a:endParaRPr lang="en-US" dirty="0">
              <a:solidFill>
                <a:schemeClr val="tx1"/>
              </a:solidFill>
              <a:latin typeface="Times New Roman" pitchFamily="18" charset="0"/>
              <a:cs typeface="Times New Roman" pitchFamily="18" charset="0"/>
            </a:endParaRPr>
          </a:p>
          <a:p>
            <a:pPr lvl="0">
              <a:lnSpc>
                <a:spcPct val="150000"/>
              </a:lnSpc>
            </a:pPr>
            <a:r>
              <a:rPr lang="en-US" dirty="0">
                <a:solidFill>
                  <a:schemeClr val="tx1"/>
                </a:solidFill>
                <a:latin typeface="Times New Roman" pitchFamily="18" charset="0"/>
                <a:cs typeface="Times New Roman" pitchFamily="18" charset="0"/>
              </a:rPr>
              <a:t>Cloud Owner and User Registration </a:t>
            </a:r>
          </a:p>
          <a:p>
            <a:pPr lvl="0">
              <a:lnSpc>
                <a:spcPct val="150000"/>
              </a:lnSpc>
            </a:pPr>
            <a:r>
              <a:rPr lang="en-US" dirty="0">
                <a:solidFill>
                  <a:schemeClr val="tx1"/>
                </a:solidFill>
                <a:latin typeface="Times New Roman" pitchFamily="18" charset="0"/>
                <a:cs typeface="Times New Roman" pitchFamily="18" charset="0"/>
              </a:rPr>
              <a:t>Key Generation</a:t>
            </a:r>
          </a:p>
          <a:p>
            <a:pPr lvl="0">
              <a:lnSpc>
                <a:spcPct val="150000"/>
              </a:lnSpc>
            </a:pPr>
            <a:r>
              <a:rPr lang="en-US" dirty="0">
                <a:solidFill>
                  <a:schemeClr val="tx1"/>
                </a:solidFill>
                <a:latin typeface="Times New Roman" pitchFamily="18" charset="0"/>
                <a:cs typeface="Times New Roman" pitchFamily="18" charset="0"/>
              </a:rPr>
              <a:t>Cloud Owner Upload File to Remote Cloud Server</a:t>
            </a:r>
          </a:p>
          <a:p>
            <a:pPr lvl="0">
              <a:lnSpc>
                <a:spcPct val="150000"/>
              </a:lnSpc>
            </a:pPr>
            <a:r>
              <a:rPr lang="en-US" dirty="0">
                <a:solidFill>
                  <a:schemeClr val="tx1"/>
                </a:solidFill>
                <a:latin typeface="Times New Roman" pitchFamily="18" charset="0"/>
                <a:cs typeface="Times New Roman" pitchFamily="18" charset="0"/>
              </a:rPr>
              <a:t>Cloud User Decrypt and Download file</a:t>
            </a:r>
            <a:endParaRPr lang="en-IN" dirty="0">
              <a:solidFill>
                <a:schemeClr val="tx1"/>
              </a:solidFill>
            </a:endParaRPr>
          </a:p>
        </p:txBody>
      </p:sp>
      <p:sp>
        <p:nvSpPr>
          <p:cNvPr id="5" name="Text Placeholder 4">
            <a:extLst>
              <a:ext uri="{FF2B5EF4-FFF2-40B4-BE49-F238E27FC236}">
                <a16:creationId xmlns:a16="http://schemas.microsoft.com/office/drawing/2014/main" id="{FC4A146A-818A-4AD5-B4B2-A0D8807F9CCB}"/>
              </a:ext>
            </a:extLst>
          </p:cNvPr>
          <p:cNvSpPr>
            <a:spLocks noGrp="1"/>
          </p:cNvSpPr>
          <p:nvPr>
            <p:ph type="body" sz="half" idx="2"/>
          </p:nvPr>
        </p:nvSpPr>
        <p:spPr/>
        <p:txBody>
          <a:bodyPr/>
          <a:lstStyle/>
          <a:p>
            <a:pPr marL="285750" lvl="0" indent="-285750">
              <a:buFont typeface="Wingdings" panose="05000000000000000000" pitchFamily="2" charset="2"/>
              <a:buChar char="Ø"/>
            </a:pPr>
            <a:r>
              <a:rPr lang="en-US" sz="1800" b="1" dirty="0">
                <a:latin typeface="Times New Roman" pitchFamily="18" charset="0"/>
                <a:cs typeface="Times New Roman" pitchFamily="18" charset="0"/>
              </a:rPr>
              <a:t>RSA algorithm</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Base 64</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Diffie Hellman algorithm</a:t>
            </a:r>
          </a:p>
          <a:p>
            <a:endParaRPr lang="en-IN" dirty="0"/>
          </a:p>
        </p:txBody>
      </p:sp>
      <p:sp>
        <p:nvSpPr>
          <p:cNvPr id="6" name="Rectangle 5">
            <a:extLst>
              <a:ext uri="{FF2B5EF4-FFF2-40B4-BE49-F238E27FC236}">
                <a16:creationId xmlns:a16="http://schemas.microsoft.com/office/drawing/2014/main" id="{B00EB15D-96C6-4CAD-B928-17E4676AC4DB}"/>
              </a:ext>
            </a:extLst>
          </p:cNvPr>
          <p:cNvSpPr/>
          <p:nvPr/>
        </p:nvSpPr>
        <p:spPr>
          <a:xfrm>
            <a:off x="1224531" y="2275667"/>
            <a:ext cx="2654004" cy="6199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ALGORITHM </a:t>
            </a:r>
            <a:endParaRPr lang="en-IN" sz="2000" b="1" dirty="0">
              <a:ln/>
              <a:solidFill>
                <a:schemeClr val="accent4"/>
              </a:solidFill>
            </a:endParaRPr>
          </a:p>
        </p:txBody>
      </p:sp>
      <p:sp>
        <p:nvSpPr>
          <p:cNvPr id="8" name="Rectangle 7">
            <a:extLst>
              <a:ext uri="{FF2B5EF4-FFF2-40B4-BE49-F238E27FC236}">
                <a16:creationId xmlns:a16="http://schemas.microsoft.com/office/drawing/2014/main" id="{DA20927D-8148-4FFC-B765-4C4A6D84AD9C}"/>
              </a:ext>
            </a:extLst>
          </p:cNvPr>
          <p:cNvSpPr/>
          <p:nvPr/>
        </p:nvSpPr>
        <p:spPr>
          <a:xfrm>
            <a:off x="5905983" y="2092271"/>
            <a:ext cx="2084522" cy="542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MODULES </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5633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73D308-CC77-444B-90EF-EAD856C9299C}"/>
              </a:ext>
            </a:extLst>
          </p:cNvPr>
          <p:cNvSpPr>
            <a:spLocks noGrp="1"/>
          </p:cNvSpPr>
          <p:nvPr>
            <p:ph type="title"/>
          </p:nvPr>
        </p:nvSpPr>
        <p:spPr/>
        <p:txBody>
          <a:bodyPr/>
          <a:lstStyle/>
          <a:p>
            <a:pPr algn="ctr"/>
            <a:r>
              <a:rPr lang="en-US" sz="2000" b="1" dirty="0">
                <a:solidFill>
                  <a:schemeClr val="accent1">
                    <a:lumMod val="60000"/>
                    <a:lumOff val="40000"/>
                  </a:schemeClr>
                </a:solidFill>
              </a:rPr>
              <a:t>CLOUD OWNER AND USER REGISTRATION</a:t>
            </a:r>
            <a:endParaRPr lang="en-IN" sz="2000" b="1"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3A22C889-7F9C-4FB1-B4DC-D51B55F93E6B}"/>
              </a:ext>
            </a:extLst>
          </p:cNvPr>
          <p:cNvSpPr>
            <a:spLocks noGrp="1"/>
          </p:cNvSpPr>
          <p:nvPr>
            <p:ph idx="1"/>
          </p:nvPr>
        </p:nvSpPr>
        <p:spPr>
          <a:xfrm>
            <a:off x="519193" y="2603499"/>
            <a:ext cx="11290515" cy="3619747"/>
          </a:xfrm>
        </p:spPr>
        <p:txBody>
          <a:bodyPr>
            <a:normAutofit/>
          </a:bodyPr>
          <a:lstStyle/>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Initially user need to create a account in the cloud sever by providing all the necessary information related to the user email id, mobile number, age name, password and Cloud Owner a biometric ﬁngerprint.</a:t>
            </a:r>
          </a:p>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Using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 64 ALGORITHM ,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fingerprint of the owner is converted into hash bit and stored as hash code in a remote server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server will generate a unique identity for that Owner and User.</a:t>
            </a:r>
          </a:p>
          <a:p>
            <a:pPr marL="628650" marR="114300" indent="-285750">
              <a:lnSpc>
                <a:spcPct val="150000"/>
              </a:lnSpc>
              <a:spcAft>
                <a:spcPts val="1000"/>
              </a:spcAft>
            </a:pPr>
            <a:r>
              <a:rPr lang="en-US" dirty="0">
                <a:solidFill>
                  <a:schemeClr val="tx1"/>
                </a:solidFill>
                <a:latin typeface="Times New Roman" pitchFamily="18" charset="0"/>
                <a:cs typeface="Times New Roman" pitchFamily="18" charset="0"/>
              </a:rPr>
              <a:t>We introduced secure and efficient ﬁle storage and sharing cloud environment using Remote cloud. </a:t>
            </a:r>
          </a:p>
        </p:txBody>
      </p:sp>
    </p:spTree>
    <p:extLst>
      <p:ext uri="{BB962C8B-B14F-4D97-AF65-F5344CB8AC3E}">
        <p14:creationId xmlns:p14="http://schemas.microsoft.com/office/powerpoint/2010/main" val="174561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093E-B8BE-4CDA-9B46-01972D22EF73}"/>
              </a:ext>
            </a:extLst>
          </p:cNvPr>
          <p:cNvSpPr>
            <a:spLocks noGrp="1"/>
          </p:cNvSpPr>
          <p:nvPr>
            <p:ph type="title"/>
          </p:nvPr>
        </p:nvSpPr>
        <p:spPr>
          <a:xfrm>
            <a:off x="-896644" y="991423"/>
            <a:ext cx="13352026" cy="706964"/>
          </a:xfrm>
        </p:spPr>
        <p:txBody>
          <a:bodyPr/>
          <a:lstStyle/>
          <a:p>
            <a:pPr algn="ctr"/>
            <a:r>
              <a:rPr lang="en-US" sz="2000" b="1" dirty="0">
                <a:solidFill>
                  <a:schemeClr val="accent1">
                    <a:lumMod val="60000"/>
                    <a:lumOff val="40000"/>
                  </a:schemeClr>
                </a:solidFill>
                <a:latin typeface="+mn-lt"/>
              </a:rPr>
              <a:t>KEY GENERATION</a:t>
            </a:r>
            <a:endParaRPr lang="en-IN" sz="2000" b="1" dirty="0">
              <a:solidFill>
                <a:schemeClr val="accent1">
                  <a:lumMod val="60000"/>
                  <a:lumOff val="40000"/>
                </a:schemeClr>
              </a:solidFill>
              <a:latin typeface="+mn-lt"/>
            </a:endParaRPr>
          </a:p>
        </p:txBody>
      </p:sp>
      <p:sp>
        <p:nvSpPr>
          <p:cNvPr id="3" name="Content Placeholder 2">
            <a:extLst>
              <a:ext uri="{FF2B5EF4-FFF2-40B4-BE49-F238E27FC236}">
                <a16:creationId xmlns:a16="http://schemas.microsoft.com/office/drawing/2014/main" id="{4F99854B-6A54-40CC-BD2A-A66E605FAAE1}"/>
              </a:ext>
            </a:extLst>
          </p:cNvPr>
          <p:cNvSpPr>
            <a:spLocks noGrp="1"/>
          </p:cNvSpPr>
          <p:nvPr>
            <p:ph idx="1"/>
          </p:nvPr>
        </p:nvSpPr>
        <p:spPr>
          <a:xfrm>
            <a:off x="559293" y="2603500"/>
            <a:ext cx="11132597" cy="3416300"/>
          </a:xfrm>
        </p:spPr>
        <p:txBody>
          <a:bodyPr/>
          <a:lstStyle/>
          <a:p>
            <a:pPr algn="just">
              <a:lnSpc>
                <a:spcPct val="200000"/>
              </a:lnSpc>
            </a:pPr>
            <a:r>
              <a:rPr lang="en-US" dirty="0">
                <a:solidFill>
                  <a:schemeClr val="tx1"/>
                </a:solidFill>
                <a:latin typeface="Times New Roman" panose="02020603050405020304" pitchFamily="18" charset="0"/>
                <a:cs typeface="Times New Roman" panose="02020603050405020304" pitchFamily="18" charset="0"/>
              </a:rPr>
              <a:t>Once owner uploaded the file , the user will request for the file . </a:t>
            </a:r>
          </a:p>
          <a:p>
            <a:pPr algn="just">
              <a:lnSpc>
                <a:spcPct val="200000"/>
              </a:lnSpc>
            </a:pPr>
            <a:r>
              <a:rPr lang="en-US" dirty="0">
                <a:solidFill>
                  <a:schemeClr val="tx1"/>
                </a:solidFill>
                <a:latin typeface="Times New Roman" panose="02020603050405020304" pitchFamily="18" charset="0"/>
                <a:cs typeface="Times New Roman" panose="02020603050405020304" pitchFamily="18" charset="0"/>
              </a:rPr>
              <a:t>With the help of key generation Centre , a unique id that was generated by the server will be provided to the user by the owner.</a:t>
            </a:r>
          </a:p>
          <a:p>
            <a:pPr algn="just">
              <a:lnSpc>
                <a:spcPct val="200000"/>
              </a:lnSpc>
            </a:pPr>
            <a:r>
              <a:rPr lang="en-US" dirty="0">
                <a:solidFill>
                  <a:schemeClr val="tx1"/>
                </a:solidFill>
                <a:latin typeface="Times New Roman" panose="02020603050405020304" pitchFamily="18" charset="0"/>
                <a:cs typeface="Times New Roman" panose="02020603050405020304" pitchFamily="18" charset="0"/>
              </a:rPr>
              <a:t>Using </a:t>
            </a:r>
            <a:r>
              <a:rPr lang="en-US" b="1" dirty="0">
                <a:solidFill>
                  <a:schemeClr val="tx1"/>
                </a:solidFill>
                <a:latin typeface="Times New Roman" panose="02020603050405020304" pitchFamily="18" charset="0"/>
                <a:cs typeface="Times New Roman" panose="02020603050405020304" pitchFamily="18" charset="0"/>
              </a:rPr>
              <a:t>DIFFIE HELLMAN ALGORITHM </a:t>
            </a:r>
            <a:r>
              <a:rPr lang="en-US" dirty="0">
                <a:solidFill>
                  <a:schemeClr val="tx1"/>
                </a:solidFill>
                <a:latin typeface="Times New Roman" panose="02020603050405020304" pitchFamily="18" charset="0"/>
                <a:cs typeface="Times New Roman" panose="02020603050405020304" pitchFamily="18" charset="0"/>
              </a:rPr>
              <a:t>, a secure key is provided by the key generation Centre.</a:t>
            </a:r>
          </a:p>
          <a:p>
            <a:pPr algn="just">
              <a:lnSpc>
                <a:spcPct val="200000"/>
              </a:lnSpc>
            </a:pPr>
            <a:r>
              <a:rPr lang="en-US" dirty="0">
                <a:solidFill>
                  <a:schemeClr val="tx1"/>
                </a:solidFill>
                <a:latin typeface="Times New Roman" panose="02020603050405020304" pitchFamily="18" charset="0"/>
                <a:cs typeface="Times New Roman" panose="02020603050405020304" pitchFamily="18" charset="0"/>
              </a:rPr>
              <a:t>User can access the cloud data only if he registers their name in key generation Centre.</a:t>
            </a:r>
          </a:p>
          <a:p>
            <a:endParaRPr lang="en-IN" dirty="0"/>
          </a:p>
        </p:txBody>
      </p:sp>
    </p:spTree>
    <p:extLst>
      <p:ext uri="{BB962C8B-B14F-4D97-AF65-F5344CB8AC3E}">
        <p14:creationId xmlns:p14="http://schemas.microsoft.com/office/powerpoint/2010/main" val="270747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B04C-6FCC-4833-AA6C-C874885FB38A}"/>
              </a:ext>
            </a:extLst>
          </p:cNvPr>
          <p:cNvSpPr>
            <a:spLocks noGrp="1"/>
          </p:cNvSpPr>
          <p:nvPr>
            <p:ph type="title"/>
          </p:nvPr>
        </p:nvSpPr>
        <p:spPr>
          <a:xfrm>
            <a:off x="1154954" y="1472338"/>
            <a:ext cx="8761413" cy="208293"/>
          </a:xfrm>
        </p:spPr>
        <p:txBody>
          <a:bodyPr/>
          <a:lstStyle/>
          <a:p>
            <a:pPr algn="ctr"/>
            <a:r>
              <a:rPr lang="en-US" sz="2000" b="1" dirty="0">
                <a:solidFill>
                  <a:schemeClr val="accent1">
                    <a:lumMod val="60000"/>
                    <a:lumOff val="40000"/>
                  </a:schemeClr>
                </a:solidFill>
                <a:latin typeface="Times New Roman" pitchFamily="18" charset="0"/>
                <a:cs typeface="Times New Roman" pitchFamily="18" charset="0"/>
              </a:rPr>
              <a:t>CLOUD OWNER UPLOAD FILE TO CLOUD SERVER</a:t>
            </a:r>
            <a:br>
              <a:rPr lang="en-US" dirty="0">
                <a:solidFill>
                  <a:schemeClr val="accent1">
                    <a:lumMod val="60000"/>
                    <a:lumOff val="40000"/>
                  </a:schemeClr>
                </a:solidFill>
                <a:latin typeface="Times New Roman" pitchFamily="18" charset="0"/>
                <a:cs typeface="Times New Roman" pitchFamily="18" charset="0"/>
              </a:rPr>
            </a:b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7C1753A-BE4B-438C-B924-166F8296FB00}"/>
              </a:ext>
            </a:extLst>
          </p:cNvPr>
          <p:cNvSpPr>
            <a:spLocks noGrp="1"/>
          </p:cNvSpPr>
          <p:nvPr>
            <p:ph idx="1"/>
          </p:nvPr>
        </p:nvSpPr>
        <p:spPr>
          <a:xfrm>
            <a:off x="441702" y="2417735"/>
            <a:ext cx="11360257" cy="4249395"/>
          </a:xfrm>
        </p:spPr>
        <p:txBody>
          <a:bodyPr>
            <a:normAutofit/>
          </a:bodyPr>
          <a:lstStyle/>
          <a:p>
            <a:pPr>
              <a:lnSpc>
                <a:spcPct val="150000"/>
              </a:lnSpc>
            </a:pPr>
            <a:r>
              <a:rPr lang="en-US" dirty="0">
                <a:solidFill>
                  <a:schemeClr val="tx1"/>
                </a:solidFill>
                <a:latin typeface="Times New Roman" pitchFamily="18" charset="0"/>
                <a:cs typeface="Times New Roman" pitchFamily="18" charset="0"/>
              </a:rPr>
              <a:t>Using </a:t>
            </a:r>
            <a:r>
              <a:rPr lang="en-US" b="1" dirty="0">
                <a:solidFill>
                  <a:schemeClr val="tx1"/>
                </a:solidFill>
                <a:latin typeface="Times New Roman" pitchFamily="18" charset="0"/>
                <a:cs typeface="Times New Roman" pitchFamily="18" charset="0"/>
              </a:rPr>
              <a:t>RSA ALGORITHM , </a:t>
            </a:r>
            <a:r>
              <a:rPr lang="en-US" dirty="0">
                <a:solidFill>
                  <a:schemeClr val="tx1"/>
                </a:solidFill>
                <a:latin typeface="Times New Roman" pitchFamily="18" charset="0"/>
                <a:cs typeface="Times New Roman" pitchFamily="18" charset="0"/>
              </a:rPr>
              <a:t>user can able to upload any file in the cloud in order to provide security to the file user need to encrypted the file in the cloud .</a:t>
            </a:r>
          </a:p>
          <a:p>
            <a:pPr>
              <a:lnSpc>
                <a:spcPct val="150000"/>
              </a:lnSpc>
            </a:pPr>
            <a:r>
              <a:rPr lang="en-US" dirty="0">
                <a:solidFill>
                  <a:schemeClr val="tx1"/>
                </a:solidFill>
                <a:latin typeface="Times New Roman" pitchFamily="18" charset="0"/>
                <a:cs typeface="Times New Roman" pitchFamily="18" charset="0"/>
              </a:rPr>
              <a:t>Cloud contains only the encrypted format information about the file and corresponding parameter related to the file.</a:t>
            </a:r>
          </a:p>
          <a:p>
            <a:pPr>
              <a:lnSpc>
                <a:spcPct val="150000"/>
              </a:lnSpc>
            </a:pPr>
            <a:r>
              <a:rPr lang="en-US" dirty="0">
                <a:solidFill>
                  <a:schemeClr val="tx1"/>
                </a:solidFill>
                <a:latin typeface="Times New Roman" pitchFamily="18" charset="0"/>
                <a:cs typeface="Times New Roman" pitchFamily="18" charset="0"/>
              </a:rPr>
              <a:t> In order to maintain security user initially generated the parameter related to the file and along with the mode to upload the data as public or private if private then user need to specify the client or mention group of people who can access or download the file then based on these parameter RSA Algorithm will generate a key and sent to the user, User would encrypt the file and upload to server.</a:t>
            </a:r>
          </a:p>
          <a:p>
            <a:pPr marL="0" indent="0">
              <a:buNone/>
            </a:pPr>
            <a:endParaRPr lang="en-IN" dirty="0">
              <a:solidFill>
                <a:schemeClr val="tx1"/>
              </a:solidFill>
            </a:endParaRPr>
          </a:p>
        </p:txBody>
      </p:sp>
    </p:spTree>
    <p:extLst>
      <p:ext uri="{BB962C8B-B14F-4D97-AF65-F5344CB8AC3E}">
        <p14:creationId xmlns:p14="http://schemas.microsoft.com/office/powerpoint/2010/main" val="60716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0CFB-102B-4763-A2EF-646AE8C0D469}"/>
              </a:ext>
            </a:extLst>
          </p:cNvPr>
          <p:cNvSpPr>
            <a:spLocks noGrp="1"/>
          </p:cNvSpPr>
          <p:nvPr>
            <p:ph type="title"/>
          </p:nvPr>
        </p:nvSpPr>
        <p:spPr>
          <a:xfrm>
            <a:off x="1154954" y="1286358"/>
            <a:ext cx="8761413" cy="394273"/>
          </a:xfrm>
        </p:spPr>
        <p:txBody>
          <a:bodyPr/>
          <a:lstStyle/>
          <a:p>
            <a:pPr algn="ctr"/>
            <a:r>
              <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DECRYPT AND DOWNLOAD FILE </a:t>
            </a:r>
            <a:br>
              <a:rPr lang="en-IN" sz="2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4F51AAE-F53C-400D-AFCB-1D803B6F53CF}"/>
              </a:ext>
            </a:extLst>
          </p:cNvPr>
          <p:cNvSpPr>
            <a:spLocks noGrp="1"/>
          </p:cNvSpPr>
          <p:nvPr>
            <p:ph idx="1"/>
          </p:nvPr>
        </p:nvSpPr>
        <p:spPr>
          <a:xfrm>
            <a:off x="612184" y="2448732"/>
            <a:ext cx="11213024" cy="4040845"/>
          </a:xfrm>
        </p:spPr>
        <p:txBody>
          <a:bodyPr>
            <a:normAutofit/>
          </a:bodyPr>
          <a:lstStyle/>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User would search the file based on the parameter if any parameter match in the server, then the server will load the entire related file to that parameter. </a:t>
            </a:r>
          </a:p>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Before download any file from the sever the user would also need to mutual authentication to the server, if user ﬁngerprint authenticated to the server then he access the file as file is in encrypted format user need to decrypt the file to decrypt the file user request to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KGC (Key Generation Centre)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key along with the file parameter and user attribute then user can able to download the file.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1603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EAE8-EE19-4D1F-8085-6ECCA180B0B2}"/>
              </a:ext>
            </a:extLst>
          </p:cNvPr>
          <p:cNvSpPr>
            <a:spLocks noGrp="1"/>
          </p:cNvSpPr>
          <p:nvPr>
            <p:ph type="title"/>
          </p:nvPr>
        </p:nvSpPr>
        <p:spPr/>
        <p:txBody>
          <a:bodyPr/>
          <a:lstStyle/>
          <a:p>
            <a:pPr algn="ctr"/>
            <a:r>
              <a:rPr lang="en-US" b="1" dirty="0">
                <a:solidFill>
                  <a:schemeClr val="accent1">
                    <a:lumMod val="40000"/>
                    <a:lumOff val="60000"/>
                  </a:schemeClr>
                </a:solidFill>
              </a:rPr>
              <a:t>ABSTRACT</a:t>
            </a:r>
            <a:endParaRPr lang="en-IN"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63D4BC5-3BBA-4610-A7CD-9BCC8855FB67}"/>
              </a:ext>
            </a:extLst>
          </p:cNvPr>
          <p:cNvSpPr>
            <a:spLocks noGrp="1"/>
          </p:cNvSpPr>
          <p:nvPr>
            <p:ph idx="1"/>
          </p:nvPr>
        </p:nvSpPr>
        <p:spPr>
          <a:xfrm>
            <a:off x="470517" y="2603499"/>
            <a:ext cx="11319029" cy="3877199"/>
          </a:xfrm>
        </p:spPr>
        <p:txBody>
          <a:bodyPr>
            <a:normAutofit/>
          </a:bodyPr>
          <a:lstStyle/>
          <a:p>
            <a:pPr algn="just">
              <a:lnSpc>
                <a:spcPct val="150000"/>
              </a:lnSpc>
            </a:pPr>
            <a:r>
              <a:rPr lang="en-US" sz="1800" b="1" dirty="0">
                <a:solidFill>
                  <a:schemeClr val="tx1"/>
                </a:solidFill>
                <a:effectLst/>
                <a:latin typeface="Times New Roman" panose="02020603050405020304" pitchFamily="18" charset="0"/>
                <a:ea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The main aim of the project is used to derive a unique identity from the users biometric data which is further used to generate the user’s private key.</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new biometric-based authentication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protocol is designed to provide secure access to a remote (cloud) server. </a:t>
            </a:r>
          </a:p>
          <a:p>
            <a:pPr algn="just">
              <a:lnSpc>
                <a:spcPct val="150000"/>
              </a:lnSpc>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efficient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approach to generate a session key between two communicating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parties is proposed</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two</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biometric</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templates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transmission.</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store</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 private key anywhere and the session key is generated</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without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sharing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information.</a:t>
            </a:r>
          </a:p>
          <a:p>
            <a:pPr marL="0" indent="0" algn="just">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58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14AB35D-3211-4E31-9FA4-EB33EB3112D1}"/>
              </a:ext>
            </a:extLst>
          </p:cNvPr>
          <p:cNvGraphicFramePr>
            <a:graphicFrameLocks noGrp="1"/>
          </p:cNvGraphicFramePr>
          <p:nvPr>
            <p:extLst>
              <p:ext uri="{D42A27DB-BD31-4B8C-83A1-F6EECF244321}">
                <p14:modId xmlns:p14="http://schemas.microsoft.com/office/powerpoint/2010/main" val="230396221"/>
              </p:ext>
            </p:extLst>
          </p:nvPr>
        </p:nvGraphicFramePr>
        <p:xfrm>
          <a:off x="0" y="387745"/>
          <a:ext cx="12153530" cy="6394734"/>
        </p:xfrm>
        <a:graphic>
          <a:graphicData uri="http://schemas.openxmlformats.org/drawingml/2006/table">
            <a:tbl>
              <a:tblPr firstRow="1" bandRow="1">
                <a:tableStyleId>{5C22544A-7EE6-4342-B048-85BDC9FD1C3A}</a:tableStyleId>
              </a:tblPr>
              <a:tblGrid>
                <a:gridCol w="1076643">
                  <a:extLst>
                    <a:ext uri="{9D8B030D-6E8A-4147-A177-3AD203B41FA5}">
                      <a16:colId xmlns:a16="http://schemas.microsoft.com/office/drawing/2014/main" val="1290478546"/>
                    </a:ext>
                  </a:extLst>
                </a:gridCol>
                <a:gridCol w="1469245">
                  <a:extLst>
                    <a:ext uri="{9D8B030D-6E8A-4147-A177-3AD203B41FA5}">
                      <a16:colId xmlns:a16="http://schemas.microsoft.com/office/drawing/2014/main" val="4288727168"/>
                    </a:ext>
                  </a:extLst>
                </a:gridCol>
                <a:gridCol w="995645">
                  <a:extLst>
                    <a:ext uri="{9D8B030D-6E8A-4147-A177-3AD203B41FA5}">
                      <a16:colId xmlns:a16="http://schemas.microsoft.com/office/drawing/2014/main" val="3658509198"/>
                    </a:ext>
                  </a:extLst>
                </a:gridCol>
                <a:gridCol w="1875724">
                  <a:extLst>
                    <a:ext uri="{9D8B030D-6E8A-4147-A177-3AD203B41FA5}">
                      <a16:colId xmlns:a16="http://schemas.microsoft.com/office/drawing/2014/main" val="3677943049"/>
                    </a:ext>
                  </a:extLst>
                </a:gridCol>
                <a:gridCol w="1662371">
                  <a:extLst>
                    <a:ext uri="{9D8B030D-6E8A-4147-A177-3AD203B41FA5}">
                      <a16:colId xmlns:a16="http://schemas.microsoft.com/office/drawing/2014/main" val="4237220023"/>
                    </a:ext>
                  </a:extLst>
                </a:gridCol>
                <a:gridCol w="1591254">
                  <a:extLst>
                    <a:ext uri="{9D8B030D-6E8A-4147-A177-3AD203B41FA5}">
                      <a16:colId xmlns:a16="http://schemas.microsoft.com/office/drawing/2014/main" val="895362034"/>
                    </a:ext>
                  </a:extLst>
                </a:gridCol>
                <a:gridCol w="2145747">
                  <a:extLst>
                    <a:ext uri="{9D8B030D-6E8A-4147-A177-3AD203B41FA5}">
                      <a16:colId xmlns:a16="http://schemas.microsoft.com/office/drawing/2014/main" val="3321354729"/>
                    </a:ext>
                  </a:extLst>
                </a:gridCol>
                <a:gridCol w="1336901">
                  <a:extLst>
                    <a:ext uri="{9D8B030D-6E8A-4147-A177-3AD203B41FA5}">
                      <a16:colId xmlns:a16="http://schemas.microsoft.com/office/drawing/2014/main" val="1219103926"/>
                    </a:ext>
                  </a:extLst>
                </a:gridCol>
              </a:tblGrid>
              <a:tr h="716221">
                <a:tc>
                  <a:txBody>
                    <a:bodyPr/>
                    <a:lstStyle/>
                    <a:p>
                      <a:pPr algn="ctr"/>
                      <a:r>
                        <a:rPr lang="en-US" dirty="0"/>
                        <a:t>Test</a:t>
                      </a:r>
                    </a:p>
                    <a:p>
                      <a:pPr algn="ctr"/>
                      <a:r>
                        <a:rPr lang="en-US" dirty="0"/>
                        <a:t>case ID</a:t>
                      </a:r>
                      <a:endParaRPr lang="en-IN" dirty="0"/>
                    </a:p>
                  </a:txBody>
                  <a:tcPr/>
                </a:tc>
                <a:tc>
                  <a:txBody>
                    <a:bodyPr/>
                    <a:lstStyle/>
                    <a:p>
                      <a:pPr algn="ctr"/>
                      <a:r>
                        <a:rPr lang="en-US" dirty="0"/>
                        <a:t>Test Cases</a:t>
                      </a:r>
                      <a:endParaRPr lang="en-IN" dirty="0"/>
                    </a:p>
                  </a:txBody>
                  <a:tcPr/>
                </a:tc>
                <a:tc>
                  <a:txBody>
                    <a:bodyPr/>
                    <a:lstStyle/>
                    <a:p>
                      <a:pPr algn="ctr"/>
                      <a:r>
                        <a:rPr lang="en-US" dirty="0"/>
                        <a:t>Priority</a:t>
                      </a:r>
                      <a:endParaRPr lang="en-IN" dirty="0"/>
                    </a:p>
                  </a:txBody>
                  <a:tcPr/>
                </a:tc>
                <a:tc>
                  <a:txBody>
                    <a:bodyPr/>
                    <a:lstStyle/>
                    <a:p>
                      <a:pPr algn="ctr"/>
                      <a:r>
                        <a:rPr lang="en-US" dirty="0"/>
                        <a:t>Precondition</a:t>
                      </a:r>
                      <a:endParaRPr lang="en-IN" dirty="0"/>
                    </a:p>
                  </a:txBody>
                  <a:tcPr/>
                </a:tc>
                <a:tc>
                  <a:txBody>
                    <a:bodyPr/>
                    <a:lstStyle/>
                    <a:p>
                      <a:pPr algn="ctr"/>
                      <a:r>
                        <a:rPr lang="en-US" dirty="0"/>
                        <a:t>Input Test Data</a:t>
                      </a:r>
                      <a:endParaRPr lang="en-IN" dirty="0"/>
                    </a:p>
                  </a:txBody>
                  <a:tcPr/>
                </a:tc>
                <a:tc>
                  <a:txBody>
                    <a:bodyPr/>
                    <a:lstStyle/>
                    <a:p>
                      <a:pPr algn="ctr"/>
                      <a:r>
                        <a:rPr lang="en-US" dirty="0"/>
                        <a:t>Fingerprint</a:t>
                      </a:r>
                      <a:endParaRPr lang="en-IN" dirty="0"/>
                    </a:p>
                  </a:txBody>
                  <a:tcPr/>
                </a:tc>
                <a:tc>
                  <a:txBody>
                    <a:bodyPr/>
                    <a:lstStyle/>
                    <a:p>
                      <a:pPr algn="ctr"/>
                      <a:r>
                        <a:rPr lang="en-US" dirty="0"/>
                        <a:t>Actual Result</a:t>
                      </a:r>
                      <a:endParaRPr lang="en-IN" dirty="0"/>
                    </a:p>
                  </a:txBody>
                  <a:tcPr/>
                </a:tc>
                <a:tc>
                  <a:txBody>
                    <a:bodyPr/>
                    <a:lstStyle/>
                    <a:p>
                      <a:pPr algn="ctr"/>
                      <a:r>
                        <a:rPr lang="en-US" dirty="0"/>
                        <a:t>Test Cases</a:t>
                      </a:r>
                    </a:p>
                    <a:p>
                      <a:pPr algn="ctr"/>
                      <a:r>
                        <a:rPr lang="en-US" dirty="0"/>
                        <a:t>Status</a:t>
                      </a:r>
                      <a:endParaRPr lang="en-IN" dirty="0"/>
                    </a:p>
                  </a:txBody>
                  <a:tcPr/>
                </a:tc>
                <a:extLst>
                  <a:ext uri="{0D108BD9-81ED-4DB2-BD59-A6C34878D82A}">
                    <a16:rowId xmlns:a16="http://schemas.microsoft.com/office/drawing/2014/main" val="2446688003"/>
                  </a:ext>
                </a:extLst>
              </a:tr>
              <a:tr h="1183027">
                <a:tc>
                  <a:txBody>
                    <a:bodyPr/>
                    <a:lstStyle/>
                    <a:p>
                      <a:pPr algn="ctr"/>
                      <a:endParaRPr lang="en-US" sz="1400" dirty="0"/>
                    </a:p>
                    <a:p>
                      <a:pPr algn="ctr"/>
                      <a:r>
                        <a:rPr lang="en-US" sz="1400" dirty="0"/>
                        <a:t>1.</a:t>
                      </a:r>
                      <a:endParaRPr lang="en-IN" sz="1400" dirty="0"/>
                    </a:p>
                  </a:txBody>
                  <a:tcPr/>
                </a:tc>
                <a:tc>
                  <a:txBody>
                    <a:bodyPr/>
                    <a:lstStyle/>
                    <a:p>
                      <a:pPr algn="ctr"/>
                      <a:endParaRPr lang="en-US" sz="1400" dirty="0"/>
                    </a:p>
                    <a:p>
                      <a:pPr algn="ctr"/>
                      <a:r>
                        <a:rPr lang="en-US" sz="1400" dirty="0"/>
                        <a:t>Owner and user registration</a:t>
                      </a:r>
                      <a:endParaRPr lang="en-IN" sz="1400" dirty="0"/>
                    </a:p>
                  </a:txBody>
                  <a:tcPr/>
                </a:tc>
                <a:tc>
                  <a:txBody>
                    <a:bodyPr/>
                    <a:lstStyle/>
                    <a:p>
                      <a:pPr algn="ctr"/>
                      <a:endParaRPr lang="en-US" sz="1400" dirty="0"/>
                    </a:p>
                    <a:p>
                      <a:pPr algn="ctr"/>
                      <a:r>
                        <a:rPr lang="en-US" sz="1400" dirty="0"/>
                        <a:t>A</a:t>
                      </a:r>
                      <a:endParaRPr lang="en-IN" sz="1400" dirty="0"/>
                    </a:p>
                  </a:txBody>
                  <a:tcPr/>
                </a:tc>
                <a:tc>
                  <a:txBody>
                    <a:bodyPr/>
                    <a:lstStyle/>
                    <a:p>
                      <a:pPr algn="ctr"/>
                      <a:r>
                        <a:rPr lang="en-US" sz="1400" dirty="0"/>
                        <a:t>Owner and user must have registered and updated their fingerprint.</a:t>
                      </a:r>
                      <a:endParaRPr lang="en-IN" sz="1400" dirty="0"/>
                    </a:p>
                  </a:txBody>
                  <a:tcPr/>
                </a:tc>
                <a:tc>
                  <a:txBody>
                    <a:bodyPr/>
                    <a:lstStyle/>
                    <a:p>
                      <a:pPr algn="ctr"/>
                      <a:r>
                        <a:rPr lang="en-US" sz="1400" dirty="0"/>
                        <a:t>Name, Email id, Mobile number , Address, Password, Fingerprint</a:t>
                      </a:r>
                      <a:endParaRPr lang="en-IN" sz="1400" dirty="0"/>
                    </a:p>
                  </a:txBody>
                  <a:tcPr/>
                </a:tc>
                <a:tc>
                  <a:txBody>
                    <a:bodyPr/>
                    <a:lstStyle/>
                    <a:p>
                      <a:pPr algn="ctr"/>
                      <a:r>
                        <a:rPr lang="en-US" sz="1400" dirty="0"/>
                        <a:t>Updated</a:t>
                      </a:r>
                      <a:endParaRPr lang="en-IN" sz="1400" dirty="0"/>
                    </a:p>
                  </a:txBody>
                  <a:tcPr/>
                </a:tc>
                <a:tc>
                  <a:txBody>
                    <a:bodyPr/>
                    <a:lstStyle/>
                    <a:p>
                      <a:pPr algn="ctr"/>
                      <a:r>
                        <a:rPr lang="en-US" sz="1400" dirty="0"/>
                        <a:t>Owner and user details have been registered</a:t>
                      </a:r>
                      <a:endParaRPr lang="en-IN" sz="1400" dirty="0"/>
                    </a:p>
                  </a:txBody>
                  <a:tcPr/>
                </a:tc>
                <a:tc>
                  <a:txBody>
                    <a:bodyPr/>
                    <a:lstStyle/>
                    <a:p>
                      <a:pPr algn="ctr"/>
                      <a:r>
                        <a:rPr lang="en-US" sz="1400" dirty="0"/>
                        <a:t>Pass</a:t>
                      </a:r>
                      <a:endParaRPr lang="en-IN" sz="1400" dirty="0"/>
                    </a:p>
                  </a:txBody>
                  <a:tcPr/>
                </a:tc>
                <a:extLst>
                  <a:ext uri="{0D108BD9-81ED-4DB2-BD59-A6C34878D82A}">
                    <a16:rowId xmlns:a16="http://schemas.microsoft.com/office/drawing/2014/main" val="2836254747"/>
                  </a:ext>
                </a:extLst>
              </a:tr>
              <a:tr h="1517585">
                <a:tc>
                  <a:txBody>
                    <a:bodyPr/>
                    <a:lstStyle/>
                    <a:p>
                      <a:pPr algn="ctr"/>
                      <a:endParaRPr lang="en-US" sz="1400" dirty="0"/>
                    </a:p>
                    <a:p>
                      <a:pPr algn="ctr"/>
                      <a:endParaRPr lang="en-US" sz="1400" dirty="0"/>
                    </a:p>
                    <a:p>
                      <a:pPr algn="ctr"/>
                      <a:endParaRPr lang="en-US" sz="1400" dirty="0"/>
                    </a:p>
                    <a:p>
                      <a:pPr algn="ctr"/>
                      <a:r>
                        <a:rPr lang="en-US" sz="1400" dirty="0"/>
                        <a:t>2.</a:t>
                      </a:r>
                      <a:endParaRPr lang="en-IN" sz="1400" dirty="0"/>
                    </a:p>
                  </a:txBody>
                  <a:tcPr/>
                </a:tc>
                <a:tc>
                  <a:txBody>
                    <a:bodyPr/>
                    <a:lstStyle/>
                    <a:p>
                      <a:pPr algn="ctr"/>
                      <a:endParaRPr lang="en-US" sz="1400" dirty="0"/>
                    </a:p>
                    <a:p>
                      <a:pPr algn="ctr"/>
                      <a:endParaRPr lang="en-US" sz="1400" dirty="0"/>
                    </a:p>
                    <a:p>
                      <a:pPr algn="ctr"/>
                      <a:endParaRPr lang="en-US" sz="1400" dirty="0"/>
                    </a:p>
                    <a:p>
                      <a:pPr algn="ctr"/>
                      <a:r>
                        <a:rPr lang="en-US" sz="1400" dirty="0"/>
                        <a:t>File Upload</a:t>
                      </a:r>
                      <a:endParaRPr lang="en-IN" sz="1400" dirty="0"/>
                    </a:p>
                  </a:txBody>
                  <a:tcPr/>
                </a:tc>
                <a:tc>
                  <a:txBody>
                    <a:bodyPr/>
                    <a:lstStyle/>
                    <a:p>
                      <a:pPr algn="ctr"/>
                      <a:endParaRPr lang="en-US" sz="1400" dirty="0"/>
                    </a:p>
                    <a:p>
                      <a:pPr algn="ctr"/>
                      <a:r>
                        <a:rPr lang="en-US" sz="1400" dirty="0"/>
                        <a:t>B1</a:t>
                      </a:r>
                    </a:p>
                    <a:p>
                      <a:pPr algn="ctr"/>
                      <a:endParaRPr lang="en-US" sz="1400" dirty="0"/>
                    </a:p>
                    <a:p>
                      <a:pPr algn="ctr"/>
                      <a:endParaRPr lang="en-US" sz="1400" dirty="0"/>
                    </a:p>
                    <a:p>
                      <a:pPr algn="ctr"/>
                      <a:endParaRPr lang="en-US" sz="1400" dirty="0"/>
                    </a:p>
                    <a:p>
                      <a:pPr algn="ctr"/>
                      <a:r>
                        <a:rPr lang="en-US" sz="1400" dirty="0"/>
                        <a:t>B2</a:t>
                      </a:r>
                      <a:endParaRPr lang="en-IN" sz="1400" dirty="0"/>
                    </a:p>
                  </a:txBody>
                  <a:tcPr/>
                </a:tc>
                <a:tc>
                  <a:txBody>
                    <a:bodyPr/>
                    <a:lstStyle/>
                    <a:p>
                      <a:pPr algn="ctr"/>
                      <a:r>
                        <a:rPr lang="en-US" sz="1200" dirty="0"/>
                        <a:t>Owner should logged in into their website and upload the files.</a:t>
                      </a:r>
                    </a:p>
                    <a:p>
                      <a:pPr algn="ctr"/>
                      <a:endParaRPr lang="en-US"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Owner should logged in into their website and upload the files</a:t>
                      </a:r>
                      <a:endParaRPr lang="en-IN" sz="1200" dirty="0"/>
                    </a:p>
                    <a:p>
                      <a:pPr algn="ctr"/>
                      <a:endParaRPr lang="en-IN" sz="1200" dirty="0"/>
                    </a:p>
                  </a:txBody>
                  <a:tcPr/>
                </a:tc>
                <a:tc>
                  <a:txBody>
                    <a:bodyPr/>
                    <a:lstStyle/>
                    <a:p>
                      <a:pPr algn="ctr"/>
                      <a:r>
                        <a:rPr lang="en-US" sz="1400" dirty="0"/>
                        <a:t>Email , Password,</a:t>
                      </a:r>
                    </a:p>
                    <a:p>
                      <a:pPr algn="ctr"/>
                      <a:r>
                        <a:rPr lang="en-US" sz="1400" dirty="0"/>
                        <a:t>Fingerprint.</a:t>
                      </a:r>
                    </a:p>
                    <a:p>
                      <a:pPr algn="ctr"/>
                      <a:endParaRPr lang="en-US" sz="1400" dirty="0"/>
                    </a:p>
                    <a:p>
                      <a:pPr algn="ctr"/>
                      <a:endParaRPr lang="en-US" sz="1400" dirty="0"/>
                    </a:p>
                    <a:p>
                      <a:pPr algn="ctr"/>
                      <a:r>
                        <a:rPr lang="en-US" sz="1400" dirty="0"/>
                        <a:t>Email , Password,</a:t>
                      </a:r>
                    </a:p>
                    <a:p>
                      <a:pPr algn="ctr"/>
                      <a:r>
                        <a:rPr lang="en-US" sz="1400" dirty="0"/>
                        <a:t>Fingerprint.</a:t>
                      </a:r>
                      <a:endParaRPr lang="en-IN" sz="1400" dirty="0"/>
                    </a:p>
                    <a:p>
                      <a:pPr algn="ctr"/>
                      <a:endParaRPr lang="en-IN" sz="1400" dirty="0"/>
                    </a:p>
                  </a:txBody>
                  <a:tcPr/>
                </a:tc>
                <a:tc>
                  <a:txBody>
                    <a:bodyPr/>
                    <a:lstStyle/>
                    <a:p>
                      <a:pPr algn="ctr"/>
                      <a:r>
                        <a:rPr lang="en-US" sz="1400" dirty="0"/>
                        <a:t>Matched </a:t>
                      </a:r>
                    </a:p>
                    <a:p>
                      <a:pPr algn="ctr"/>
                      <a:endParaRPr lang="en-US" sz="1400" dirty="0"/>
                    </a:p>
                    <a:p>
                      <a:pPr algn="ctr"/>
                      <a:endParaRPr lang="en-US" sz="1400" dirty="0"/>
                    </a:p>
                    <a:p>
                      <a:pPr algn="ctr"/>
                      <a:endParaRPr lang="en-US" sz="1400" dirty="0"/>
                    </a:p>
                    <a:p>
                      <a:pPr algn="ctr"/>
                      <a:r>
                        <a:rPr lang="en-US" sz="1400" dirty="0"/>
                        <a:t>Not Matched</a:t>
                      </a:r>
                      <a:endParaRPr lang="en-IN" sz="1400" dirty="0"/>
                    </a:p>
                  </a:txBody>
                  <a:tcPr/>
                </a:tc>
                <a:tc>
                  <a:txBody>
                    <a:bodyPr/>
                    <a:lstStyle/>
                    <a:p>
                      <a:pPr algn="ctr"/>
                      <a:r>
                        <a:rPr lang="en-US" sz="1400" dirty="0"/>
                        <a:t>Enters to the page where the file has to be uploaded.</a:t>
                      </a:r>
                    </a:p>
                    <a:p>
                      <a:pPr algn="ctr"/>
                      <a:endParaRPr lang="en-US" sz="1400" dirty="0"/>
                    </a:p>
                    <a:p>
                      <a:pPr algn="ctr"/>
                      <a:r>
                        <a:rPr lang="en-US" sz="1400" dirty="0"/>
                        <a:t>Fingerprint does not match.</a:t>
                      </a:r>
                      <a:endParaRPr lang="en-IN" sz="1400" dirty="0"/>
                    </a:p>
                  </a:txBody>
                  <a:tcPr/>
                </a:tc>
                <a:tc>
                  <a:txBody>
                    <a:bodyPr/>
                    <a:lstStyle/>
                    <a:p>
                      <a:pPr algn="ctr"/>
                      <a:r>
                        <a:rPr lang="en-US" sz="1400" dirty="0"/>
                        <a:t>Pass</a:t>
                      </a:r>
                    </a:p>
                    <a:p>
                      <a:pPr algn="ctr"/>
                      <a:endParaRPr lang="en-US" sz="1400" dirty="0"/>
                    </a:p>
                    <a:p>
                      <a:pPr algn="ctr"/>
                      <a:endParaRPr lang="en-US" sz="1400" dirty="0"/>
                    </a:p>
                    <a:p>
                      <a:pPr algn="ctr"/>
                      <a:endParaRPr lang="en-US" sz="1400" dirty="0"/>
                    </a:p>
                    <a:p>
                      <a:pPr algn="ctr"/>
                      <a:r>
                        <a:rPr lang="en-US" sz="1400" dirty="0"/>
                        <a:t>Fail</a:t>
                      </a:r>
                      <a:endParaRPr lang="en-IN" sz="1400" dirty="0"/>
                    </a:p>
                  </a:txBody>
                  <a:tcPr/>
                </a:tc>
                <a:extLst>
                  <a:ext uri="{0D108BD9-81ED-4DB2-BD59-A6C34878D82A}">
                    <a16:rowId xmlns:a16="http://schemas.microsoft.com/office/drawing/2014/main" val="2372553237"/>
                  </a:ext>
                </a:extLst>
              </a:tr>
              <a:tr h="1211457">
                <a:tc>
                  <a:txBody>
                    <a:bodyPr/>
                    <a:lstStyle/>
                    <a:p>
                      <a:pPr algn="ctr"/>
                      <a:endParaRPr lang="en-US" sz="1400" dirty="0"/>
                    </a:p>
                    <a:p>
                      <a:pPr algn="ctr"/>
                      <a:endParaRPr lang="en-US" sz="1400" dirty="0"/>
                    </a:p>
                    <a:p>
                      <a:pPr algn="ctr"/>
                      <a:endParaRPr lang="en-US" sz="1400" dirty="0"/>
                    </a:p>
                    <a:p>
                      <a:pPr algn="ctr"/>
                      <a:r>
                        <a:rPr lang="en-US" sz="1400" dirty="0"/>
                        <a:t>3.</a:t>
                      </a:r>
                      <a:endParaRPr lang="en-IN" sz="1400" dirty="0"/>
                    </a:p>
                  </a:txBody>
                  <a:tcPr/>
                </a:tc>
                <a:tc>
                  <a:txBody>
                    <a:bodyPr/>
                    <a:lstStyle/>
                    <a:p>
                      <a:pPr algn="ctr"/>
                      <a:endParaRPr lang="en-US" sz="1400" dirty="0"/>
                    </a:p>
                    <a:p>
                      <a:pPr algn="ctr"/>
                      <a:endParaRPr lang="en-US" sz="1400" dirty="0"/>
                    </a:p>
                    <a:p>
                      <a:pPr algn="ctr"/>
                      <a:endParaRPr lang="en-US" sz="1400" dirty="0"/>
                    </a:p>
                    <a:p>
                      <a:pPr algn="ctr"/>
                      <a:r>
                        <a:rPr lang="en-US" sz="1400" dirty="0"/>
                        <a:t>User Request</a:t>
                      </a:r>
                      <a:endParaRPr lang="en-IN" sz="1400" dirty="0"/>
                    </a:p>
                  </a:txBody>
                  <a:tcPr/>
                </a:tc>
                <a:tc>
                  <a:txBody>
                    <a:bodyPr/>
                    <a:lstStyle/>
                    <a:p>
                      <a:pPr algn="ctr"/>
                      <a:r>
                        <a:rPr lang="en-US" sz="1400" dirty="0"/>
                        <a:t>C1</a:t>
                      </a:r>
                    </a:p>
                    <a:p>
                      <a:pPr algn="ctr"/>
                      <a:endParaRPr lang="en-US" sz="1400" dirty="0"/>
                    </a:p>
                    <a:p>
                      <a:pPr algn="ctr"/>
                      <a:endParaRPr lang="en-US" sz="1400" dirty="0"/>
                    </a:p>
                    <a:p>
                      <a:pPr algn="ctr"/>
                      <a:endParaRPr lang="en-US" sz="1400" dirty="0"/>
                    </a:p>
                    <a:p>
                      <a:pPr algn="ctr"/>
                      <a:r>
                        <a:rPr lang="en-US" sz="1400" dirty="0"/>
                        <a:t>C2</a:t>
                      </a:r>
                      <a:endParaRPr lang="en-IN" sz="1400" dirty="0"/>
                    </a:p>
                  </a:txBody>
                  <a:tcPr/>
                </a:tc>
                <a:tc>
                  <a:txBody>
                    <a:bodyPr/>
                    <a:lstStyle/>
                    <a:p>
                      <a:pPr algn="ctr"/>
                      <a:r>
                        <a:rPr lang="en-US" sz="1200" dirty="0"/>
                        <a:t>User should be logged into their website and select the file to be requested</a:t>
                      </a:r>
                      <a:r>
                        <a:rPr lang="en-US" sz="1400" dirty="0"/>
                        <a:t>.</a:t>
                      </a:r>
                    </a:p>
                    <a:p>
                      <a:pPr algn="ctr"/>
                      <a:r>
                        <a:rPr lang="en-US" sz="1200" dirty="0"/>
                        <a:t>User should be logged into their website and select the file to be requested</a:t>
                      </a:r>
                      <a:endParaRPr lang="en-IN" sz="1200" dirty="0"/>
                    </a:p>
                  </a:txBody>
                  <a:tcPr/>
                </a:tc>
                <a:tc>
                  <a:txBody>
                    <a:bodyPr/>
                    <a:lstStyle/>
                    <a:p>
                      <a:pPr algn="ctr"/>
                      <a:r>
                        <a:rPr lang="en-US" sz="1400" dirty="0"/>
                        <a:t>Email , Password,</a:t>
                      </a:r>
                    </a:p>
                    <a:p>
                      <a:pPr algn="ctr"/>
                      <a:r>
                        <a:rPr lang="en-US" sz="1400" dirty="0"/>
                        <a:t>Fingerprint.</a:t>
                      </a:r>
                    </a:p>
                    <a:p>
                      <a:pPr algn="ctr"/>
                      <a:endParaRPr lang="en-US" sz="1400" dirty="0"/>
                    </a:p>
                    <a:p>
                      <a:pPr algn="ctr"/>
                      <a:endParaRPr lang="en-US" sz="1400" dirty="0"/>
                    </a:p>
                    <a:p>
                      <a:pPr algn="ctr"/>
                      <a:r>
                        <a:rPr lang="en-US" sz="1400" dirty="0"/>
                        <a:t>Email , Password,</a:t>
                      </a:r>
                    </a:p>
                    <a:p>
                      <a:pPr algn="ctr"/>
                      <a:r>
                        <a:rPr lang="en-US" sz="1400" dirty="0"/>
                        <a:t>Fingerprint.</a:t>
                      </a:r>
                    </a:p>
                    <a:p>
                      <a:pPr algn="ctr"/>
                      <a:endParaRPr lang="en-US" sz="1400" dirty="0"/>
                    </a:p>
                  </a:txBody>
                  <a:tcPr/>
                </a:tc>
                <a:tc>
                  <a:txBody>
                    <a:bodyPr/>
                    <a:lstStyle/>
                    <a:p>
                      <a:pPr algn="ctr"/>
                      <a:r>
                        <a:rPr lang="en-US" sz="1400" dirty="0"/>
                        <a:t>Matched </a:t>
                      </a:r>
                    </a:p>
                    <a:p>
                      <a:pPr algn="ctr"/>
                      <a:endParaRPr lang="en-US" sz="1400" dirty="0"/>
                    </a:p>
                    <a:p>
                      <a:pPr algn="ctr"/>
                      <a:endParaRPr lang="en-US" sz="1400" dirty="0"/>
                    </a:p>
                    <a:p>
                      <a:pPr algn="ctr"/>
                      <a:endParaRPr lang="en-US" sz="1400" dirty="0"/>
                    </a:p>
                    <a:p>
                      <a:pPr algn="ctr"/>
                      <a:r>
                        <a:rPr lang="en-US" sz="1400" dirty="0"/>
                        <a:t>Not Matched</a:t>
                      </a:r>
                      <a:endParaRPr lang="en-IN" sz="1400" dirty="0"/>
                    </a:p>
                  </a:txBody>
                  <a:tcPr/>
                </a:tc>
                <a:tc>
                  <a:txBody>
                    <a:bodyPr/>
                    <a:lstStyle/>
                    <a:p>
                      <a:pPr algn="ctr"/>
                      <a:r>
                        <a:rPr lang="en-US" sz="1400" dirty="0"/>
                        <a:t>Enter to the page where the file can be requested.</a:t>
                      </a:r>
                    </a:p>
                    <a:p>
                      <a:pPr algn="ctr"/>
                      <a:endParaRPr lang="en-US" sz="1400" dirty="0"/>
                    </a:p>
                    <a:p>
                      <a:pPr algn="ctr"/>
                      <a:r>
                        <a:rPr lang="en-US" sz="1400" dirty="0"/>
                        <a:t>Fingerprint does not match.</a:t>
                      </a:r>
                      <a:endParaRPr lang="en-IN" sz="1400" dirty="0"/>
                    </a:p>
                  </a:txBody>
                  <a:tcPr/>
                </a:tc>
                <a:tc>
                  <a:txBody>
                    <a:bodyPr/>
                    <a:lstStyle/>
                    <a:p>
                      <a:pPr algn="ctr"/>
                      <a:r>
                        <a:rPr lang="en-US" sz="1400" dirty="0"/>
                        <a:t>Pass</a:t>
                      </a:r>
                    </a:p>
                    <a:p>
                      <a:pPr algn="ctr"/>
                      <a:endParaRPr lang="en-US" sz="1400" dirty="0"/>
                    </a:p>
                    <a:p>
                      <a:pPr algn="ctr"/>
                      <a:endParaRPr lang="en-US" sz="1400" dirty="0"/>
                    </a:p>
                    <a:p>
                      <a:pPr algn="ctr"/>
                      <a:endParaRPr lang="en-US" sz="1400" dirty="0"/>
                    </a:p>
                    <a:p>
                      <a:pPr algn="ctr"/>
                      <a:r>
                        <a:rPr lang="en-US" sz="1400" dirty="0"/>
                        <a:t>Fail</a:t>
                      </a:r>
                      <a:endParaRPr lang="en-IN" sz="1400" dirty="0"/>
                    </a:p>
                  </a:txBody>
                  <a:tcPr/>
                </a:tc>
                <a:extLst>
                  <a:ext uri="{0D108BD9-81ED-4DB2-BD59-A6C34878D82A}">
                    <a16:rowId xmlns:a16="http://schemas.microsoft.com/office/drawing/2014/main" val="3222497319"/>
                  </a:ext>
                </a:extLst>
              </a:tr>
              <a:tr h="1325566">
                <a:tc>
                  <a:txBody>
                    <a:bodyPr/>
                    <a:lstStyle/>
                    <a:p>
                      <a:pPr algn="ctr"/>
                      <a:endParaRPr lang="en-US" sz="1400" dirty="0"/>
                    </a:p>
                    <a:p>
                      <a:pPr algn="ctr"/>
                      <a:endParaRPr lang="en-US" sz="1400" dirty="0"/>
                    </a:p>
                    <a:p>
                      <a:pPr algn="ctr"/>
                      <a:r>
                        <a:rPr lang="en-US" sz="1400" dirty="0"/>
                        <a:t>4.</a:t>
                      </a:r>
                      <a:endParaRPr lang="en-IN" sz="1400" dirty="0"/>
                    </a:p>
                  </a:txBody>
                  <a:tcPr/>
                </a:tc>
                <a:tc>
                  <a:txBody>
                    <a:bodyPr/>
                    <a:lstStyle/>
                    <a:p>
                      <a:pPr algn="ctr"/>
                      <a:endParaRPr lang="en-US" sz="1400" dirty="0"/>
                    </a:p>
                    <a:p>
                      <a:pPr algn="ctr"/>
                      <a:endParaRPr lang="en-US" sz="1400" dirty="0"/>
                    </a:p>
                    <a:p>
                      <a:pPr algn="ctr"/>
                      <a:r>
                        <a:rPr lang="en-US" sz="1400" dirty="0"/>
                        <a:t>File Decryption</a:t>
                      </a:r>
                      <a:endParaRPr lang="en-IN" sz="1400" dirty="0"/>
                    </a:p>
                  </a:txBody>
                  <a:tcPr/>
                </a:tc>
                <a:tc>
                  <a:txBody>
                    <a:bodyPr/>
                    <a:lstStyle/>
                    <a:p>
                      <a:pPr algn="ctr"/>
                      <a:endParaRPr lang="en-US" sz="1400" dirty="0"/>
                    </a:p>
                    <a:p>
                      <a:pPr algn="ctr"/>
                      <a:endParaRPr lang="en-US" sz="1400" dirty="0"/>
                    </a:p>
                    <a:p>
                      <a:pPr algn="ctr"/>
                      <a:r>
                        <a:rPr lang="en-US" sz="1400" dirty="0"/>
                        <a:t>D</a:t>
                      </a:r>
                      <a:endParaRPr lang="en-IN" sz="1400" dirty="0"/>
                    </a:p>
                  </a:txBody>
                  <a:tcPr/>
                </a:tc>
                <a:tc>
                  <a:txBody>
                    <a:bodyPr/>
                    <a:lstStyle/>
                    <a:p>
                      <a:pPr algn="ctr"/>
                      <a:r>
                        <a:rPr lang="en-US" sz="1400" dirty="0"/>
                        <a:t>Owner must provide the private key to the user who requested for the file downloaded.</a:t>
                      </a:r>
                      <a:endParaRPr lang="en-IN" sz="1400" dirty="0"/>
                    </a:p>
                  </a:txBody>
                  <a:tcPr/>
                </a:tc>
                <a:tc>
                  <a:txBody>
                    <a:bodyPr/>
                    <a:lstStyle/>
                    <a:p>
                      <a:pPr algn="ctr"/>
                      <a:endParaRPr lang="en-US" sz="1400" dirty="0"/>
                    </a:p>
                    <a:p>
                      <a:pPr algn="ctr"/>
                      <a:endParaRPr lang="en-US" sz="1400" dirty="0"/>
                    </a:p>
                    <a:p>
                      <a:pPr algn="ctr"/>
                      <a:r>
                        <a:rPr lang="en-US" sz="1400" dirty="0"/>
                        <a:t>Private Key</a:t>
                      </a:r>
                      <a:endParaRPr lang="en-IN" sz="1400" dirty="0"/>
                    </a:p>
                  </a:txBody>
                  <a:tcPr/>
                </a:tc>
                <a:tc>
                  <a:txBody>
                    <a:bodyPr/>
                    <a:lstStyle/>
                    <a:p>
                      <a:pPr algn="ctr"/>
                      <a:endParaRPr lang="en-US" sz="1400" dirty="0"/>
                    </a:p>
                    <a:p>
                      <a:pPr algn="ctr"/>
                      <a:endParaRPr lang="en-US" sz="1400" dirty="0"/>
                    </a:p>
                    <a:p>
                      <a:pPr algn="ctr"/>
                      <a:r>
                        <a:rPr lang="en-US" sz="1400" dirty="0"/>
                        <a:t>Matched </a:t>
                      </a:r>
                      <a:endParaRPr lang="en-IN" sz="1400" dirty="0"/>
                    </a:p>
                  </a:txBody>
                  <a:tcPr/>
                </a:tc>
                <a:tc>
                  <a:txBody>
                    <a:bodyPr/>
                    <a:lstStyle/>
                    <a:p>
                      <a:pPr algn="ctr"/>
                      <a:endParaRPr lang="en-US" sz="1400" dirty="0"/>
                    </a:p>
                    <a:p>
                      <a:pPr algn="ctr"/>
                      <a:r>
                        <a:rPr lang="en-US" sz="1400" dirty="0"/>
                        <a:t>User enters to the page where the file has to be downloaded.</a:t>
                      </a:r>
                      <a:endParaRPr lang="en-IN" sz="1400" dirty="0"/>
                    </a:p>
                  </a:txBody>
                  <a:tcPr/>
                </a:tc>
                <a:tc>
                  <a:txBody>
                    <a:bodyPr/>
                    <a:lstStyle/>
                    <a:p>
                      <a:pPr algn="ctr"/>
                      <a:r>
                        <a:rPr lang="en-US" sz="1400" dirty="0"/>
                        <a:t> </a:t>
                      </a:r>
                    </a:p>
                    <a:p>
                      <a:pPr algn="ctr"/>
                      <a:endParaRPr lang="en-US" sz="1400" dirty="0"/>
                    </a:p>
                    <a:p>
                      <a:pPr algn="ctr"/>
                      <a:r>
                        <a:rPr lang="en-US" sz="1400" dirty="0"/>
                        <a:t>Pass</a:t>
                      </a:r>
                      <a:endParaRPr lang="en-IN" sz="1400" dirty="0"/>
                    </a:p>
                  </a:txBody>
                  <a:tcPr/>
                </a:tc>
                <a:extLst>
                  <a:ext uri="{0D108BD9-81ED-4DB2-BD59-A6C34878D82A}">
                    <a16:rowId xmlns:a16="http://schemas.microsoft.com/office/drawing/2014/main" val="1467423282"/>
                  </a:ext>
                </a:extLst>
              </a:tr>
            </a:tbl>
          </a:graphicData>
        </a:graphic>
      </p:graphicFrame>
      <p:cxnSp>
        <p:nvCxnSpPr>
          <p:cNvPr id="10" name="Straight Connector 9">
            <a:extLst>
              <a:ext uri="{FF2B5EF4-FFF2-40B4-BE49-F238E27FC236}">
                <a16:creationId xmlns:a16="http://schemas.microsoft.com/office/drawing/2014/main" id="{4E037E8C-AFF2-460F-BBD6-CF66F93B04F6}"/>
              </a:ext>
            </a:extLst>
          </p:cNvPr>
          <p:cNvCxnSpPr>
            <a:cxnSpLocks/>
          </p:cNvCxnSpPr>
          <p:nvPr/>
        </p:nvCxnSpPr>
        <p:spPr>
          <a:xfrm>
            <a:off x="2511710" y="3053918"/>
            <a:ext cx="97772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829DCC-C2C0-4891-BFDA-718B2DF48B73}"/>
              </a:ext>
            </a:extLst>
          </p:cNvPr>
          <p:cNvCxnSpPr>
            <a:cxnSpLocks/>
          </p:cNvCxnSpPr>
          <p:nvPr/>
        </p:nvCxnSpPr>
        <p:spPr>
          <a:xfrm flipV="1">
            <a:off x="2523547" y="4651900"/>
            <a:ext cx="9854214"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8EE6A6-16B5-4A0A-8EF6-C88AFE5FD81B}"/>
              </a:ext>
            </a:extLst>
          </p:cNvPr>
          <p:cNvSpPr/>
          <p:nvPr/>
        </p:nvSpPr>
        <p:spPr>
          <a:xfrm>
            <a:off x="4279037" y="75521"/>
            <a:ext cx="3781887" cy="3018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t>PERFORMANCE TESTING</a:t>
            </a:r>
            <a:endParaRPr lang="en-IN" sz="2000" b="1" dirty="0"/>
          </a:p>
        </p:txBody>
      </p:sp>
    </p:spTree>
    <p:extLst>
      <p:ext uri="{BB962C8B-B14F-4D97-AF65-F5344CB8AC3E}">
        <p14:creationId xmlns:p14="http://schemas.microsoft.com/office/powerpoint/2010/main" val="61325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A815D-9DAF-4563-AB07-649C4BD7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7953" cy="6858000"/>
          </a:xfrm>
          <a:prstGeom prst="rect">
            <a:avLst/>
          </a:prstGeom>
        </p:spPr>
      </p:pic>
    </p:spTree>
    <p:extLst>
      <p:ext uri="{BB962C8B-B14F-4D97-AF65-F5344CB8AC3E}">
        <p14:creationId xmlns:p14="http://schemas.microsoft.com/office/powerpoint/2010/main" val="208091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1965E6-A5F3-4451-BE6F-03A5000EFB25}"/>
              </a:ext>
            </a:extLst>
          </p:cNvPr>
          <p:cNvPicPr>
            <a:picLocks noChangeAspect="1"/>
          </p:cNvPicPr>
          <p:nvPr/>
        </p:nvPicPr>
        <p:blipFill>
          <a:blip r:embed="rId2"/>
          <a:stretch>
            <a:fillRect/>
          </a:stretch>
        </p:blipFill>
        <p:spPr>
          <a:xfrm>
            <a:off x="0" y="7413"/>
            <a:ext cx="12192000" cy="6843176"/>
          </a:xfrm>
          <a:prstGeom prst="rect">
            <a:avLst/>
          </a:prstGeom>
        </p:spPr>
      </p:pic>
    </p:spTree>
    <p:extLst>
      <p:ext uri="{BB962C8B-B14F-4D97-AF65-F5344CB8AC3E}">
        <p14:creationId xmlns:p14="http://schemas.microsoft.com/office/powerpoint/2010/main" val="114137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D70D6-82E7-4720-B78F-19B4789C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67706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F36B8-48EE-43CF-B534-18B180C3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272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1B7D15-BC0B-4513-B851-057C5A99D794}"/>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836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68FEE-A09D-42E8-9741-11D7CE3E3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9979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DAE5-C9D8-41BE-8E12-A2D0399A0F7F}"/>
              </a:ext>
            </a:extLst>
          </p:cNvPr>
          <p:cNvSpPr>
            <a:spLocks noGrp="1"/>
          </p:cNvSpPr>
          <p:nvPr>
            <p:ph type="title"/>
          </p:nvPr>
        </p:nvSpPr>
        <p:spPr/>
        <p:txBody>
          <a:bodyPr/>
          <a:lstStyle/>
          <a:p>
            <a:pPr algn="ctr"/>
            <a:r>
              <a:rPr lang="en-US" b="1" dirty="0">
                <a:solidFill>
                  <a:schemeClr val="accent1">
                    <a:lumMod val="40000"/>
                    <a:lumOff val="60000"/>
                  </a:schemeClr>
                </a:solidFill>
              </a:rPr>
              <a:t>CONCLUSION</a:t>
            </a:r>
            <a:endParaRPr lang="en-IN"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08F41510-1979-4D2A-97AD-AB4C23C0C0A5}"/>
              </a:ext>
            </a:extLst>
          </p:cNvPr>
          <p:cNvSpPr>
            <a:spLocks noGrp="1"/>
          </p:cNvSpPr>
          <p:nvPr>
            <p:ph idx="1"/>
          </p:nvPr>
        </p:nvSpPr>
        <p:spPr>
          <a:xfrm>
            <a:off x="722376" y="2603500"/>
            <a:ext cx="11013904" cy="3952748"/>
          </a:xfrm>
        </p:spPr>
        <p:txBody>
          <a:bodyPr/>
          <a:lstStyle/>
          <a:p>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o ensure secure and fast</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communication, existing mechanisms generally use symmetric key cryptography, which requires a number of</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cryptographic keys to be shared during the authentication process. This strategy results in an overhead to the</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authentication</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protocols.</a:t>
            </a:r>
          </a:p>
          <a:p>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To obtain secure access to the service server, mutual</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authentication between the user and authentication server, and also between the user and service server have</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been proposed using a short-term session key. </a:t>
            </a:r>
          </a:p>
          <a:p>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Using two fingerprint data, we present a fast and robust</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approach to generate the session key. In addition, a biometric based message authenticator is also generated for</a:t>
            </a:r>
            <a:r>
              <a:rPr lang="en-US" sz="1800" spc="-21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message</a:t>
            </a:r>
            <a:r>
              <a:rPr lang="en-US" sz="1800" spc="-1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authenticity</a:t>
            </a:r>
            <a:r>
              <a:rPr lang="en-US" sz="180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purpose.</a:t>
            </a:r>
          </a:p>
          <a:p>
            <a:r>
              <a:rPr lang="en-US"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Biometrics has its unique advantages over conventional password and token-based security System, has evidence by its increased adoption.</a:t>
            </a:r>
          </a:p>
          <a:p>
            <a:endParaRPr lang="en-US" dirty="0">
              <a:latin typeface="Cambria" panose="02040503050406030204" pitchFamily="18" charset="0"/>
              <a:ea typeface="Cambria" panose="02040503050406030204" pitchFamily="18" charset="0"/>
              <a:cs typeface="Cambria" panose="02040503050406030204" pitchFamily="18" charset="0"/>
            </a:endParaRPr>
          </a:p>
          <a:p>
            <a:endParaRPr lang="en-IN" sz="1800"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27189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89C5-064D-4609-B819-23526CCBB949}"/>
              </a:ext>
            </a:extLst>
          </p:cNvPr>
          <p:cNvSpPr>
            <a:spLocks noGrp="1"/>
          </p:cNvSpPr>
          <p:nvPr>
            <p:ph type="title"/>
          </p:nvPr>
        </p:nvSpPr>
        <p:spPr/>
        <p:txBody>
          <a:bodyPr/>
          <a:lstStyle/>
          <a:p>
            <a:pPr algn="ctr"/>
            <a:r>
              <a:rPr lang="en-US" sz="3400" b="1" dirty="0">
                <a:solidFill>
                  <a:schemeClr val="accent1">
                    <a:lumMod val="40000"/>
                    <a:lumOff val="60000"/>
                  </a:schemeClr>
                </a:solidFill>
                <a:latin typeface="Century Gothic" panose="020B0502020202020204" pitchFamily="34" charset="0"/>
              </a:rPr>
              <a:t>PUBLICATION</a:t>
            </a:r>
            <a:endParaRPr lang="en-IN" sz="3400" b="1" dirty="0">
              <a:solidFill>
                <a:schemeClr val="accent1">
                  <a:lumMod val="40000"/>
                  <a:lumOff val="6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0546F3C-2CA7-4BA2-834F-810F604223AC}"/>
              </a:ext>
            </a:extLst>
          </p:cNvPr>
          <p:cNvSpPr>
            <a:spLocks noGrp="1"/>
          </p:cNvSpPr>
          <p:nvPr>
            <p:ph idx="1"/>
          </p:nvPr>
        </p:nvSpPr>
        <p:spPr>
          <a:xfrm>
            <a:off x="1154954" y="2603500"/>
            <a:ext cx="10377139" cy="3416300"/>
          </a:xfrm>
        </p:spPr>
        <p:txBody>
          <a:bodyPr/>
          <a:lstStyle/>
          <a:p>
            <a:r>
              <a:rPr lang="en-US" dirty="0"/>
              <a:t>Published in INTERNATIONAL RESEARCH JOURNAL OF MODERNIZATION IN ENGINEERING TECHNOLOGY AND SCIENCE </a:t>
            </a:r>
            <a:r>
              <a:rPr lang="en-US" b="1" dirty="0"/>
              <a:t>(IRJMETS)</a:t>
            </a:r>
          </a:p>
          <a:p>
            <a:r>
              <a:rPr lang="en-US" dirty="0"/>
              <a:t>Volume : 03 </a:t>
            </a:r>
          </a:p>
          <a:p>
            <a:r>
              <a:rPr lang="en-US" dirty="0"/>
              <a:t>Issue : 05/May 2021</a:t>
            </a:r>
          </a:p>
          <a:p>
            <a:r>
              <a:rPr lang="en-US" dirty="0"/>
              <a:t>Impact factor : 5.354</a:t>
            </a:r>
          </a:p>
          <a:p>
            <a:r>
              <a:rPr lang="en-US" dirty="0"/>
              <a:t>e-ISSN : 2582-5208</a:t>
            </a:r>
          </a:p>
          <a:p>
            <a:r>
              <a:rPr lang="en-US" dirty="0"/>
              <a:t>Link : https://irjmets.com/rootaccess/forms/uploads/IRJMETS917710.pdf</a:t>
            </a:r>
            <a:endParaRPr lang="en-IN" dirty="0"/>
          </a:p>
        </p:txBody>
      </p:sp>
    </p:spTree>
    <p:extLst>
      <p:ext uri="{BB962C8B-B14F-4D97-AF65-F5344CB8AC3E}">
        <p14:creationId xmlns:p14="http://schemas.microsoft.com/office/powerpoint/2010/main" val="3500917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203F-0E4D-49FC-B376-F45A5DF92AF3}"/>
              </a:ext>
            </a:extLst>
          </p:cNvPr>
          <p:cNvSpPr>
            <a:spLocks noGrp="1"/>
          </p:cNvSpPr>
          <p:nvPr>
            <p:ph type="title"/>
          </p:nvPr>
        </p:nvSpPr>
        <p:spPr/>
        <p:txBody>
          <a:bodyPr/>
          <a:lstStyle/>
          <a:p>
            <a:pPr algn="ctr"/>
            <a:r>
              <a:rPr lang="en-US" b="1" i="1" dirty="0">
                <a:solidFill>
                  <a:schemeClr val="accent1">
                    <a:lumMod val="60000"/>
                    <a:lumOff val="40000"/>
                  </a:schemeClr>
                </a:solidFill>
              </a:rPr>
              <a:t>REFERENCES</a:t>
            </a:r>
            <a:endParaRPr lang="en-IN" b="1" i="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C8BC5CC-9FC6-4CED-A42D-6904718D111B}"/>
              </a:ext>
            </a:extLst>
          </p:cNvPr>
          <p:cNvSpPr>
            <a:spLocks noGrp="1"/>
          </p:cNvSpPr>
          <p:nvPr>
            <p:ph idx="1"/>
          </p:nvPr>
        </p:nvSpPr>
        <p:spPr>
          <a:xfrm>
            <a:off x="390525" y="2295525"/>
            <a:ext cx="11553825" cy="4267200"/>
          </a:xfrm>
        </p:spPr>
        <p:txBody>
          <a:bodyPr>
            <a:noAutofit/>
          </a:bodyPr>
          <a:lstStyle/>
          <a:p>
            <a:pPr marL="0" algn="just" rtl="0" eaLnBrk="1" fontAlgn="t" latinLnBrk="0" hangingPunct="1">
              <a:lnSpc>
                <a:spcPct val="150000"/>
              </a:lnSpc>
              <a:spcBef>
                <a:spcPts val="0"/>
              </a:spcBef>
              <a:spcAft>
                <a:spcPts val="0"/>
              </a:spcAft>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Wenchang Yang, Song Wang,Jiankun</a:t>
            </a:r>
            <a:r>
              <a:rPr lang="en-US" sz="1600" i="0" u="none" strike="noStrike" kern="1200" baseline="0" dirty="0">
                <a:solidFill>
                  <a:srgbClr val="000000"/>
                </a:solidFill>
                <a:effectLst/>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Hu,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Guanglou</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Zheng and Craig Valli</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Security and Accuracy of Fingerprint-Based Biometrics: A Review”</a:t>
            </a:r>
            <a:r>
              <a:rPr lang="en-US" sz="1600" dirty="0">
                <a:latin typeface="Times New Roman" panose="02020603050405020304" pitchFamily="18" charset="0"/>
                <a:cs typeface="Times New Roman" panose="02020603050405020304" pitchFamily="18" charset="0"/>
              </a:rPr>
              <a:t> Received: 2 December 2018; Accepted: 23 January 2019; Published: 28 January 2019</a:t>
            </a:r>
          </a:p>
          <a:p>
            <a:pPr marL="0" algn="just" rtl="0" eaLnBrk="1" fontAlgn="t" latinLnBrk="0" hangingPunct="1">
              <a:lnSpc>
                <a:spcPct val="150000"/>
              </a:lnSpc>
              <a:spcBef>
                <a:spcPts val="0"/>
              </a:spcBef>
              <a:spcAft>
                <a:spcPts val="0"/>
              </a:spcAft>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Zhihua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Xia,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Xingming</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Sun, Neal N.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Xiong</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 Novel Weber Local Binary Descriptor for Fingerprint Liveness Detection” </a:t>
            </a:r>
            <a:r>
              <a:rPr lang="en-US" sz="1600" dirty="0">
                <a:latin typeface="Times New Roman" panose="02020603050405020304" pitchFamily="18" charset="0"/>
                <a:cs typeface="Times New Roman" panose="02020603050405020304" pitchFamily="18" charset="0"/>
              </a:rPr>
              <a:t>IEEE Transactions on Systems, Man, and Cybernetics: Systems · January 2018</a:t>
            </a:r>
          </a:p>
          <a:p>
            <a:pPr algn="just" fontAlgn="t">
              <a:lnSpc>
                <a:spcPct val="150000"/>
              </a:lnSpc>
              <a:spcBef>
                <a:spcPts val="0"/>
              </a:spcBef>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Srinivas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Jangirala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Mohammad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Wazid</a:t>
            </a:r>
            <a:r>
              <a:rPr lang="en-IN" sz="1600" dirty="0">
                <a:latin typeface="Times New Roman" panose="02020603050405020304" pitchFamily="18" charset="0"/>
                <a:cs typeface="Times New Roman" panose="02020603050405020304" pitchFamily="18" charset="0"/>
              </a:rPr>
              <a:t>,”</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Anonymous Lightweight Chaotic Map-Based Authenticated Key Agreement Protocol for Industrial Internet of Things”</a:t>
            </a:r>
            <a:r>
              <a:rPr lang="en-US" sz="1600" dirty="0">
                <a:latin typeface="Times New Roman" panose="02020603050405020304" pitchFamily="18" charset="0"/>
                <a:cs typeface="Times New Roman" panose="02020603050405020304" pitchFamily="18" charset="0"/>
              </a:rPr>
              <a:t> IEEE Transactions on Dependable and Secure Computing · July 2018</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C. Yuan, X. Sun, and Q. M. J. Wu, “Difference co-occurrence matrix using BP neural network for fingerprint liveness detection</a:t>
            </a:r>
            <a:r>
              <a:rPr lang="en-IN" sz="1600" dirty="0">
                <a:latin typeface="Times New Roman" panose="02020603050405020304" pitchFamily="18" charset="0"/>
                <a:cs typeface="Times New Roman" panose="02020603050405020304" pitchFamily="18" charset="0"/>
              </a:rPr>
              <a:t>,” Soft Computing, vol. 23, no. 13, pp. 5157–5169, 2019. </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S. Roy, S. Chatterjee, A. K. Das, S. Chattopadhyay, S. Kumari, and M. Jo,</a:t>
            </a:r>
            <a:r>
              <a:rPr lang="en-IN" sz="1600"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“Chaotic Map-Based Anonymous User Authentication Scheme With User Biometrics and Fuzzy Extractor for Crowdsourcing Internet of Things,” </a:t>
            </a:r>
            <a:r>
              <a:rPr lang="en-IN" sz="1600" dirty="0">
                <a:latin typeface="Times New Roman" panose="02020603050405020304" pitchFamily="18" charset="0"/>
                <a:cs typeface="Times New Roman" panose="02020603050405020304" pitchFamily="18" charset="0"/>
              </a:rPr>
              <a:t>IEEE Internet of Things Journal, vol. 5, no. 4, pp. 2884– 2895, Aug 2018. </a:t>
            </a:r>
          </a:p>
          <a:p>
            <a:pPr algn="just" fontAlgn="t">
              <a:lnSpc>
                <a:spcPct val="150000"/>
              </a:lnSpc>
              <a:spcBef>
                <a:spcPts val="0"/>
              </a:spcBef>
            </a:pPr>
            <a:endParaRPr lang="en-IN"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dirty="0">
              <a:latin typeface="Times New Roman" panose="02020603050405020304" pitchFamily="18" charset="0"/>
              <a:cs typeface="Times New Roman" panose="02020603050405020304" pitchFamily="18" charset="0"/>
            </a:endParaRPr>
          </a:p>
          <a:p>
            <a:pPr marL="0" indent="0" algn="just" fontAlgn="t">
              <a:lnSpc>
                <a:spcPct val="150000"/>
              </a:lnSpc>
              <a:spcBef>
                <a:spcPts val="0"/>
              </a:spcBef>
              <a:buNone/>
            </a:pPr>
            <a:endParaRPr lang="en-US"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36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BD8-B317-4CD4-9D14-170C41D91738}"/>
              </a:ext>
            </a:extLst>
          </p:cNvPr>
          <p:cNvSpPr>
            <a:spLocks noGrp="1"/>
          </p:cNvSpPr>
          <p:nvPr>
            <p:ph type="title"/>
          </p:nvPr>
        </p:nvSpPr>
        <p:spPr>
          <a:xfrm>
            <a:off x="1154954" y="689675"/>
            <a:ext cx="8761413" cy="829159"/>
          </a:xfrm>
        </p:spPr>
        <p:txBody>
          <a:bodyPr/>
          <a:lstStyle/>
          <a:p>
            <a:pPr algn="ctr"/>
            <a:r>
              <a:rPr lang="en-US" b="1" dirty="0">
                <a:solidFill>
                  <a:schemeClr val="accent1">
                    <a:lumMod val="40000"/>
                    <a:lumOff val="60000"/>
                  </a:schemeClr>
                </a:solidFill>
              </a:rPr>
              <a:t>LITERATURE SURVEY</a:t>
            </a:r>
            <a:endParaRPr lang="en-IN" b="1" dirty="0">
              <a:solidFill>
                <a:schemeClr val="accent1">
                  <a:lumMod val="40000"/>
                  <a:lumOff val="60000"/>
                </a:schemeClr>
              </a:solidFill>
            </a:endParaRPr>
          </a:p>
        </p:txBody>
      </p:sp>
      <p:graphicFrame>
        <p:nvGraphicFramePr>
          <p:cNvPr id="5" name="Table 5">
            <a:extLst>
              <a:ext uri="{FF2B5EF4-FFF2-40B4-BE49-F238E27FC236}">
                <a16:creationId xmlns:a16="http://schemas.microsoft.com/office/drawing/2014/main" id="{02EEA692-7144-47E9-8F00-9F57F636C9C4}"/>
              </a:ext>
            </a:extLst>
          </p:cNvPr>
          <p:cNvGraphicFramePr>
            <a:graphicFrameLocks noGrp="1"/>
          </p:cNvGraphicFramePr>
          <p:nvPr>
            <p:ph idx="1"/>
            <p:extLst>
              <p:ext uri="{D42A27DB-BD31-4B8C-83A1-F6EECF244321}">
                <p14:modId xmlns:p14="http://schemas.microsoft.com/office/powerpoint/2010/main" val="624494877"/>
              </p:ext>
            </p:extLst>
          </p:nvPr>
        </p:nvGraphicFramePr>
        <p:xfrm>
          <a:off x="243841" y="1728062"/>
          <a:ext cx="11868084" cy="5038155"/>
        </p:xfrm>
        <a:graphic>
          <a:graphicData uri="http://schemas.openxmlformats.org/drawingml/2006/table">
            <a:tbl>
              <a:tblPr firstRow="1" bandRow="1">
                <a:tableStyleId>{8A107856-5554-42FB-B03E-39F5DBC370BA}</a:tableStyleId>
              </a:tblPr>
              <a:tblGrid>
                <a:gridCol w="811257">
                  <a:extLst>
                    <a:ext uri="{9D8B030D-6E8A-4147-A177-3AD203B41FA5}">
                      <a16:colId xmlns:a16="http://schemas.microsoft.com/office/drawing/2014/main" val="1172475609"/>
                    </a:ext>
                  </a:extLst>
                </a:gridCol>
                <a:gridCol w="1067693">
                  <a:extLst>
                    <a:ext uri="{9D8B030D-6E8A-4147-A177-3AD203B41FA5}">
                      <a16:colId xmlns:a16="http://schemas.microsoft.com/office/drawing/2014/main" val="2646641240"/>
                    </a:ext>
                  </a:extLst>
                </a:gridCol>
                <a:gridCol w="2149454">
                  <a:extLst>
                    <a:ext uri="{9D8B030D-6E8A-4147-A177-3AD203B41FA5}">
                      <a16:colId xmlns:a16="http://schemas.microsoft.com/office/drawing/2014/main" val="3262512173"/>
                    </a:ext>
                  </a:extLst>
                </a:gridCol>
                <a:gridCol w="2931074">
                  <a:extLst>
                    <a:ext uri="{9D8B030D-6E8A-4147-A177-3AD203B41FA5}">
                      <a16:colId xmlns:a16="http://schemas.microsoft.com/office/drawing/2014/main" val="2253113930"/>
                    </a:ext>
                  </a:extLst>
                </a:gridCol>
                <a:gridCol w="2337044">
                  <a:extLst>
                    <a:ext uri="{9D8B030D-6E8A-4147-A177-3AD203B41FA5}">
                      <a16:colId xmlns:a16="http://schemas.microsoft.com/office/drawing/2014/main" val="1871193554"/>
                    </a:ext>
                  </a:extLst>
                </a:gridCol>
                <a:gridCol w="2571562">
                  <a:extLst>
                    <a:ext uri="{9D8B030D-6E8A-4147-A177-3AD203B41FA5}">
                      <a16:colId xmlns:a16="http://schemas.microsoft.com/office/drawing/2014/main" val="1353662515"/>
                    </a:ext>
                  </a:extLst>
                </a:gridCol>
              </a:tblGrid>
              <a:tr h="562229">
                <a:tc>
                  <a:txBody>
                    <a:bodyPr/>
                    <a:lstStyle/>
                    <a:p>
                      <a:r>
                        <a:rPr lang="en-US" sz="1500" dirty="0">
                          <a:solidFill>
                            <a:srgbClr val="00B050"/>
                          </a:solidFill>
                        </a:rPr>
                        <a:t>S.NO</a:t>
                      </a:r>
                      <a:endParaRPr lang="en-IN" sz="1500" dirty="0">
                        <a:solidFill>
                          <a:srgbClr val="00B050"/>
                        </a:solidFill>
                      </a:endParaRPr>
                    </a:p>
                  </a:txBody>
                  <a:tcPr/>
                </a:tc>
                <a:tc>
                  <a:txBody>
                    <a:bodyPr/>
                    <a:lstStyle/>
                    <a:p>
                      <a:pPr algn="ctr"/>
                      <a:r>
                        <a:rPr lang="en-US" sz="1500" dirty="0">
                          <a:solidFill>
                            <a:srgbClr val="00B050"/>
                          </a:solidFill>
                        </a:rPr>
                        <a:t>YEAR </a:t>
                      </a:r>
                      <a:endParaRPr lang="en-IN" sz="1500" dirty="0">
                        <a:solidFill>
                          <a:srgbClr val="00B050"/>
                        </a:solidFill>
                      </a:endParaRPr>
                    </a:p>
                  </a:txBody>
                  <a:tcPr/>
                </a:tc>
                <a:tc>
                  <a:txBody>
                    <a:bodyPr/>
                    <a:lstStyle/>
                    <a:p>
                      <a:pPr algn="ctr"/>
                      <a:r>
                        <a:rPr lang="en-US" sz="1500" dirty="0">
                          <a:solidFill>
                            <a:srgbClr val="00B050"/>
                          </a:solidFill>
                        </a:rPr>
                        <a:t>AUTHOR NAME</a:t>
                      </a:r>
                      <a:endParaRPr lang="en-IN" sz="1500" dirty="0">
                        <a:solidFill>
                          <a:srgbClr val="00B050"/>
                        </a:solidFill>
                      </a:endParaRPr>
                    </a:p>
                  </a:txBody>
                  <a:tcPr/>
                </a:tc>
                <a:tc>
                  <a:txBody>
                    <a:bodyPr/>
                    <a:lstStyle/>
                    <a:p>
                      <a:pPr algn="ctr"/>
                      <a:r>
                        <a:rPr lang="en-US" sz="1500" dirty="0">
                          <a:solidFill>
                            <a:srgbClr val="00B050"/>
                          </a:solidFill>
                        </a:rPr>
                        <a:t>TITLE</a:t>
                      </a:r>
                      <a:endParaRPr lang="en-IN" sz="1500" dirty="0">
                        <a:solidFill>
                          <a:srgbClr val="00B050"/>
                        </a:solidFill>
                      </a:endParaRPr>
                    </a:p>
                  </a:txBody>
                  <a:tcPr/>
                </a:tc>
                <a:tc>
                  <a:txBody>
                    <a:bodyPr/>
                    <a:lstStyle/>
                    <a:p>
                      <a:pPr algn="ctr"/>
                      <a:r>
                        <a:rPr lang="en-US" sz="1500" dirty="0">
                          <a:solidFill>
                            <a:srgbClr val="00B050"/>
                          </a:solidFill>
                        </a:rPr>
                        <a:t>MERITS</a:t>
                      </a:r>
                      <a:endParaRPr lang="en-IN" sz="1500" dirty="0">
                        <a:solidFill>
                          <a:srgbClr val="00B050"/>
                        </a:solidFill>
                      </a:endParaRPr>
                    </a:p>
                  </a:txBody>
                  <a:tcPr/>
                </a:tc>
                <a:tc>
                  <a:txBody>
                    <a:bodyPr/>
                    <a:lstStyle/>
                    <a:p>
                      <a:pPr algn="ctr"/>
                      <a:r>
                        <a:rPr lang="en-US" sz="1500" dirty="0">
                          <a:solidFill>
                            <a:srgbClr val="00B050"/>
                          </a:solidFill>
                        </a:rPr>
                        <a:t>DEMERITS</a:t>
                      </a:r>
                      <a:endParaRPr lang="en-IN" sz="1500" dirty="0">
                        <a:solidFill>
                          <a:srgbClr val="00B050"/>
                        </a:solidFill>
                      </a:endParaRPr>
                    </a:p>
                  </a:txBody>
                  <a:tcPr/>
                </a:tc>
                <a:extLst>
                  <a:ext uri="{0D108BD9-81ED-4DB2-BD59-A6C34878D82A}">
                    <a16:rowId xmlns:a16="http://schemas.microsoft.com/office/drawing/2014/main" val="3924865194"/>
                  </a:ext>
                </a:extLst>
              </a:tr>
              <a:tr h="2046896">
                <a:tc>
                  <a:txBody>
                    <a:bodyPr/>
                    <a:lstStyle/>
                    <a:p>
                      <a:r>
                        <a:rPr lang="en-US" sz="1500" dirty="0"/>
                        <a:t>1.</a:t>
                      </a:r>
                      <a:endParaRPr lang="en-IN" sz="1500" dirty="0"/>
                    </a:p>
                  </a:txBody>
                  <a:tcPr/>
                </a:tc>
                <a:tc>
                  <a:txBody>
                    <a:bodyPr/>
                    <a:lstStyle/>
                    <a:p>
                      <a:pPr algn="just"/>
                      <a:r>
                        <a:rPr lang="en-US" sz="1500" dirty="0">
                          <a:latin typeface="Times New Roman" panose="02020603050405020304" pitchFamily="18" charset="0"/>
                          <a:cs typeface="Times New Roman" panose="02020603050405020304" pitchFamily="18" charset="0"/>
                        </a:rPr>
                        <a:t>Published in journal (2019)</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err="1">
                          <a:solidFill>
                            <a:schemeClr val="dk1"/>
                          </a:solidFill>
                          <a:latin typeface="Times New Roman" pitchFamily="18" charset="0"/>
                          <a:ea typeface="+mn-ea"/>
                          <a:cs typeface="Times New Roman" pitchFamily="18" charset="0"/>
                        </a:rPr>
                        <a:t>Wencheng</a:t>
                      </a:r>
                      <a:r>
                        <a:rPr kumimoji="0" lang="en-US" sz="1500" b="0" kern="1200" dirty="0">
                          <a:solidFill>
                            <a:schemeClr val="dk1"/>
                          </a:solidFill>
                          <a:latin typeface="Times New Roman" pitchFamily="18" charset="0"/>
                          <a:ea typeface="+mn-ea"/>
                          <a:cs typeface="Times New Roman" pitchFamily="18" charset="0"/>
                        </a:rPr>
                        <a:t> Yang, Song </a:t>
                      </a:r>
                      <a:r>
                        <a:rPr kumimoji="0" lang="en-US" sz="1500" b="0" kern="1200" dirty="0" err="1">
                          <a:solidFill>
                            <a:schemeClr val="dk1"/>
                          </a:solidFill>
                          <a:latin typeface="Times New Roman" pitchFamily="18" charset="0"/>
                          <a:ea typeface="+mn-ea"/>
                          <a:cs typeface="Times New Roman" pitchFamily="18" charset="0"/>
                        </a:rPr>
                        <a:t>Wang,Jiankun</a:t>
                      </a:r>
                      <a:r>
                        <a:rPr kumimoji="0" lang="en-US" sz="1500" b="0" kern="1200" baseline="0" dirty="0">
                          <a:solidFill>
                            <a:schemeClr val="dk1"/>
                          </a:solidFill>
                          <a:latin typeface="Times New Roman" pitchFamily="18" charset="0"/>
                          <a:ea typeface="+mn-ea"/>
                          <a:cs typeface="Times New Roman" pitchFamily="18" charset="0"/>
                        </a:rPr>
                        <a:t> </a:t>
                      </a:r>
                      <a:r>
                        <a:rPr kumimoji="0" lang="en-US" sz="1500" b="0" kern="1200" dirty="0">
                          <a:solidFill>
                            <a:schemeClr val="dk1"/>
                          </a:solidFill>
                          <a:latin typeface="Times New Roman" pitchFamily="18" charset="0"/>
                          <a:ea typeface="+mn-ea"/>
                          <a:cs typeface="Times New Roman" pitchFamily="18" charset="0"/>
                        </a:rPr>
                        <a:t>Hu, </a:t>
                      </a:r>
                      <a:r>
                        <a:rPr kumimoji="0" lang="en-US" sz="1500" b="0" kern="1200" dirty="0" err="1">
                          <a:solidFill>
                            <a:schemeClr val="dk1"/>
                          </a:solidFill>
                          <a:latin typeface="Times New Roman" pitchFamily="18" charset="0"/>
                          <a:ea typeface="+mn-ea"/>
                          <a:cs typeface="Times New Roman" pitchFamily="18" charset="0"/>
                        </a:rPr>
                        <a:t>Guanglou</a:t>
                      </a:r>
                      <a:r>
                        <a:rPr kumimoji="0" lang="en-US" sz="1500" b="0" kern="1200" dirty="0">
                          <a:solidFill>
                            <a:schemeClr val="dk1"/>
                          </a:solidFill>
                          <a:latin typeface="Times New Roman" pitchFamily="18" charset="0"/>
                          <a:ea typeface="+mn-ea"/>
                          <a:cs typeface="Times New Roman" pitchFamily="18" charset="0"/>
                        </a:rPr>
                        <a:t> Zheng and Craig Valli</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latin typeface="Times New Roman" pitchFamily="18" charset="0"/>
                          <a:ea typeface="+mn-ea"/>
                          <a:cs typeface="Times New Roman" pitchFamily="18" charset="0"/>
                        </a:rPr>
                        <a:t>Security and Accuracy of Fingerprint-Based Biometrics: A Review</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One of the advantages of biometric</a:t>
                      </a:r>
                      <a:r>
                        <a:rPr kumimoji="0" lang="en-US" sz="1500" kern="1200" baseline="0" dirty="0">
                          <a:solidFill>
                            <a:schemeClr val="dk1"/>
                          </a:solidFill>
                          <a:latin typeface="Times New Roman" pitchFamily="18" charset="0"/>
                          <a:ea typeface="+mn-ea"/>
                          <a:cs typeface="Times New Roman" pitchFamily="18" charset="0"/>
                        </a:rPr>
                        <a:t> </a:t>
                      </a:r>
                      <a:r>
                        <a:rPr kumimoji="0" lang="en-US" sz="1500" kern="1200" dirty="0">
                          <a:solidFill>
                            <a:schemeClr val="dk1"/>
                          </a:solidFill>
                          <a:latin typeface="Times New Roman" pitchFamily="18" charset="0"/>
                          <a:ea typeface="+mn-ea"/>
                          <a:cs typeface="Times New Roman" pitchFamily="18" charset="0"/>
                        </a:rPr>
                        <a:t>cryptosystems is that they can bind or directly generate a cryptographic key, which can be used for both authentication and data encryption.</a:t>
                      </a: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It is infeasible or computationally difﬁcult to retrieve raw template data.</a:t>
                      </a:r>
                    </a:p>
                    <a:p>
                      <a:pPr algn="just"/>
                      <a:endParaRPr lang="en-IN" sz="1500" dirty="0"/>
                    </a:p>
                  </a:txBody>
                  <a:tcPr/>
                </a:tc>
                <a:extLst>
                  <a:ext uri="{0D108BD9-81ED-4DB2-BD59-A6C34878D82A}">
                    <a16:rowId xmlns:a16="http://schemas.microsoft.com/office/drawing/2014/main" val="2082990616"/>
                  </a:ext>
                </a:extLst>
              </a:tr>
              <a:tr h="2327086">
                <a:tc>
                  <a:txBody>
                    <a:bodyPr/>
                    <a:lstStyle/>
                    <a:p>
                      <a:pPr algn="just"/>
                      <a:r>
                        <a:rPr lang="en-US"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Published in conference(2018)</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latin typeface="Times New Roman" pitchFamily="18" charset="0"/>
                          <a:ea typeface="+mn-ea"/>
                          <a:cs typeface="Times New Roman" pitchFamily="18" charset="0"/>
                        </a:rPr>
                        <a:t>Zhihua</a:t>
                      </a:r>
                      <a:r>
                        <a:rPr kumimoji="0" lang="en-US" sz="1500" kern="1200" dirty="0">
                          <a:solidFill>
                            <a:schemeClr val="dk1"/>
                          </a:solidFill>
                          <a:latin typeface="Times New Roman" pitchFamily="18" charset="0"/>
                          <a:ea typeface="+mn-ea"/>
                          <a:cs typeface="Times New Roman" pitchFamily="18" charset="0"/>
                        </a:rPr>
                        <a:t> Xia, </a:t>
                      </a:r>
                      <a:r>
                        <a:rPr kumimoji="0" lang="en-US" sz="1500" kern="1200" dirty="0" err="1">
                          <a:solidFill>
                            <a:schemeClr val="dk1"/>
                          </a:solidFill>
                          <a:latin typeface="Times New Roman" pitchFamily="18" charset="0"/>
                          <a:ea typeface="+mn-ea"/>
                          <a:cs typeface="Times New Roman" pitchFamily="18" charset="0"/>
                        </a:rPr>
                        <a:t>Xingming</a:t>
                      </a:r>
                      <a:r>
                        <a:rPr kumimoji="0" lang="en-US" sz="1500" kern="1200" dirty="0">
                          <a:solidFill>
                            <a:schemeClr val="dk1"/>
                          </a:solidFill>
                          <a:latin typeface="Times New Roman" pitchFamily="18" charset="0"/>
                          <a:ea typeface="+mn-ea"/>
                          <a:cs typeface="Times New Roman" pitchFamily="18" charset="0"/>
                        </a:rPr>
                        <a:t> Sun, Neal N. </a:t>
                      </a:r>
                      <a:r>
                        <a:rPr kumimoji="0" lang="en-US" sz="1500" kern="1200" dirty="0" err="1">
                          <a:solidFill>
                            <a:schemeClr val="dk1"/>
                          </a:solidFill>
                          <a:latin typeface="Times New Roman" pitchFamily="18" charset="0"/>
                          <a:ea typeface="+mn-ea"/>
                          <a:cs typeface="Times New Roman" pitchFamily="18" charset="0"/>
                        </a:rPr>
                        <a:t>Xiong</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A Novel Weber Local Binary Descriptor for Fingerprint Liveness Detection</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b="0" kern="1200" dirty="0">
                          <a:solidFill>
                            <a:schemeClr val="dk1"/>
                          </a:solidFill>
                          <a:effectLst/>
                          <a:latin typeface="Times New Roman" panose="02020603050405020304" pitchFamily="18" charset="0"/>
                          <a:ea typeface="+mn-ea"/>
                          <a:cs typeface="Times New Roman" panose="02020603050405020304" pitchFamily="18" charset="0"/>
                        </a:rPr>
                        <a:t>The method consists of two components: the local binary differential excitation component that extracts intensity-variance features and the local binary gradient orientation component that extracts orientation features</a:t>
                      </a:r>
                      <a:r>
                        <a:rPr lang="en-US" sz="15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kumimoji="0" lang="en-US" sz="1500" kern="1200" dirty="0">
                          <a:solidFill>
                            <a:schemeClr val="dk1"/>
                          </a:solidFill>
                          <a:latin typeface="Times New Roman" pitchFamily="18" charset="0"/>
                          <a:ea typeface="+mn-ea"/>
                          <a:cs typeface="Times New Roman" pitchFamily="18" charset="0"/>
                        </a:rPr>
                        <a:t>The calculation model of local binary pattern (LBP) to improve the two components of the original WLD. The proposed WLBD overcomes the two imperfections of WLD and performs well in the FLD problem</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250310"/>
                  </a:ext>
                </a:extLst>
              </a:tr>
            </a:tbl>
          </a:graphicData>
        </a:graphic>
      </p:graphicFrame>
    </p:spTree>
    <p:extLst>
      <p:ext uri="{BB962C8B-B14F-4D97-AF65-F5344CB8AC3E}">
        <p14:creationId xmlns:p14="http://schemas.microsoft.com/office/powerpoint/2010/main" val="160317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CBCEF24-40D8-47F3-BE06-381ED778707B}"/>
              </a:ext>
            </a:extLst>
          </p:cNvPr>
          <p:cNvSpPr txBox="1"/>
          <p:nvPr/>
        </p:nvSpPr>
        <p:spPr>
          <a:xfrm>
            <a:off x="390616" y="1296139"/>
            <a:ext cx="11390051" cy="5755422"/>
          </a:xfrm>
          <a:prstGeom prst="rect">
            <a:avLst/>
          </a:prstGeom>
          <a:noFill/>
        </p:spPr>
        <p:txBody>
          <a:bodyPr wrap="square">
            <a:spAutoFit/>
          </a:bodyPr>
          <a:lstStyle/>
          <a:p>
            <a:pPr marL="285750" indent="-285750" algn="just" fontAlgn="t">
              <a:lnSpc>
                <a:spcPct val="150000"/>
              </a:lnSpc>
              <a:spcBef>
                <a:spcPts val="0"/>
              </a:spcBef>
              <a:buClr>
                <a:schemeClr val="accent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Jain, A.K.; Flynn, P.; Ross, A.A. “Handbook of Biometrics”; Springer: </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New York, NY, USA, 2007</a:t>
            </a:r>
            <a:r>
              <a:rPr lang="en-IN" sz="1600" dirty="0">
                <a:latin typeface="Times New Roman" panose="02020603050405020304" pitchFamily="18" charset="0"/>
                <a:cs typeface="Times New Roman" panose="02020603050405020304" pitchFamily="18" charset="0"/>
              </a:rPr>
              <a:t>. </a:t>
            </a:r>
          </a:p>
          <a:p>
            <a:pPr marL="285750" indent="-285750" algn="just" fontAlgn="t">
              <a:lnSpc>
                <a:spcPct val="150000"/>
              </a:lnSpc>
              <a:spcBef>
                <a:spcPts val="0"/>
              </a:spcBef>
              <a:buClr>
                <a:schemeClr val="accent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Riaz, N.; Riaz, N.; Riaz, A.; Riaz, A.; Khan, S.A.; Khan, S.A. “Biometric template security: An overview</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 Sensor Rev. 2017, 38, 120–127. </a:t>
            </a:r>
          </a:p>
          <a:p>
            <a:pPr marL="285750" indent="-285750" algn="just" fontAlgn="t">
              <a:lnSpc>
                <a:spcPct val="150000"/>
              </a:lnSpc>
              <a:spcBef>
                <a:spcPts val="0"/>
              </a:spcBef>
              <a:buClr>
                <a:schemeClr val="accent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Prabhakar, S.; </a:t>
            </a:r>
            <a:r>
              <a:rPr lang="en-IN" sz="1600" dirty="0" err="1">
                <a:latin typeface="Times New Roman" panose="02020603050405020304" pitchFamily="18" charset="0"/>
                <a:cs typeface="Times New Roman" panose="02020603050405020304" pitchFamily="18" charset="0"/>
              </a:rPr>
              <a:t>Pankanti</a:t>
            </a:r>
            <a:r>
              <a:rPr lang="en-IN" sz="1600" dirty="0">
                <a:latin typeface="Times New Roman" panose="02020603050405020304" pitchFamily="18" charset="0"/>
                <a:cs typeface="Times New Roman" panose="02020603050405020304" pitchFamily="18" charset="0"/>
              </a:rPr>
              <a:t>, S.; Jain, A.K. “Biometric recognition: Security and privacy concerns. IEEE Secure”. </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Priv. 2003, 1, 33–42. </a:t>
            </a:r>
          </a:p>
          <a:p>
            <a:pPr marL="285750" indent="-285750" algn="just" fontAlgn="t">
              <a:lnSpc>
                <a:spcPct val="150000"/>
              </a:lnSpc>
              <a:spcBef>
                <a:spcPts val="0"/>
              </a:spcBef>
              <a:buClr>
                <a:schemeClr val="accent1"/>
              </a:buClr>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Awad</a:t>
            </a:r>
            <a:r>
              <a:rPr lang="en-IN" sz="1600" dirty="0">
                <a:latin typeface="Times New Roman" panose="02020603050405020304" pitchFamily="18" charset="0"/>
                <a:cs typeface="Times New Roman" panose="02020603050405020304" pitchFamily="18" charset="0"/>
              </a:rPr>
              <a:t>, A.I.; </a:t>
            </a:r>
            <a:r>
              <a:rPr lang="en-IN" sz="1600" dirty="0" err="1">
                <a:latin typeface="Times New Roman" panose="02020603050405020304" pitchFamily="18" charset="0"/>
                <a:cs typeface="Times New Roman" panose="02020603050405020304" pitchFamily="18" charset="0"/>
              </a:rPr>
              <a:t>Hassanien</a:t>
            </a:r>
            <a:r>
              <a:rPr lang="en-IN" sz="1600" dirty="0">
                <a:latin typeface="Times New Roman" panose="02020603050405020304" pitchFamily="18" charset="0"/>
                <a:cs typeface="Times New Roman" panose="02020603050405020304" pitchFamily="18" charset="0"/>
              </a:rPr>
              <a:t>, A.E. Impact of Some Biometric Modalities on Forensic Science. In “Computational Intelligence in Digital Forensics: Forensic Investigation and Applications”; </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Springer: Berlin, Germany, 2014; pp. 47–62. </a:t>
            </a:r>
          </a:p>
          <a:p>
            <a:pPr marL="285750" indent="-285750" algn="just" fontAlgn="t">
              <a:lnSpc>
                <a:spcPct val="150000"/>
              </a:lnSpc>
              <a:spcBef>
                <a:spcPts val="0"/>
              </a:spcBef>
              <a:buClr>
                <a:schemeClr val="accent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Zheng, G.; </a:t>
            </a:r>
            <a:r>
              <a:rPr lang="en-IN" sz="1600" dirty="0" err="1">
                <a:latin typeface="Times New Roman" panose="02020603050405020304" pitchFamily="18" charset="0"/>
                <a:cs typeface="Times New Roman" panose="02020603050405020304" pitchFamily="18" charset="0"/>
              </a:rPr>
              <a:t>Shankaran</a:t>
            </a:r>
            <a:r>
              <a:rPr lang="en-IN" sz="1600" dirty="0">
                <a:latin typeface="Times New Roman" panose="02020603050405020304" pitchFamily="18" charset="0"/>
                <a:cs typeface="Times New Roman" panose="02020603050405020304" pitchFamily="18" charset="0"/>
              </a:rPr>
              <a:t>, R.; </a:t>
            </a:r>
            <a:r>
              <a:rPr lang="en-IN" sz="1600" dirty="0" err="1">
                <a:latin typeface="Times New Roman" panose="02020603050405020304" pitchFamily="18" charset="0"/>
                <a:cs typeface="Times New Roman" panose="02020603050405020304" pitchFamily="18" charset="0"/>
              </a:rPr>
              <a:t>Orgun</a:t>
            </a:r>
            <a:r>
              <a:rPr lang="en-IN" sz="1600" dirty="0">
                <a:latin typeface="Times New Roman" panose="02020603050405020304" pitchFamily="18" charset="0"/>
                <a:cs typeface="Times New Roman" panose="02020603050405020304" pitchFamily="18" charset="0"/>
              </a:rPr>
              <a:t>, M.A.; </a:t>
            </a:r>
            <a:r>
              <a:rPr lang="en-IN" sz="1600" dirty="0" err="1">
                <a:latin typeface="Times New Roman" panose="02020603050405020304" pitchFamily="18" charset="0"/>
                <a:cs typeface="Times New Roman" panose="02020603050405020304" pitchFamily="18" charset="0"/>
              </a:rPr>
              <a:t>Qiao</a:t>
            </a:r>
            <a:r>
              <a:rPr lang="en-IN" sz="1600" dirty="0">
                <a:latin typeface="Times New Roman" panose="02020603050405020304" pitchFamily="18" charset="0"/>
                <a:cs typeface="Times New Roman" panose="02020603050405020304" pitchFamily="18" charset="0"/>
              </a:rPr>
              <a:t>, L.; Saleem, K. “Ideas and challenges for securing wireless implantable medical devices:” </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A review. IEEE Sens. J. 2016, 17, 562–576.</a:t>
            </a:r>
            <a:endParaRPr lang="en-IN" sz="1600" dirty="0">
              <a:latin typeface="Times New Roman" panose="02020603050405020304" pitchFamily="18" charset="0"/>
              <a:cs typeface="Times New Roman" panose="02020603050405020304" pitchFamily="18" charset="0"/>
            </a:endParaRPr>
          </a:p>
          <a:p>
            <a:pPr marL="285750" indent="-285750" algn="just" fontAlgn="t">
              <a:lnSpc>
                <a:spcPct val="150000"/>
              </a:lnSpc>
              <a:spcBef>
                <a:spcPts val="0"/>
              </a:spcBef>
              <a:buClr>
                <a:schemeClr val="accent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Zheng, G.; Fang, G.; </a:t>
            </a:r>
            <a:r>
              <a:rPr lang="en-IN" sz="1600" dirty="0" err="1">
                <a:latin typeface="Times New Roman" panose="02020603050405020304" pitchFamily="18" charset="0"/>
                <a:cs typeface="Times New Roman" panose="02020603050405020304" pitchFamily="18" charset="0"/>
              </a:rPr>
              <a:t>Shankaran</a:t>
            </a:r>
            <a:r>
              <a:rPr lang="en-IN" sz="1600" dirty="0">
                <a:latin typeface="Times New Roman" panose="02020603050405020304" pitchFamily="18" charset="0"/>
                <a:cs typeface="Times New Roman" panose="02020603050405020304" pitchFamily="18" charset="0"/>
              </a:rPr>
              <a:t>, R.; </a:t>
            </a:r>
            <a:r>
              <a:rPr lang="en-IN" sz="1600" dirty="0" err="1">
                <a:latin typeface="Times New Roman" panose="02020603050405020304" pitchFamily="18" charset="0"/>
                <a:cs typeface="Times New Roman" panose="02020603050405020304" pitchFamily="18" charset="0"/>
              </a:rPr>
              <a:t>Orgun</a:t>
            </a:r>
            <a:r>
              <a:rPr lang="en-IN" sz="1600" dirty="0">
                <a:latin typeface="Times New Roman" panose="02020603050405020304" pitchFamily="18" charset="0"/>
                <a:cs typeface="Times New Roman" panose="02020603050405020304" pitchFamily="18" charset="0"/>
              </a:rPr>
              <a:t>, M.A.; Zhou, J.; </a:t>
            </a:r>
            <a:r>
              <a:rPr lang="en-IN" sz="1600" dirty="0" err="1">
                <a:latin typeface="Times New Roman" panose="02020603050405020304" pitchFamily="18" charset="0"/>
                <a:cs typeface="Times New Roman" panose="02020603050405020304" pitchFamily="18" charset="0"/>
              </a:rPr>
              <a:t>Qiao</a:t>
            </a:r>
            <a:r>
              <a:rPr lang="en-IN" sz="1600" dirty="0">
                <a:latin typeface="Times New Roman" panose="02020603050405020304" pitchFamily="18" charset="0"/>
                <a:cs typeface="Times New Roman" panose="02020603050405020304" pitchFamily="18" charset="0"/>
              </a:rPr>
              <a:t>, L.; Saleem, K.” Multiple ECG fiducial points-based random binary sequence generation for securing wireless body area </a:t>
            </a:r>
            <a:r>
              <a:rPr lang="en-IN" sz="1600" dirty="0" err="1">
                <a:latin typeface="Times New Roman" panose="02020603050405020304" pitchFamily="18" charset="0"/>
                <a:cs typeface="Times New Roman" panose="02020603050405020304" pitchFamily="18" charset="0"/>
              </a:rPr>
              <a:t>networks.“</a:t>
            </a:r>
            <a:r>
              <a:rPr lang="en-IN" sz="1600" dirty="0" err="1">
                <a:solidFill>
                  <a:schemeClr val="tx1">
                    <a:lumMod val="50000"/>
                    <a:lumOff val="50000"/>
                  </a:schemeClr>
                </a:solidFill>
                <a:latin typeface="Times New Roman" panose="02020603050405020304" pitchFamily="18" charset="0"/>
                <a:cs typeface="Times New Roman" panose="02020603050405020304" pitchFamily="18" charset="0"/>
              </a:rPr>
              <a:t>IEEE</a:t>
            </a: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 J. Biomed. Health Inf. 2017, 21, 655–663.</a:t>
            </a:r>
          </a:p>
          <a:p>
            <a:pPr marL="285750" indent="-285750" algn="just" fontAlgn="t">
              <a:lnSpc>
                <a:spcPct val="150000"/>
              </a:lnSpc>
              <a:spcBef>
                <a:spcPts val="0"/>
              </a:spcBef>
              <a:buClr>
                <a:schemeClr val="accent1"/>
              </a:buClr>
              <a:buFont typeface="Wingdings" panose="05000000000000000000" pitchFamily="2" charset="2"/>
              <a:buChar char="Ø"/>
            </a:pPr>
            <a:r>
              <a:rPr lang="en-IN" sz="1600" b="0" i="0" dirty="0">
                <a:solidFill>
                  <a:srgbClr val="222222"/>
                </a:solidFill>
                <a:effectLst/>
                <a:latin typeface="Times New Roman" panose="02020603050405020304" pitchFamily="18" charset="0"/>
                <a:cs typeface="Times New Roman" panose="02020603050405020304" pitchFamily="18" charset="0"/>
              </a:rPr>
              <a:t>T. Song, R. Li, B. Mei, J. Yu, X. Xing, and X. Cheng, “A Privacy Preserving Communication Protocol for IoT Applications in Smart Homes,” </a:t>
            </a:r>
            <a:r>
              <a:rPr lang="en-IN" sz="1600" b="0" i="0" dirty="0">
                <a:solidFill>
                  <a:schemeClr val="tx1">
                    <a:lumMod val="50000"/>
                    <a:lumOff val="50000"/>
                  </a:schemeClr>
                </a:solidFill>
                <a:effectLst/>
                <a:latin typeface="Times New Roman" panose="02020603050405020304" pitchFamily="18" charset="0"/>
                <a:cs typeface="Times New Roman" panose="02020603050405020304" pitchFamily="18" charset="0"/>
              </a:rPr>
              <a:t>IEEE Internet of Things Journal, 2017, DOI: 10.1109/JIOT.2017.2707489.</a:t>
            </a: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285750" indent="-285750" algn="just" fontAlgn="t">
              <a:lnSpc>
                <a:spcPct val="150000"/>
              </a:lnSpc>
              <a:spcBef>
                <a:spcPts val="0"/>
              </a:spcBef>
              <a:buClr>
                <a:schemeClr val="accent1"/>
              </a:buClr>
              <a:buFont typeface="Wingdings" panose="05000000000000000000" pitchFamily="2" charset="2"/>
              <a:buChar char="Ø"/>
            </a:pPr>
            <a:r>
              <a:rPr lang="en-IN" sz="1600" b="0" i="0" dirty="0">
                <a:solidFill>
                  <a:srgbClr val="222222"/>
                </a:solidFill>
                <a:effectLst/>
                <a:latin typeface="Times New Roman" panose="02020603050405020304" pitchFamily="18" charset="0"/>
                <a:cs typeface="Times New Roman" panose="02020603050405020304" pitchFamily="18" charset="0"/>
              </a:rPr>
              <a:t>S. </a:t>
            </a:r>
            <a:r>
              <a:rPr lang="en-IN" sz="1600" b="0" i="0" dirty="0" err="1">
                <a:solidFill>
                  <a:srgbClr val="222222"/>
                </a:solidFill>
                <a:effectLst/>
                <a:latin typeface="Times New Roman" panose="02020603050405020304" pitchFamily="18" charset="0"/>
                <a:cs typeface="Times New Roman" panose="02020603050405020304" pitchFamily="18" charset="0"/>
              </a:rPr>
              <a:t>Challa</a:t>
            </a:r>
            <a:r>
              <a:rPr lang="en-IN" sz="1600" b="0" i="0" dirty="0">
                <a:solidFill>
                  <a:srgbClr val="222222"/>
                </a:solidFill>
                <a:effectLst/>
                <a:latin typeface="Times New Roman" panose="02020603050405020304" pitchFamily="18" charset="0"/>
                <a:cs typeface="Times New Roman" panose="02020603050405020304" pitchFamily="18" charset="0"/>
              </a:rPr>
              <a:t>, M. </a:t>
            </a:r>
            <a:r>
              <a:rPr lang="en-IN" sz="1600" b="0" i="0" dirty="0" err="1">
                <a:solidFill>
                  <a:srgbClr val="222222"/>
                </a:solidFill>
                <a:effectLst/>
                <a:latin typeface="Times New Roman" panose="02020603050405020304" pitchFamily="18" charset="0"/>
                <a:cs typeface="Times New Roman" panose="02020603050405020304" pitchFamily="18" charset="0"/>
              </a:rPr>
              <a:t>Wazid</a:t>
            </a:r>
            <a:r>
              <a:rPr lang="en-IN" sz="1600" b="0" i="0" dirty="0">
                <a:solidFill>
                  <a:srgbClr val="222222"/>
                </a:solidFill>
                <a:effectLst/>
                <a:latin typeface="Times New Roman" panose="02020603050405020304" pitchFamily="18" charset="0"/>
                <a:cs typeface="Times New Roman" panose="02020603050405020304" pitchFamily="18" charset="0"/>
              </a:rPr>
              <a:t>, A. K. Das, N. Kumar, A. G. Reddy, E. J. Yoon, and K. Y. </a:t>
            </a:r>
            <a:r>
              <a:rPr lang="en-IN" sz="1600" b="0" i="0" dirty="0" err="1">
                <a:solidFill>
                  <a:srgbClr val="222222"/>
                </a:solidFill>
                <a:effectLst/>
                <a:latin typeface="Times New Roman" panose="02020603050405020304" pitchFamily="18" charset="0"/>
                <a:cs typeface="Times New Roman" panose="02020603050405020304" pitchFamily="18" charset="0"/>
              </a:rPr>
              <a:t>Yoo</a:t>
            </a:r>
            <a:r>
              <a:rPr lang="en-IN" sz="1600" b="0" i="0" dirty="0">
                <a:solidFill>
                  <a:srgbClr val="222222"/>
                </a:solidFill>
                <a:effectLst/>
                <a:latin typeface="Times New Roman" panose="02020603050405020304" pitchFamily="18" charset="0"/>
                <a:cs typeface="Times New Roman" panose="02020603050405020304" pitchFamily="18" charset="0"/>
              </a:rPr>
              <a:t>, “Secure Signature-Based Authenticated Key Establishment Scheme for Future IoT Applications</a:t>
            </a:r>
            <a:r>
              <a:rPr lang="en-IN" sz="1600" b="0" i="0" dirty="0">
                <a:solidFill>
                  <a:schemeClr val="tx1">
                    <a:lumMod val="50000"/>
                    <a:lumOff val="50000"/>
                  </a:schemeClr>
                </a:solidFill>
                <a:effectLst/>
                <a:latin typeface="Times New Roman" panose="02020603050405020304" pitchFamily="18" charset="0"/>
                <a:cs typeface="Times New Roman" panose="02020603050405020304" pitchFamily="18" charset="0"/>
              </a:rPr>
              <a:t>,” IEEE Access, vol. 5, pp. 3028– 3043, 2017</a:t>
            </a:r>
          </a:p>
          <a:p>
            <a:pPr marL="285750" indent="-285750" algn="just" fontAlgn="t">
              <a:lnSpc>
                <a:spcPct val="150000"/>
              </a:lnSpc>
              <a:spcBef>
                <a:spcPts val="0"/>
              </a:spcBef>
              <a:buClr>
                <a:schemeClr val="accent1"/>
              </a:buClr>
              <a:buFont typeface="Wingdings" panose="05000000000000000000" pitchFamily="2" charset="2"/>
              <a:buChar char="Ø"/>
            </a:pP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6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4CE70C-00D5-4078-816A-DC927D283F83}"/>
              </a:ext>
            </a:extLst>
          </p:cNvPr>
          <p:cNvGraphicFramePr>
            <a:graphicFrameLocks noGrp="1"/>
          </p:cNvGraphicFramePr>
          <p:nvPr>
            <p:ph idx="4294967295"/>
            <p:extLst>
              <p:ext uri="{D42A27DB-BD31-4B8C-83A1-F6EECF244321}">
                <p14:modId xmlns:p14="http://schemas.microsoft.com/office/powerpoint/2010/main" val="1715090911"/>
              </p:ext>
            </p:extLst>
          </p:nvPr>
        </p:nvGraphicFramePr>
        <p:xfrm>
          <a:off x="79899" y="952500"/>
          <a:ext cx="11762914" cy="6124309"/>
        </p:xfrm>
        <a:graphic>
          <a:graphicData uri="http://schemas.openxmlformats.org/drawingml/2006/table">
            <a:tbl>
              <a:tblPr firstRow="1" bandRow="1">
                <a:tableStyleId>{8A107856-5554-42FB-B03E-39F5DBC370BA}</a:tableStyleId>
              </a:tblPr>
              <a:tblGrid>
                <a:gridCol w="755215">
                  <a:extLst>
                    <a:ext uri="{9D8B030D-6E8A-4147-A177-3AD203B41FA5}">
                      <a16:colId xmlns:a16="http://schemas.microsoft.com/office/drawing/2014/main" val="1312246530"/>
                    </a:ext>
                  </a:extLst>
                </a:gridCol>
                <a:gridCol w="1476539">
                  <a:extLst>
                    <a:ext uri="{9D8B030D-6E8A-4147-A177-3AD203B41FA5}">
                      <a16:colId xmlns:a16="http://schemas.microsoft.com/office/drawing/2014/main" val="1227741664"/>
                    </a:ext>
                  </a:extLst>
                </a:gridCol>
                <a:gridCol w="2458752">
                  <a:extLst>
                    <a:ext uri="{9D8B030D-6E8A-4147-A177-3AD203B41FA5}">
                      <a16:colId xmlns:a16="http://schemas.microsoft.com/office/drawing/2014/main" val="3428656651"/>
                    </a:ext>
                  </a:extLst>
                </a:gridCol>
                <a:gridCol w="2605377">
                  <a:extLst>
                    <a:ext uri="{9D8B030D-6E8A-4147-A177-3AD203B41FA5}">
                      <a16:colId xmlns:a16="http://schemas.microsoft.com/office/drawing/2014/main" val="2800771121"/>
                    </a:ext>
                  </a:extLst>
                </a:gridCol>
                <a:gridCol w="2217772">
                  <a:extLst>
                    <a:ext uri="{9D8B030D-6E8A-4147-A177-3AD203B41FA5}">
                      <a16:colId xmlns:a16="http://schemas.microsoft.com/office/drawing/2014/main" val="1654590027"/>
                    </a:ext>
                  </a:extLst>
                </a:gridCol>
                <a:gridCol w="2249259">
                  <a:extLst>
                    <a:ext uri="{9D8B030D-6E8A-4147-A177-3AD203B41FA5}">
                      <a16:colId xmlns:a16="http://schemas.microsoft.com/office/drawing/2014/main" val="55172167"/>
                    </a:ext>
                  </a:extLst>
                </a:gridCol>
              </a:tblGrid>
              <a:tr h="325859">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1691376095"/>
                  </a:ext>
                </a:extLst>
              </a:tr>
              <a:tr h="3545348">
                <a:tc>
                  <a:txBody>
                    <a:bodyPr/>
                    <a:lstStyle/>
                    <a:p>
                      <a:pPr algn="just"/>
                      <a:r>
                        <a:rPr lang="en-US" dirty="0"/>
                        <a:t>3.</a:t>
                      </a:r>
                      <a:endParaRPr lang="en-IN" dirty="0"/>
                    </a:p>
                  </a:txBody>
                  <a:tcPr/>
                </a:tc>
                <a:tc>
                  <a:txBody>
                    <a:bodyPr/>
                    <a:lstStyle/>
                    <a:p>
                      <a:pPr algn="just"/>
                      <a:r>
                        <a:rPr lang="en-US" dirty="0">
                          <a:latin typeface="Times New Roman" panose="02020603050405020304" pitchFamily="18" charset="0"/>
                          <a:cs typeface="Times New Roman" panose="02020603050405020304" pitchFamily="18" charset="0"/>
                        </a:rPr>
                        <a:t>Published in conference</a:t>
                      </a:r>
                    </a:p>
                    <a:p>
                      <a:pPr algn="just"/>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Srinivas </a:t>
                      </a:r>
                      <a:r>
                        <a:rPr kumimoji="0" lang="en-US" sz="1800" kern="1200" dirty="0" err="1">
                          <a:solidFill>
                            <a:schemeClr val="dk1"/>
                          </a:solidFill>
                          <a:latin typeface="Times New Roman" pitchFamily="18" charset="0"/>
                          <a:ea typeface="+mn-ea"/>
                          <a:cs typeface="Times New Roman" pitchFamily="18" charset="0"/>
                        </a:rPr>
                        <a:t>Jangirala</a:t>
                      </a:r>
                      <a:r>
                        <a:rPr kumimoji="0" lang="en-US" sz="1800" kern="1200" dirty="0">
                          <a:solidFill>
                            <a:schemeClr val="dk1"/>
                          </a:solidFill>
                          <a:latin typeface="Times New Roman" pitchFamily="18" charset="0"/>
                          <a:ea typeface="+mn-ea"/>
                          <a:cs typeface="Times New Roman" pitchFamily="18" charset="0"/>
                        </a:rPr>
                        <a:t>, Mohammad </a:t>
                      </a:r>
                      <a:r>
                        <a:rPr kumimoji="0" lang="en-US" sz="1800" kern="1200" dirty="0" err="1">
                          <a:solidFill>
                            <a:schemeClr val="dk1"/>
                          </a:solidFill>
                          <a:latin typeface="Times New Roman" pitchFamily="18" charset="0"/>
                          <a:ea typeface="+mn-ea"/>
                          <a:cs typeface="Times New Roman" pitchFamily="18" charset="0"/>
                        </a:rPr>
                        <a:t>Wazid</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Anonymous Lightweight Chaotic Map-Based Authenticated Key Agreement Protocol for Industrial Internet of Things</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registered user is facilitated to update password &amp; biometrics without the involvement of the GWN. </a:t>
                      </a:r>
                      <a:r>
                        <a:rPr kumimoji="0" lang="en-US" sz="1800" b="0" kern="1200" dirty="0">
                          <a:solidFill>
                            <a:schemeClr val="dk1"/>
                          </a:solidFill>
                          <a:latin typeface="Times New Roman" pitchFamily="18" charset="0"/>
                          <a:ea typeface="+mn-ea"/>
                          <a:cs typeface="Times New Roman" pitchFamily="18" charset="0"/>
                        </a:rPr>
                        <a:t>The scheme is very efﬁcient as it uses only cryptographic hash function along with the symmetric encryption/decryption.</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we present a new three-factor anonymous</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lightweight authentication</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protocol suitable for </a:t>
                      </a:r>
                      <a:r>
                        <a:rPr kumimoji="0" lang="en-US" sz="1800" kern="1200" dirty="0" err="1">
                          <a:solidFill>
                            <a:schemeClr val="dk1"/>
                          </a:solidFill>
                          <a:latin typeface="Times New Roman" pitchFamily="18" charset="0"/>
                          <a:ea typeface="+mn-ea"/>
                          <a:cs typeface="Times New Roman" pitchFamily="18" charset="0"/>
                        </a:rPr>
                        <a:t>IIoT</a:t>
                      </a:r>
                      <a:r>
                        <a:rPr kumimoji="0" lang="en-US" sz="1800" kern="1200" dirty="0">
                          <a:solidFill>
                            <a:schemeClr val="dk1"/>
                          </a:solidFill>
                          <a:latin typeface="Times New Roman" pitchFamily="18" charset="0"/>
                          <a:ea typeface="+mn-ea"/>
                          <a:cs typeface="Times New Roman" pitchFamily="18" charset="0"/>
                        </a:rPr>
                        <a:t>.</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The proposed scheme</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applies chaotic map and fuzzy extractor techniques.</a:t>
                      </a:r>
                      <a:r>
                        <a:rPr kumimoji="0" lang="en-US" sz="1800" b="0" kern="1200" dirty="0">
                          <a:solidFill>
                            <a:schemeClr val="dk1"/>
                          </a:solidFill>
                          <a:latin typeface="Times New Roman" pitchFamily="18" charset="0"/>
                          <a:ea typeface="+mn-ea"/>
                          <a:cs typeface="Times New Roman" pitchFamily="18" charset="0"/>
                        </a:rPr>
                        <a:t> A user can access the information of any smart device of monitoring group through the central controller.</a:t>
                      </a:r>
                    </a:p>
                    <a:p>
                      <a:pPr algn="just"/>
                      <a:endParaRPr lang="en-IN" dirty="0"/>
                    </a:p>
                  </a:txBody>
                  <a:tcPr/>
                </a:tc>
                <a:extLst>
                  <a:ext uri="{0D108BD9-81ED-4DB2-BD59-A6C34878D82A}">
                    <a16:rowId xmlns:a16="http://schemas.microsoft.com/office/drawing/2014/main" val="3670744433"/>
                  </a:ext>
                </a:extLst>
              </a:tr>
              <a:tr h="1003669">
                <a:tc gridSpan="6">
                  <a:txBody>
                    <a:bodyPr/>
                    <a:lstStyle/>
                    <a:p>
                      <a:pPr algn="just"/>
                      <a:endParaRPr lang="en-IN" dirty="0"/>
                    </a:p>
                  </a:txBody>
                  <a:tcPr>
                    <a:lnL w="12700" cmpd="sng">
                      <a:noFill/>
                    </a:lnL>
                    <a:lnR w="12700" cmpd="sng">
                      <a:noFill/>
                    </a:lnR>
                    <a:lnB w="12700" cmpd="sng">
                      <a:noFill/>
                    </a:lnB>
                  </a:tcPr>
                </a:tc>
                <a:tc hMerge="1">
                  <a:txBody>
                    <a:bodyPr/>
                    <a:lstStyle/>
                    <a:p>
                      <a:pPr algn="just"/>
                      <a:endParaRPr lang="en-IN" dirty="0"/>
                    </a:p>
                  </a:txBody>
                  <a:tcPr/>
                </a:tc>
                <a:tc hMerge="1">
                  <a:txBody>
                    <a:bodyPr/>
                    <a:lstStyle/>
                    <a:p>
                      <a:pPr algn="just"/>
                      <a:endParaRPr lang="en-IN" dirty="0"/>
                    </a:p>
                  </a:txBody>
                  <a:tcPr/>
                </a:tc>
                <a:tc hMerge="1">
                  <a:txBody>
                    <a:bodyPr/>
                    <a:lstStyle/>
                    <a:p>
                      <a:pPr algn="just"/>
                      <a:endParaRPr lang="en-IN" dirty="0"/>
                    </a:p>
                  </a:txBody>
                  <a:tcPr/>
                </a:tc>
                <a:tc hMerge="1">
                  <a:txBody>
                    <a:bodyPr/>
                    <a:lstStyle/>
                    <a:p>
                      <a:pPr algn="just"/>
                      <a:endParaRPr lang="en-IN" dirty="0"/>
                    </a:p>
                  </a:txBody>
                  <a:tcPr/>
                </a:tc>
                <a:tc hMerge="1">
                  <a:txBody>
                    <a:bodyPr/>
                    <a:lstStyle/>
                    <a:p>
                      <a:pPr algn="just"/>
                      <a:endParaRPr lang="en-IN" dirty="0"/>
                    </a:p>
                  </a:txBody>
                  <a:tcPr/>
                </a:tc>
                <a:extLst>
                  <a:ext uri="{0D108BD9-81ED-4DB2-BD59-A6C34878D82A}">
                    <a16:rowId xmlns:a16="http://schemas.microsoft.com/office/drawing/2014/main" val="4044091924"/>
                  </a:ext>
                </a:extLst>
              </a:tr>
            </a:tbl>
          </a:graphicData>
        </a:graphic>
      </p:graphicFrame>
    </p:spTree>
    <p:extLst>
      <p:ext uri="{BB962C8B-B14F-4D97-AF65-F5344CB8AC3E}">
        <p14:creationId xmlns:p14="http://schemas.microsoft.com/office/powerpoint/2010/main" val="24349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DFCCE9-96AA-41CC-B3B5-C1296398EE3F}"/>
              </a:ext>
            </a:extLst>
          </p:cNvPr>
          <p:cNvGraphicFramePr>
            <a:graphicFrameLocks noGrp="1"/>
          </p:cNvGraphicFramePr>
          <p:nvPr>
            <p:extLst>
              <p:ext uri="{D42A27DB-BD31-4B8C-83A1-F6EECF244321}">
                <p14:modId xmlns:p14="http://schemas.microsoft.com/office/powerpoint/2010/main" val="1857986741"/>
              </p:ext>
            </p:extLst>
          </p:nvPr>
        </p:nvGraphicFramePr>
        <p:xfrm>
          <a:off x="466929" y="777240"/>
          <a:ext cx="11497763" cy="6499214"/>
        </p:xfrm>
        <a:graphic>
          <a:graphicData uri="http://schemas.openxmlformats.org/drawingml/2006/table">
            <a:tbl>
              <a:tblPr firstRow="1" bandRow="1">
                <a:tableStyleId>{8A107856-5554-42FB-B03E-39F5DBC370BA}</a:tableStyleId>
              </a:tblPr>
              <a:tblGrid>
                <a:gridCol w="789529">
                  <a:extLst>
                    <a:ext uri="{9D8B030D-6E8A-4147-A177-3AD203B41FA5}">
                      <a16:colId xmlns:a16="http://schemas.microsoft.com/office/drawing/2014/main" val="3701972776"/>
                    </a:ext>
                  </a:extLst>
                </a:gridCol>
                <a:gridCol w="1321366">
                  <a:extLst>
                    <a:ext uri="{9D8B030D-6E8A-4147-A177-3AD203B41FA5}">
                      <a16:colId xmlns:a16="http://schemas.microsoft.com/office/drawing/2014/main" val="2414319139"/>
                    </a:ext>
                  </a:extLst>
                </a:gridCol>
                <a:gridCol w="2304879">
                  <a:extLst>
                    <a:ext uri="{9D8B030D-6E8A-4147-A177-3AD203B41FA5}">
                      <a16:colId xmlns:a16="http://schemas.microsoft.com/office/drawing/2014/main" val="2265229536"/>
                    </a:ext>
                  </a:extLst>
                </a:gridCol>
                <a:gridCol w="2536744">
                  <a:extLst>
                    <a:ext uri="{9D8B030D-6E8A-4147-A177-3AD203B41FA5}">
                      <a16:colId xmlns:a16="http://schemas.microsoft.com/office/drawing/2014/main" val="3577586484"/>
                    </a:ext>
                  </a:extLst>
                </a:gridCol>
                <a:gridCol w="2217545">
                  <a:extLst>
                    <a:ext uri="{9D8B030D-6E8A-4147-A177-3AD203B41FA5}">
                      <a16:colId xmlns:a16="http://schemas.microsoft.com/office/drawing/2014/main" val="181272949"/>
                    </a:ext>
                  </a:extLst>
                </a:gridCol>
                <a:gridCol w="2327700">
                  <a:extLst>
                    <a:ext uri="{9D8B030D-6E8A-4147-A177-3AD203B41FA5}">
                      <a16:colId xmlns:a16="http://schemas.microsoft.com/office/drawing/2014/main" val="2589814616"/>
                    </a:ext>
                  </a:extLst>
                </a:gridCol>
              </a:tblGrid>
              <a:tr h="555614">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 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745692627"/>
                  </a:ext>
                </a:extLst>
              </a:tr>
              <a:tr h="862497">
                <a:tc>
                  <a:txBody>
                    <a:bodyPr/>
                    <a:lstStyle/>
                    <a:p>
                      <a:pPr algn="just"/>
                      <a:r>
                        <a:rPr lang="en-US" dirty="0"/>
                        <a:t>4.</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Published in journal (2017)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Mohammad </a:t>
                      </a:r>
                      <a:r>
                        <a:rPr kumimoji="0" lang="en-US" sz="1800" b="0" kern="1200" dirty="0" err="1">
                          <a:solidFill>
                            <a:schemeClr val="dk1"/>
                          </a:solidFill>
                          <a:latin typeface="Times New Roman" pitchFamily="18" charset="0"/>
                          <a:ea typeface="+mn-ea"/>
                          <a:cs typeface="Times New Roman" pitchFamily="18" charset="0"/>
                        </a:rPr>
                        <a:t>Wazid</a:t>
                      </a:r>
                      <a:r>
                        <a:rPr kumimoji="0" lang="en-US" sz="1800" b="0" kern="1200" dirty="0">
                          <a:solidFill>
                            <a:schemeClr val="dk1"/>
                          </a:solidFill>
                          <a:latin typeface="Times New Roman" pitchFamily="18" charset="0"/>
                          <a:ea typeface="+mn-ea"/>
                          <a:cs typeface="Times New Roman" pitchFamily="18" charset="0"/>
                        </a:rPr>
                        <a:t>, </a:t>
                      </a:r>
                      <a:r>
                        <a:rPr kumimoji="0" lang="en-US" sz="1800" b="0" kern="1200" dirty="0" err="1">
                          <a:solidFill>
                            <a:schemeClr val="dk1"/>
                          </a:solidFill>
                          <a:latin typeface="Times New Roman" pitchFamily="18" charset="0"/>
                          <a:ea typeface="+mn-ea"/>
                          <a:cs typeface="Times New Roman" pitchFamily="18" charset="0"/>
                        </a:rPr>
                        <a:t>Neeraj</a:t>
                      </a:r>
                      <a:r>
                        <a:rPr kumimoji="0" lang="en-US" sz="1800" b="0" kern="1200" dirty="0">
                          <a:solidFill>
                            <a:schemeClr val="dk1"/>
                          </a:solidFill>
                          <a:latin typeface="Times New Roman" pitchFamily="18" charset="0"/>
                          <a:ea typeface="+mn-ea"/>
                          <a:cs typeface="Times New Roman" pitchFamily="18" charset="0"/>
                        </a:rPr>
                        <a:t> Kumar, Mauro Conti, Minho Jo</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Design of Secure User Authenticated Key Management Protocol for Generic </a:t>
                      </a:r>
                      <a:r>
                        <a:rPr kumimoji="0" lang="en-US" sz="1800" b="0" kern="1200" dirty="0" err="1">
                          <a:solidFill>
                            <a:schemeClr val="dk1"/>
                          </a:solidFill>
                          <a:latin typeface="Times New Roman" pitchFamily="18" charset="0"/>
                          <a:ea typeface="+mn-ea"/>
                          <a:cs typeface="Times New Roman" pitchFamily="18" charset="0"/>
                        </a:rPr>
                        <a:t>IoT</a:t>
                      </a:r>
                      <a:r>
                        <a:rPr kumimoji="0" lang="en-US" sz="1800" b="0" kern="1200" dirty="0">
                          <a:solidFill>
                            <a:schemeClr val="dk1"/>
                          </a:solidFill>
                          <a:latin typeface="Times New Roman" pitchFamily="18" charset="0"/>
                          <a:ea typeface="+mn-ea"/>
                          <a:cs typeface="Times New Roman" pitchFamily="18" charset="0"/>
                        </a:rPr>
                        <a:t> Networks</a:t>
                      </a:r>
                      <a:endParaRPr lang="en-US" sz="1400" b="0" dirty="0">
                        <a:latin typeface="Times New Roman" pitchFamily="18" charset="0"/>
                        <a:cs typeface="Times New Roman" pitchFamily="18" charset="0"/>
                      </a:endParaRPr>
                    </a:p>
                  </a:txBody>
                  <a:tcPr marT="45718" marB="4571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Different Scanners capture different feature so fingerprints with varying sizes. For higher accuracy, the network must be trained individually for each scanner.</a:t>
                      </a:r>
                      <a:endParaRPr lang="en-US" sz="1400" b="0" dirty="0">
                        <a:latin typeface="Times New Roman" pitchFamily="18" charset="0"/>
                        <a:cs typeface="Times New Roman" pitchFamily="18" charset="0"/>
                      </a:endParaRPr>
                    </a:p>
                    <a:p>
                      <a:pPr algn="just"/>
                      <a:endParaRPr lang="en-IN" dirty="0"/>
                    </a:p>
                  </a:txBody>
                  <a:tcPr/>
                </a:tc>
                <a:tc>
                  <a:txBody>
                    <a:bodyPr/>
                    <a:lstStyle/>
                    <a:p>
                      <a:pPr algn="just"/>
                      <a:r>
                        <a:rPr kumimoji="0" lang="en-US" sz="1800" b="0" kern="1200" dirty="0">
                          <a:solidFill>
                            <a:schemeClr val="dk1"/>
                          </a:solidFill>
                          <a:latin typeface="Times New Roman" pitchFamily="18" charset="0"/>
                          <a:ea typeface="+mn-ea"/>
                          <a:cs typeface="Times New Roman" pitchFamily="18" charset="0"/>
                        </a:rPr>
                        <a:t>Although transfer learning is an efficient approach to machine learning problems with </a:t>
                      </a:r>
                    </a:p>
                    <a:p>
                      <a:pPr algn="just"/>
                      <a:r>
                        <a:rPr kumimoji="0" lang="en-US" sz="1800" b="0" kern="1200" dirty="0">
                          <a:solidFill>
                            <a:schemeClr val="dk1"/>
                          </a:solidFill>
                          <a:latin typeface="Times New Roman" pitchFamily="18" charset="0"/>
                          <a:ea typeface="+mn-ea"/>
                          <a:cs typeface="Times New Roman" pitchFamily="18" charset="0"/>
                        </a:rPr>
                        <a:t>a limited number of training samples, it has a disadvantage in that the computation time cannot be smaller than the pertained networks</a:t>
                      </a:r>
                      <a:r>
                        <a:rPr kumimoji="0" lang="en-US" sz="1400" b="0" kern="1200" dirty="0">
                          <a:solidFill>
                            <a:schemeClr val="dk1"/>
                          </a:solidFill>
                          <a:latin typeface="Times New Roman" pitchFamily="18" charset="0"/>
                          <a:ea typeface="+mn-ea"/>
                          <a:cs typeface="Times New Roman" pitchFamily="18" charset="0"/>
                        </a:rPr>
                        <a:t>.</a:t>
                      </a:r>
                      <a:endParaRPr kumimoji="0" lang="en-US" sz="1800" b="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303055822"/>
                  </a:ext>
                </a:extLst>
              </a:tr>
              <a:tr h="1956150">
                <a:tc>
                  <a:txBody>
                    <a:bodyPr/>
                    <a:lstStyle/>
                    <a:p>
                      <a:pPr algn="just"/>
                      <a:r>
                        <a:rPr lang="en-US" dirty="0"/>
                        <a:t>5.</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Published in Journal (2017)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Ho </a:t>
                      </a:r>
                      <a:r>
                        <a:rPr kumimoji="0" lang="en-US" sz="1800" b="0" kern="1200" dirty="0" err="1">
                          <a:solidFill>
                            <a:schemeClr val="dk1"/>
                          </a:solidFill>
                          <a:latin typeface="Times New Roman" pitchFamily="18" charset="0"/>
                          <a:ea typeface="+mn-ea"/>
                          <a:cs typeface="Times New Roman" pitchFamily="18" charset="0"/>
                        </a:rPr>
                        <a:t>yub</a:t>
                      </a:r>
                      <a:r>
                        <a:rPr kumimoji="0" lang="en-US" sz="1800" b="0" kern="1200" dirty="0">
                          <a:solidFill>
                            <a:schemeClr val="dk1"/>
                          </a:solidFill>
                          <a:latin typeface="Times New Roman" pitchFamily="18" charset="0"/>
                          <a:ea typeface="+mn-ea"/>
                          <a:cs typeface="Times New Roman" pitchFamily="18" charset="0"/>
                        </a:rPr>
                        <a:t> jung1, Yong </a:t>
                      </a:r>
                      <a:r>
                        <a:rPr kumimoji="0" lang="en-US" sz="1800" b="0" kern="1200" dirty="0" err="1">
                          <a:solidFill>
                            <a:schemeClr val="dk1"/>
                          </a:solidFill>
                          <a:latin typeface="Times New Roman" pitchFamily="18" charset="0"/>
                          <a:ea typeface="+mn-ea"/>
                          <a:cs typeface="Times New Roman" pitchFamily="18" charset="0"/>
                        </a:rPr>
                        <a:t>seok</a:t>
                      </a:r>
                      <a:r>
                        <a:rPr kumimoji="0" lang="en-US" sz="1800" b="0" kern="1200" dirty="0">
                          <a:solidFill>
                            <a:schemeClr val="dk1"/>
                          </a:solidFill>
                          <a:latin typeface="Times New Roman" pitchFamily="18" charset="0"/>
                          <a:ea typeface="+mn-ea"/>
                          <a:cs typeface="Times New Roman" pitchFamily="18" charset="0"/>
                        </a:rPr>
                        <a:t> heo2, </a:t>
                      </a:r>
                      <a:r>
                        <a:rPr kumimoji="0" lang="en-US" sz="1800" b="0" kern="1200" dirty="0" err="1">
                          <a:solidFill>
                            <a:schemeClr val="dk1"/>
                          </a:solidFill>
                          <a:latin typeface="Times New Roman" pitchFamily="18" charset="0"/>
                          <a:ea typeface="+mn-ea"/>
                          <a:cs typeface="Times New Roman" pitchFamily="18" charset="0"/>
                        </a:rPr>
                        <a:t>Soochahn</a:t>
                      </a:r>
                      <a:r>
                        <a:rPr kumimoji="0" lang="en-US" sz="1800" b="0" kern="1200" dirty="0">
                          <a:solidFill>
                            <a:schemeClr val="dk1"/>
                          </a:solidFill>
                          <a:latin typeface="Times New Roman" pitchFamily="18" charset="0"/>
                          <a:ea typeface="+mn-ea"/>
                          <a:cs typeface="Times New Roman" pitchFamily="18" charset="0"/>
                        </a:rPr>
                        <a:t> lee</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Fingerprint liveness detection by a</a:t>
                      </a:r>
                    </a:p>
                    <a:p>
                      <a:pPr algn="just"/>
                      <a:r>
                        <a:rPr kumimoji="0" lang="en-US" sz="1800" b="0" kern="1200" dirty="0">
                          <a:solidFill>
                            <a:schemeClr val="dk1"/>
                          </a:solidFill>
                          <a:latin typeface="Times New Roman" pitchFamily="18" charset="0"/>
                          <a:ea typeface="+mn-ea"/>
                          <a:cs typeface="Times New Roman" pitchFamily="18" charset="0"/>
                        </a:rPr>
                        <a:t>template-probe convolutional neural network</a:t>
                      </a:r>
                      <a:endParaRPr lang="en-US" sz="1400" b="0" dirty="0">
                        <a:latin typeface="Times New Roman" pitchFamily="18" charset="0"/>
                        <a:cs typeface="Times New Roman" pitchFamily="18" charset="0"/>
                      </a:endParaRPr>
                    </a:p>
                  </a:txBody>
                  <a:tcPr marT="45718" marB="45718"/>
                </a:tc>
                <a:tc>
                  <a:txBody>
                    <a:bodyPr/>
                    <a:lstStyle/>
                    <a:p>
                      <a:r>
                        <a:rPr kumimoji="0" lang="en-US" sz="1800" b="0" kern="1200" dirty="0">
                          <a:solidFill>
                            <a:schemeClr val="dk1"/>
                          </a:solidFill>
                          <a:latin typeface="Times New Roman" pitchFamily="18" charset="0"/>
                          <a:ea typeface="+mn-ea"/>
                          <a:cs typeface="Times New Roman" pitchFamily="18" charset="0"/>
                        </a:rPr>
                        <a:t>The ﬁngerprint scanners used in this paper produce grayscale ﬁngerprint images with a white background and a dark foreground.</a:t>
                      </a:r>
                    </a:p>
                    <a:p>
                      <a:r>
                        <a:rPr kumimoji="0" lang="en-US" sz="1800" b="0" kern="1200" dirty="0">
                          <a:solidFill>
                            <a:schemeClr val="dk1"/>
                          </a:solidFill>
                          <a:latin typeface="Times New Roman" pitchFamily="18" charset="0"/>
                          <a:ea typeface="+mn-ea"/>
                          <a:cs typeface="Times New Roman" pitchFamily="18" charset="0"/>
                        </a:rPr>
                        <a:t>For higher accuracy, the network must be trained individually for each scanner.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It has a disadvantage in that the computation time cannot be smaller than the pertained networks.</a:t>
                      </a:r>
                    </a:p>
                    <a:p>
                      <a:endParaRPr lang="en-IN" dirty="0"/>
                    </a:p>
                  </a:txBody>
                  <a:tcPr/>
                </a:tc>
                <a:extLst>
                  <a:ext uri="{0D108BD9-81ED-4DB2-BD59-A6C34878D82A}">
                    <a16:rowId xmlns:a16="http://schemas.microsoft.com/office/drawing/2014/main" val="2765211418"/>
                  </a:ext>
                </a:extLst>
              </a:tr>
            </a:tbl>
          </a:graphicData>
        </a:graphic>
      </p:graphicFrame>
    </p:spTree>
    <p:extLst>
      <p:ext uri="{BB962C8B-B14F-4D97-AF65-F5344CB8AC3E}">
        <p14:creationId xmlns:p14="http://schemas.microsoft.com/office/powerpoint/2010/main" val="6774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A44B-0D30-4B40-A6E4-DF93C730DA4C}"/>
              </a:ext>
            </a:extLst>
          </p:cNvPr>
          <p:cNvSpPr>
            <a:spLocks noGrp="1"/>
          </p:cNvSpPr>
          <p:nvPr>
            <p:ph type="title"/>
          </p:nvPr>
        </p:nvSpPr>
        <p:spPr/>
        <p:txBody>
          <a:bodyPr/>
          <a:lstStyle/>
          <a:p>
            <a:pPr algn="ctr"/>
            <a:r>
              <a:rPr lang="en-US" b="1" i="1" dirty="0">
                <a:solidFill>
                  <a:schemeClr val="accent1">
                    <a:lumMod val="40000"/>
                    <a:lumOff val="60000"/>
                  </a:schemeClr>
                </a:solidFill>
              </a:rPr>
              <a:t>PROPOSED AND EXISTING SYSTEM</a:t>
            </a:r>
            <a:endParaRPr lang="en-IN" b="1" i="1" dirty="0">
              <a:solidFill>
                <a:schemeClr val="accent1">
                  <a:lumMod val="40000"/>
                  <a:lumOff val="60000"/>
                </a:schemeClr>
              </a:solidFill>
            </a:endParaRPr>
          </a:p>
        </p:txBody>
      </p:sp>
      <p:sp>
        <p:nvSpPr>
          <p:cNvPr id="4" name="Text Placeholder 3">
            <a:extLst>
              <a:ext uri="{FF2B5EF4-FFF2-40B4-BE49-F238E27FC236}">
                <a16:creationId xmlns:a16="http://schemas.microsoft.com/office/drawing/2014/main" id="{3AD14E82-CB79-4929-AB1A-F288E702CF2D}"/>
              </a:ext>
            </a:extLst>
          </p:cNvPr>
          <p:cNvSpPr>
            <a:spLocks noGrp="1"/>
          </p:cNvSpPr>
          <p:nvPr>
            <p:ph type="body" idx="1"/>
          </p:nvPr>
        </p:nvSpPr>
        <p:spPr>
          <a:xfrm>
            <a:off x="1000126" y="2228850"/>
            <a:ext cx="4979986" cy="504825"/>
          </a:xfrm>
        </p:spPr>
        <p:txBody>
          <a:bodyPr/>
          <a:lstStyle/>
          <a:p>
            <a:r>
              <a:rPr lang="en-US" b="1" dirty="0"/>
              <a:t>EXISTING SYSTEM</a:t>
            </a:r>
            <a:endParaRPr lang="en-IN" b="1" dirty="0"/>
          </a:p>
        </p:txBody>
      </p:sp>
      <p:sp>
        <p:nvSpPr>
          <p:cNvPr id="5" name="Content Placeholder 4">
            <a:extLst>
              <a:ext uri="{FF2B5EF4-FFF2-40B4-BE49-F238E27FC236}">
                <a16:creationId xmlns:a16="http://schemas.microsoft.com/office/drawing/2014/main" id="{AA832078-C620-4EE4-A0E5-1F152A89DDB6}"/>
              </a:ext>
            </a:extLst>
          </p:cNvPr>
          <p:cNvSpPr>
            <a:spLocks noGrp="1"/>
          </p:cNvSpPr>
          <p:nvPr>
            <p:ph sz="half" idx="2"/>
          </p:nvPr>
        </p:nvSpPr>
        <p:spPr>
          <a:xfrm>
            <a:off x="514350" y="2733674"/>
            <a:ext cx="5388348" cy="3952875"/>
          </a:xfrm>
        </p:spPr>
        <p:txBody>
          <a:bodyPr>
            <a:normAutofit lnSpcReduction="10000"/>
          </a:bodyPr>
          <a:lstStyle/>
          <a:p>
            <a:r>
              <a:rPr lang="en-US" dirty="0">
                <a:solidFill>
                  <a:schemeClr val="tx1"/>
                </a:solidFill>
                <a:latin typeface="Times New Roman" pitchFamily="18" charset="0"/>
                <a:cs typeface="Times New Roman" pitchFamily="18" charset="0"/>
              </a:rPr>
              <a:t>In existing system uploading and sharing file among multiple client user in cloud environment is very hard to perform and there is no proper authentication among the cloud user and to the cloud server.</a:t>
            </a:r>
          </a:p>
          <a:p>
            <a:r>
              <a:rPr lang="en-US" dirty="0">
                <a:solidFill>
                  <a:schemeClr val="tx1"/>
                </a:solidFill>
                <a:latin typeface="Times New Roman" pitchFamily="18" charset="0"/>
                <a:cs typeface="Times New Roman" pitchFamily="18" charset="0"/>
              </a:rPr>
              <a:t> Hence the file that uploaded on the cloud would not be secure as there is a lot of security problem that related to the cloud storage.</a:t>
            </a:r>
          </a:p>
          <a:p>
            <a:r>
              <a:rPr lang="en-US" dirty="0">
                <a:solidFill>
                  <a:schemeClr val="tx1"/>
                </a:solidFill>
                <a:latin typeface="Times New Roman" pitchFamily="18" charset="0"/>
                <a:cs typeface="Times New Roman" pitchFamily="18" charset="0"/>
              </a:rPr>
              <a:t>In the authentication phase, we capture a new biometric ﬁngerprint image of the user, and subsequently generate the private key and encrypt the biometric data as a query</a:t>
            </a:r>
            <a:endParaRPr lang="en-IN" dirty="0">
              <a:solidFill>
                <a:schemeClr val="tx1"/>
              </a:solidFill>
            </a:endParaRPr>
          </a:p>
        </p:txBody>
      </p:sp>
      <p:sp>
        <p:nvSpPr>
          <p:cNvPr id="6" name="Text Placeholder 5">
            <a:extLst>
              <a:ext uri="{FF2B5EF4-FFF2-40B4-BE49-F238E27FC236}">
                <a16:creationId xmlns:a16="http://schemas.microsoft.com/office/drawing/2014/main" id="{4329007F-397F-4221-859A-69E156214887}"/>
              </a:ext>
            </a:extLst>
          </p:cNvPr>
          <p:cNvSpPr>
            <a:spLocks noGrp="1"/>
          </p:cNvSpPr>
          <p:nvPr>
            <p:ph type="body" sz="quarter" idx="3"/>
          </p:nvPr>
        </p:nvSpPr>
        <p:spPr>
          <a:xfrm>
            <a:off x="6673849" y="2157412"/>
            <a:ext cx="4825159" cy="576262"/>
          </a:xfrm>
        </p:spPr>
        <p:txBody>
          <a:bodyPr/>
          <a:lstStyle/>
          <a:p>
            <a:r>
              <a:rPr lang="en-US" b="1" dirty="0"/>
              <a:t>PROPOSED SYSTEM</a:t>
            </a:r>
            <a:endParaRPr lang="en-IN" b="1" dirty="0"/>
          </a:p>
        </p:txBody>
      </p:sp>
      <p:sp>
        <p:nvSpPr>
          <p:cNvPr id="7" name="Content Placeholder 6">
            <a:extLst>
              <a:ext uri="{FF2B5EF4-FFF2-40B4-BE49-F238E27FC236}">
                <a16:creationId xmlns:a16="http://schemas.microsoft.com/office/drawing/2014/main" id="{5F076ECD-090E-41A6-A65E-704C29E5FE61}"/>
              </a:ext>
            </a:extLst>
          </p:cNvPr>
          <p:cNvSpPr>
            <a:spLocks noGrp="1"/>
          </p:cNvSpPr>
          <p:nvPr>
            <p:ph sz="quarter" idx="4"/>
          </p:nvPr>
        </p:nvSpPr>
        <p:spPr>
          <a:xfrm>
            <a:off x="6195644" y="2733674"/>
            <a:ext cx="5577256" cy="3876676"/>
          </a:xfrm>
        </p:spPr>
        <p:txBody>
          <a:bodyPr>
            <a:normAutofit lnSpcReduction="10000"/>
          </a:bodyPr>
          <a:lstStyle/>
          <a:p>
            <a:r>
              <a:rPr lang="en-US" dirty="0">
                <a:solidFill>
                  <a:schemeClr val="tx1"/>
                </a:solidFill>
                <a:latin typeface="Times New Roman" pitchFamily="18" charset="0"/>
                <a:cs typeface="Times New Roman" pitchFamily="18" charset="0"/>
              </a:rPr>
              <a:t>In Proposed system, we introduced secure and efficient ﬁle storage and sharing cloud environment using Remote cloud. </a:t>
            </a:r>
          </a:p>
          <a:p>
            <a:r>
              <a:rPr lang="en-US" dirty="0">
                <a:solidFill>
                  <a:schemeClr val="tx1"/>
                </a:solidFill>
                <a:latin typeface="Times New Roman" pitchFamily="18" charset="0"/>
                <a:cs typeface="Times New Roman" pitchFamily="18" charset="0"/>
              </a:rPr>
              <a:t>Mutual authentication is very important between two target device as the user and to the cloud server as mutual authentication makes the server to trust the cloud storage where cloud owner can store the data and from server end, server will verify the user credential to provide any service to that particular user.</a:t>
            </a:r>
          </a:p>
          <a:p>
            <a:r>
              <a:rPr lang="en-US" dirty="0">
                <a:solidFill>
                  <a:schemeClr val="tx1"/>
                </a:solidFill>
                <a:latin typeface="Times New Roman" pitchFamily="18" charset="0"/>
                <a:cs typeface="Times New Roman" pitchFamily="18" charset="0"/>
              </a:rPr>
              <a:t>Cloud contains the encrypted information along with the parameter related to that file. If any user request to the cloud server with some attribute. Based on the attribute cloud will redirect </a:t>
            </a: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IN" dirty="0">
              <a:solidFill>
                <a:schemeClr val="tx1"/>
              </a:solidFill>
            </a:endParaRPr>
          </a:p>
        </p:txBody>
      </p:sp>
    </p:spTree>
    <p:extLst>
      <p:ext uri="{BB962C8B-B14F-4D97-AF65-F5344CB8AC3E}">
        <p14:creationId xmlns:p14="http://schemas.microsoft.com/office/powerpoint/2010/main" val="27284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858C-91C9-4DF8-B6AC-D4DDCCE35275}"/>
              </a:ext>
            </a:extLst>
          </p:cNvPr>
          <p:cNvSpPr>
            <a:spLocks noGrp="1"/>
          </p:cNvSpPr>
          <p:nvPr>
            <p:ph type="title"/>
          </p:nvPr>
        </p:nvSpPr>
        <p:spPr/>
        <p:txBody>
          <a:bodyPr/>
          <a:lstStyle/>
          <a:p>
            <a:pPr algn="ctr"/>
            <a:br>
              <a:rPr lang="en-US" b="1" dirty="0">
                <a:solidFill>
                  <a:schemeClr val="accent1">
                    <a:lumMod val="60000"/>
                    <a:lumOff val="40000"/>
                  </a:schemeClr>
                </a:solidFill>
              </a:rPr>
            </a:br>
            <a:endParaRPr lang="en-IN" b="1" dirty="0">
              <a:solidFill>
                <a:schemeClr val="accent1">
                  <a:lumMod val="60000"/>
                  <a:lumOff val="40000"/>
                </a:schemeClr>
              </a:solidFill>
            </a:endParaRPr>
          </a:p>
        </p:txBody>
      </p:sp>
      <p:sp>
        <p:nvSpPr>
          <p:cNvPr id="4" name="Content Placeholder 3">
            <a:extLst>
              <a:ext uri="{FF2B5EF4-FFF2-40B4-BE49-F238E27FC236}">
                <a16:creationId xmlns:a16="http://schemas.microsoft.com/office/drawing/2014/main" id="{A72700BA-BF76-4B9C-8070-D3769E9B1946}"/>
              </a:ext>
            </a:extLst>
          </p:cNvPr>
          <p:cNvSpPr>
            <a:spLocks noGrp="1"/>
          </p:cNvSpPr>
          <p:nvPr>
            <p:ph idx="1"/>
          </p:nvPr>
        </p:nvSpPr>
        <p:spPr>
          <a:xfrm>
            <a:off x="5648855" y="1295400"/>
            <a:ext cx="5990371" cy="4572000"/>
          </a:xfrm>
        </p:spPr>
        <p:txBody>
          <a:bodyPr/>
          <a:lstStyle/>
          <a:p>
            <a:pPr marL="0" indent="0">
              <a:buNone/>
            </a:pPr>
            <a:r>
              <a:rPr lang="en-US" b="1" dirty="0">
                <a:solidFill>
                  <a:schemeClr val="accent2">
                    <a:lumMod val="75000"/>
                  </a:schemeClr>
                </a:solidFill>
              </a:rPr>
              <a:t>HARDWARE REQUIREMENTS :</a:t>
            </a:r>
          </a:p>
          <a:p>
            <a:pPr lvl="0"/>
            <a:r>
              <a:rPr lang="en-US" dirty="0">
                <a:solidFill>
                  <a:schemeClr val="tx1"/>
                </a:solidFill>
                <a:latin typeface="Times New Roman" pitchFamily="18" charset="0"/>
                <a:cs typeface="Times New Roman" pitchFamily="18" charset="0"/>
              </a:rPr>
              <a:t>Hard Disk	: 	250GB and Above</a:t>
            </a:r>
          </a:p>
          <a:p>
            <a:pPr lvl="0"/>
            <a:r>
              <a:rPr lang="en-US" dirty="0">
                <a:solidFill>
                  <a:schemeClr val="tx1"/>
                </a:solidFill>
                <a:latin typeface="Times New Roman" pitchFamily="18" charset="0"/>
                <a:cs typeface="Times New Roman" pitchFamily="18" charset="0"/>
              </a:rPr>
              <a:t>RAM		:	4GB and Above</a:t>
            </a:r>
          </a:p>
          <a:p>
            <a:pPr lvl="0"/>
            <a:r>
              <a:rPr lang="en-US" dirty="0">
                <a:solidFill>
                  <a:schemeClr val="tx1"/>
                </a:solidFill>
                <a:latin typeface="Times New Roman" pitchFamily="18" charset="0"/>
                <a:cs typeface="Times New Roman" pitchFamily="18" charset="0"/>
              </a:rPr>
              <a:t>Processor	: 	i3 and Above</a:t>
            </a:r>
          </a:p>
          <a:p>
            <a:pPr marL="0" indent="0">
              <a:buNone/>
            </a:pPr>
            <a:endParaRPr lang="en-US" dirty="0">
              <a:solidFill>
                <a:schemeClr val="tx1"/>
              </a:solidFill>
            </a:endParaRPr>
          </a:p>
          <a:p>
            <a:pPr marL="0" indent="0">
              <a:buNone/>
            </a:pPr>
            <a:r>
              <a:rPr lang="en-US" b="1" dirty="0">
                <a:solidFill>
                  <a:schemeClr val="accent2">
                    <a:lumMod val="75000"/>
                  </a:schemeClr>
                </a:solidFill>
              </a:rPr>
              <a:t>SOFTWARE REQUIREMENTS:</a:t>
            </a:r>
          </a:p>
          <a:p>
            <a:pPr lvl="0"/>
            <a:r>
              <a:rPr lang="en-US" dirty="0">
                <a:solidFill>
                  <a:schemeClr val="tx1"/>
                </a:solidFill>
                <a:latin typeface="Times New Roman" pitchFamily="18" charset="0"/>
                <a:cs typeface="Times New Roman" pitchFamily="18" charset="0"/>
              </a:rPr>
              <a:t>Windows 10</a:t>
            </a:r>
          </a:p>
          <a:p>
            <a:pPr lvl="0"/>
            <a:r>
              <a:rPr lang="en-US" dirty="0">
                <a:solidFill>
                  <a:schemeClr val="tx1"/>
                </a:solidFill>
                <a:latin typeface="Times New Roman" pitchFamily="18" charset="0"/>
                <a:cs typeface="Times New Roman" pitchFamily="18" charset="0"/>
              </a:rPr>
              <a:t>JDK 1.8</a:t>
            </a:r>
          </a:p>
          <a:p>
            <a:pPr lvl="0"/>
            <a:r>
              <a:rPr lang="en-US" dirty="0">
                <a:solidFill>
                  <a:schemeClr val="tx1"/>
                </a:solidFill>
                <a:latin typeface="Times New Roman" pitchFamily="18" charset="0"/>
                <a:cs typeface="Times New Roman" pitchFamily="18" charset="0"/>
              </a:rPr>
              <a:t>My SQL 5.0</a:t>
            </a:r>
          </a:p>
          <a:p>
            <a:pPr lvl="0"/>
            <a:r>
              <a:rPr lang="en-US" dirty="0">
                <a:solidFill>
                  <a:schemeClr val="tx1"/>
                </a:solidFill>
                <a:latin typeface="Times New Roman" pitchFamily="18" charset="0"/>
                <a:cs typeface="Times New Roman" pitchFamily="18" charset="0"/>
              </a:rPr>
              <a:t>Tomcat 9</a:t>
            </a:r>
            <a:endParaRPr lang="en-US" dirty="0">
              <a:latin typeface="Times New Roman" pitchFamily="18" charset="0"/>
              <a:cs typeface="Times New Roman" pitchFamily="18" charset="0"/>
            </a:endParaRPr>
          </a:p>
          <a:p>
            <a:pPr marL="0" indent="0">
              <a:buNone/>
            </a:pPr>
            <a:endParaRPr lang="en-IN" dirty="0"/>
          </a:p>
        </p:txBody>
      </p:sp>
      <p:sp>
        <p:nvSpPr>
          <p:cNvPr id="3" name="Content Placeholder 2">
            <a:extLst>
              <a:ext uri="{FF2B5EF4-FFF2-40B4-BE49-F238E27FC236}">
                <a16:creationId xmlns:a16="http://schemas.microsoft.com/office/drawing/2014/main" id="{30C56DF7-731D-4E5F-A5D6-15E2EF92F51C}"/>
              </a:ext>
            </a:extLst>
          </p:cNvPr>
          <p:cNvSpPr>
            <a:spLocks noGrp="1"/>
          </p:cNvSpPr>
          <p:nvPr>
            <p:ph type="body" sz="half" idx="2"/>
          </p:nvPr>
        </p:nvSpPr>
        <p:spPr>
          <a:xfrm>
            <a:off x="1208544" y="2673459"/>
            <a:ext cx="2793158" cy="2557220"/>
          </a:xfrm>
        </p:spPr>
        <p:txBody>
          <a:bodyPr>
            <a:normAutofit fontScale="92500" lnSpcReduction="20000"/>
          </a:bodyPr>
          <a:lstStyle/>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J2EE(JAVA,JSP,JSTL,JSON)</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JavaScript , HTML , CSS</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Spring MVC</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Rectangle 4">
            <a:extLst>
              <a:ext uri="{FF2B5EF4-FFF2-40B4-BE49-F238E27FC236}">
                <a16:creationId xmlns:a16="http://schemas.microsoft.com/office/drawing/2014/main" id="{16976B0B-2315-4D6F-BF9B-AFBBA76F790B}"/>
              </a:ext>
            </a:extLst>
          </p:cNvPr>
          <p:cNvSpPr/>
          <p:nvPr/>
        </p:nvSpPr>
        <p:spPr>
          <a:xfrm>
            <a:off x="1348352" y="1475568"/>
            <a:ext cx="2262753" cy="6199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TECHNOLOGY STACK</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7969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78B56-69CA-4552-BEB3-B0AFCF6131F2}"/>
              </a:ext>
            </a:extLst>
          </p:cNvPr>
          <p:cNvSpPr>
            <a:spLocks noGrp="1"/>
          </p:cNvSpPr>
          <p:nvPr>
            <p:ph type="title"/>
          </p:nvPr>
        </p:nvSpPr>
        <p:spPr>
          <a:xfrm>
            <a:off x="1154954" y="973668"/>
            <a:ext cx="8761413" cy="704212"/>
          </a:xfrm>
        </p:spPr>
        <p:txBody>
          <a:bodyPr/>
          <a:lstStyle/>
          <a:p>
            <a:pPr algn="ctr"/>
            <a:r>
              <a:rPr lang="en-US" b="1" dirty="0">
                <a:solidFill>
                  <a:schemeClr val="accent1">
                    <a:lumMod val="40000"/>
                    <a:lumOff val="60000"/>
                  </a:schemeClr>
                </a:solidFill>
              </a:rPr>
              <a:t>SYSTEM ARCHITECTURE</a:t>
            </a:r>
            <a:endParaRPr lang="en-IN" b="1" dirty="0">
              <a:solidFill>
                <a:schemeClr val="accent1">
                  <a:lumMod val="40000"/>
                  <a:lumOff val="60000"/>
                </a:schemeClr>
              </a:solidFill>
            </a:endParaRPr>
          </a:p>
        </p:txBody>
      </p:sp>
      <p:sp>
        <p:nvSpPr>
          <p:cNvPr id="5" name="Rectangle 29">
            <a:extLst>
              <a:ext uri="{FF2B5EF4-FFF2-40B4-BE49-F238E27FC236}">
                <a16:creationId xmlns:a16="http://schemas.microsoft.com/office/drawing/2014/main" id="{F1C4B8E4-7643-4852-9D29-6F29C6B9E5EA}"/>
              </a:ext>
            </a:extLst>
          </p:cNvPr>
          <p:cNvSpPr>
            <a:spLocks noChangeArrowheads="1"/>
          </p:cNvSpPr>
          <p:nvPr/>
        </p:nvSpPr>
        <p:spPr bwMode="auto">
          <a:xfrm>
            <a:off x="1759258" y="1460500"/>
            <a:ext cx="156607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6" name="Group 1">
            <a:extLst>
              <a:ext uri="{FF2B5EF4-FFF2-40B4-BE49-F238E27FC236}">
                <a16:creationId xmlns:a16="http://schemas.microsoft.com/office/drawing/2014/main" id="{E13E265D-D0FC-4750-ACB2-46961027E554}"/>
              </a:ext>
            </a:extLst>
          </p:cNvPr>
          <p:cNvGrpSpPr>
            <a:grpSpLocks noChangeAspect="1"/>
          </p:cNvGrpSpPr>
          <p:nvPr/>
        </p:nvGrpSpPr>
        <p:grpSpPr bwMode="auto">
          <a:xfrm>
            <a:off x="898136" y="1993201"/>
            <a:ext cx="11080197" cy="4620420"/>
            <a:chOff x="1677" y="2132"/>
            <a:chExt cx="8856" cy="7060"/>
          </a:xfrm>
        </p:grpSpPr>
        <p:sp>
          <p:nvSpPr>
            <p:cNvPr id="7" name="AutoShape 28">
              <a:extLst>
                <a:ext uri="{FF2B5EF4-FFF2-40B4-BE49-F238E27FC236}">
                  <a16:creationId xmlns:a16="http://schemas.microsoft.com/office/drawing/2014/main" id="{524475DE-70A6-4E9F-81F2-A4ABA6CF93ED}"/>
                </a:ext>
              </a:extLst>
            </p:cNvPr>
            <p:cNvSpPr>
              <a:spLocks noChangeAspect="1" noChangeArrowheads="1" noTextEdit="1"/>
            </p:cNvSpPr>
            <p:nvPr/>
          </p:nvSpPr>
          <p:spPr bwMode="auto">
            <a:xfrm>
              <a:off x="1800" y="2987"/>
              <a:ext cx="8733" cy="62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5" name="Picture 27">
              <a:extLst>
                <a:ext uri="{FF2B5EF4-FFF2-40B4-BE49-F238E27FC236}">
                  <a16:creationId xmlns:a16="http://schemas.microsoft.com/office/drawing/2014/main" id="{560B08BF-E667-435F-95D8-E4D7A73F1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 y="2132"/>
              <a:ext cx="1619" cy="170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6">
              <a:extLst>
                <a:ext uri="{FF2B5EF4-FFF2-40B4-BE49-F238E27FC236}">
                  <a16:creationId xmlns:a16="http://schemas.microsoft.com/office/drawing/2014/main" id="{5A667109-B732-4893-89E6-8D5C71DB8CB1}"/>
                </a:ext>
              </a:extLst>
            </p:cNvPr>
            <p:cNvSpPr>
              <a:spLocks noChangeArrowheads="1"/>
            </p:cNvSpPr>
            <p:nvPr/>
          </p:nvSpPr>
          <p:spPr bwMode="auto">
            <a:xfrm>
              <a:off x="1677" y="2596"/>
              <a:ext cx="1217" cy="1569"/>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KGC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(Key Generation Centre)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utoShape 25">
              <a:extLst>
                <a:ext uri="{FF2B5EF4-FFF2-40B4-BE49-F238E27FC236}">
                  <a16:creationId xmlns:a16="http://schemas.microsoft.com/office/drawing/2014/main" id="{5CA0E8B2-859D-43B1-9FB8-83F627EA84AC}"/>
                </a:ext>
              </a:extLst>
            </p:cNvPr>
            <p:cNvSpPr>
              <a:spLocks noChangeShapeType="1"/>
            </p:cNvSpPr>
            <p:nvPr/>
          </p:nvSpPr>
          <p:spPr bwMode="auto">
            <a:xfrm flipV="1">
              <a:off x="2894" y="2861"/>
              <a:ext cx="4810" cy="8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Text Box 24">
              <a:extLst>
                <a:ext uri="{FF2B5EF4-FFF2-40B4-BE49-F238E27FC236}">
                  <a16:creationId xmlns:a16="http://schemas.microsoft.com/office/drawing/2014/main" id="{FEF4B6A0-E5F7-43A5-BC2B-0785B2C6257D}"/>
                </a:ext>
              </a:extLst>
            </p:cNvPr>
            <p:cNvSpPr txBox="1">
              <a:spLocks noChangeArrowheads="1"/>
            </p:cNvSpPr>
            <p:nvPr/>
          </p:nvSpPr>
          <p:spPr bwMode="auto">
            <a:xfrm>
              <a:off x="2661" y="4143"/>
              <a:ext cx="1269" cy="43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Server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23">
              <a:extLst>
                <a:ext uri="{FF2B5EF4-FFF2-40B4-BE49-F238E27FC236}">
                  <a16:creationId xmlns:a16="http://schemas.microsoft.com/office/drawing/2014/main" id="{1D0A5E20-729B-4390-A116-3B41702A1C4C}"/>
                </a:ext>
              </a:extLst>
            </p:cNvPr>
            <p:cNvSpPr txBox="1">
              <a:spLocks noChangeArrowheads="1"/>
            </p:cNvSpPr>
            <p:nvPr/>
          </p:nvSpPr>
          <p:spPr bwMode="auto">
            <a:xfrm>
              <a:off x="6586" y="5516"/>
              <a:ext cx="1013" cy="2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 request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utoShape 22">
              <a:extLst>
                <a:ext uri="{FF2B5EF4-FFF2-40B4-BE49-F238E27FC236}">
                  <a16:creationId xmlns:a16="http://schemas.microsoft.com/office/drawing/2014/main" id="{A95A3B52-69C5-4EC0-AF4C-BA815D38F6D5}"/>
                </a:ext>
              </a:extLst>
            </p:cNvPr>
            <p:cNvSpPr>
              <a:spLocks noChangeArrowheads="1"/>
            </p:cNvSpPr>
            <p:nvPr/>
          </p:nvSpPr>
          <p:spPr bwMode="auto">
            <a:xfrm>
              <a:off x="1982" y="8016"/>
              <a:ext cx="1763" cy="88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21">
              <a:extLst>
                <a:ext uri="{FF2B5EF4-FFF2-40B4-BE49-F238E27FC236}">
                  <a16:creationId xmlns:a16="http://schemas.microsoft.com/office/drawing/2014/main" id="{0A49161F-2599-4CEB-82D9-CE1CD2AC3A1D}"/>
                </a:ext>
              </a:extLst>
            </p:cNvPr>
            <p:cNvSpPr>
              <a:spLocks noChangeArrowheads="1"/>
            </p:cNvSpPr>
            <p:nvPr/>
          </p:nvSpPr>
          <p:spPr bwMode="auto">
            <a:xfrm>
              <a:off x="7778" y="8319"/>
              <a:ext cx="1787" cy="46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Consumer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20">
              <a:extLst>
                <a:ext uri="{FF2B5EF4-FFF2-40B4-BE49-F238E27FC236}">
                  <a16:creationId xmlns:a16="http://schemas.microsoft.com/office/drawing/2014/main" id="{43C5B43C-BE29-4EAE-A1FB-D513924CDFFC}"/>
                </a:ext>
              </a:extLst>
            </p:cNvPr>
            <p:cNvSpPr>
              <a:spLocks noChangeShapeType="1"/>
            </p:cNvSpPr>
            <p:nvPr/>
          </p:nvSpPr>
          <p:spPr bwMode="auto">
            <a:xfrm flipH="1">
              <a:off x="2863" y="3124"/>
              <a:ext cx="4841" cy="489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5" name="AutoShape 19">
              <a:extLst>
                <a:ext uri="{FF2B5EF4-FFF2-40B4-BE49-F238E27FC236}">
                  <a16:creationId xmlns:a16="http://schemas.microsoft.com/office/drawing/2014/main" id="{CE607DBB-8F54-4731-8859-E22156183FD3}"/>
                </a:ext>
              </a:extLst>
            </p:cNvPr>
            <p:cNvSpPr>
              <a:spLocks noChangeShapeType="1"/>
            </p:cNvSpPr>
            <p:nvPr/>
          </p:nvSpPr>
          <p:spPr bwMode="auto">
            <a:xfrm>
              <a:off x="10532" y="8016"/>
              <a:ext cx="1" cy="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 Box 18">
              <a:extLst>
                <a:ext uri="{FF2B5EF4-FFF2-40B4-BE49-F238E27FC236}">
                  <a16:creationId xmlns:a16="http://schemas.microsoft.com/office/drawing/2014/main" id="{C2EE04A6-1110-4A75-8556-7B08734162DD}"/>
                </a:ext>
              </a:extLst>
            </p:cNvPr>
            <p:cNvSpPr txBox="1">
              <a:spLocks noChangeArrowheads="1"/>
            </p:cNvSpPr>
            <p:nvPr/>
          </p:nvSpPr>
          <p:spPr bwMode="auto">
            <a:xfrm>
              <a:off x="3930" y="5911"/>
              <a:ext cx="171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Owner Registration and Mutual Authentication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 Box 17">
              <a:extLst>
                <a:ext uri="{FF2B5EF4-FFF2-40B4-BE49-F238E27FC236}">
                  <a16:creationId xmlns:a16="http://schemas.microsoft.com/office/drawing/2014/main" id="{0611443F-F8F9-4254-AE64-200E80B78BCF}"/>
                </a:ext>
              </a:extLst>
            </p:cNvPr>
            <p:cNvSpPr txBox="1">
              <a:spLocks noChangeArrowheads="1"/>
            </p:cNvSpPr>
            <p:nvPr/>
          </p:nvSpPr>
          <p:spPr bwMode="auto">
            <a:xfrm>
              <a:off x="8472" y="6414"/>
              <a:ext cx="156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Registration and Mutual Authentication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16">
              <a:extLst>
                <a:ext uri="{FF2B5EF4-FFF2-40B4-BE49-F238E27FC236}">
                  <a16:creationId xmlns:a16="http://schemas.microsoft.com/office/drawing/2014/main" id="{15C5DD48-584A-4352-8694-96E4BAF0CD6F}"/>
                </a:ext>
              </a:extLst>
            </p:cNvPr>
            <p:cNvSpPr>
              <a:spLocks noChangeShapeType="1"/>
            </p:cNvSpPr>
            <p:nvPr/>
          </p:nvSpPr>
          <p:spPr bwMode="auto">
            <a:xfrm flipH="1" flipV="1">
              <a:off x="2162" y="4119"/>
              <a:ext cx="37" cy="38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9" name="Text Box 15">
              <a:extLst>
                <a:ext uri="{FF2B5EF4-FFF2-40B4-BE49-F238E27FC236}">
                  <a16:creationId xmlns:a16="http://schemas.microsoft.com/office/drawing/2014/main" id="{F2259463-3D10-4439-82BD-F5F719C3138C}"/>
                </a:ext>
              </a:extLst>
            </p:cNvPr>
            <p:cNvSpPr txBox="1">
              <a:spLocks noChangeArrowheads="1"/>
            </p:cNvSpPr>
            <p:nvPr/>
          </p:nvSpPr>
          <p:spPr bwMode="auto">
            <a:xfrm>
              <a:off x="2334" y="6404"/>
              <a:ext cx="1177" cy="8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Request to Encrypt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14">
              <a:extLst>
                <a:ext uri="{FF2B5EF4-FFF2-40B4-BE49-F238E27FC236}">
                  <a16:creationId xmlns:a16="http://schemas.microsoft.com/office/drawing/2014/main" id="{8D4442DF-E0FA-4342-9B97-8616388A08C5}"/>
                </a:ext>
              </a:extLst>
            </p:cNvPr>
            <p:cNvSpPr>
              <a:spLocks noChangeShapeType="1"/>
            </p:cNvSpPr>
            <p:nvPr/>
          </p:nvSpPr>
          <p:spPr bwMode="auto">
            <a:xfrm>
              <a:off x="3745" y="8456"/>
              <a:ext cx="1324"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3">
              <a:extLst>
                <a:ext uri="{FF2B5EF4-FFF2-40B4-BE49-F238E27FC236}">
                  <a16:creationId xmlns:a16="http://schemas.microsoft.com/office/drawing/2014/main" id="{AAECCDD1-7E9A-47DB-A257-42F56D5C2DB6}"/>
                </a:ext>
              </a:extLst>
            </p:cNvPr>
            <p:cNvSpPr>
              <a:spLocks noChangeShapeType="1"/>
            </p:cNvSpPr>
            <p:nvPr/>
          </p:nvSpPr>
          <p:spPr bwMode="auto">
            <a:xfrm flipV="1">
              <a:off x="5451" y="3289"/>
              <a:ext cx="2327" cy="48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2" name="Text Box 12">
              <a:extLst>
                <a:ext uri="{FF2B5EF4-FFF2-40B4-BE49-F238E27FC236}">
                  <a16:creationId xmlns:a16="http://schemas.microsoft.com/office/drawing/2014/main" id="{768F8C7F-B82E-486B-874D-524A162687F2}"/>
                </a:ext>
              </a:extLst>
            </p:cNvPr>
            <p:cNvSpPr txBox="1">
              <a:spLocks noChangeArrowheads="1"/>
            </p:cNvSpPr>
            <p:nvPr/>
          </p:nvSpPr>
          <p:spPr bwMode="auto">
            <a:xfrm>
              <a:off x="3837" y="8616"/>
              <a:ext cx="1365" cy="41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1">
              <a:extLst>
                <a:ext uri="{FF2B5EF4-FFF2-40B4-BE49-F238E27FC236}">
                  <a16:creationId xmlns:a16="http://schemas.microsoft.com/office/drawing/2014/main" id="{FECEBA88-FDD5-4C5A-841D-E44D9600228F}"/>
                </a:ext>
              </a:extLst>
            </p:cNvPr>
            <p:cNvSpPr>
              <a:spLocks noChangeShapeType="1"/>
            </p:cNvSpPr>
            <p:nvPr/>
          </p:nvSpPr>
          <p:spPr bwMode="auto">
            <a:xfrm flipH="1" flipV="1">
              <a:off x="7419" y="7565"/>
              <a:ext cx="1053" cy="6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4" name="AutoShape 10">
              <a:extLst>
                <a:ext uri="{FF2B5EF4-FFF2-40B4-BE49-F238E27FC236}">
                  <a16:creationId xmlns:a16="http://schemas.microsoft.com/office/drawing/2014/main" id="{A24B8B77-010B-4BDD-ABE3-8FB1C1B68580}"/>
                </a:ext>
              </a:extLst>
            </p:cNvPr>
            <p:cNvSpPr>
              <a:spLocks noChangeShapeType="1"/>
            </p:cNvSpPr>
            <p:nvPr/>
          </p:nvSpPr>
          <p:spPr bwMode="auto">
            <a:xfrm>
              <a:off x="6189" y="8480"/>
              <a:ext cx="1589" cy="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5" name="Text Box 9">
              <a:extLst>
                <a:ext uri="{FF2B5EF4-FFF2-40B4-BE49-F238E27FC236}">
                  <a16:creationId xmlns:a16="http://schemas.microsoft.com/office/drawing/2014/main" id="{E2CD1309-7641-4820-B6B3-5AEADF1ABE3B}"/>
                </a:ext>
              </a:extLst>
            </p:cNvPr>
            <p:cNvSpPr txBox="1">
              <a:spLocks noChangeArrowheads="1"/>
            </p:cNvSpPr>
            <p:nvPr/>
          </p:nvSpPr>
          <p:spPr bwMode="auto">
            <a:xfrm>
              <a:off x="6593" y="7314"/>
              <a:ext cx="1492" cy="2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File Download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AutoShape 8">
              <a:extLst>
                <a:ext uri="{FF2B5EF4-FFF2-40B4-BE49-F238E27FC236}">
                  <a16:creationId xmlns:a16="http://schemas.microsoft.com/office/drawing/2014/main" id="{AA23F417-57F6-4DE5-B741-A2CFE3DB69E3}"/>
                </a:ext>
              </a:extLst>
            </p:cNvPr>
            <p:cNvSpPr>
              <a:spLocks noChangeArrowheads="1"/>
            </p:cNvSpPr>
            <p:nvPr/>
          </p:nvSpPr>
          <p:spPr bwMode="auto">
            <a:xfrm>
              <a:off x="4928" y="8235"/>
              <a:ext cx="1240" cy="54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Fingerprint Biometric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7">
              <a:extLst>
                <a:ext uri="{FF2B5EF4-FFF2-40B4-BE49-F238E27FC236}">
                  <a16:creationId xmlns:a16="http://schemas.microsoft.com/office/drawing/2014/main" id="{995B86CF-FA19-4BB8-8FD2-8FD300FFD039}"/>
                </a:ext>
              </a:extLst>
            </p:cNvPr>
            <p:cNvSpPr txBox="1">
              <a:spLocks noChangeArrowheads="1"/>
            </p:cNvSpPr>
            <p:nvPr/>
          </p:nvSpPr>
          <p:spPr bwMode="auto">
            <a:xfrm>
              <a:off x="1800" y="5433"/>
              <a:ext cx="1887" cy="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 key generation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AutoShape 6">
              <a:extLst>
                <a:ext uri="{FF2B5EF4-FFF2-40B4-BE49-F238E27FC236}">
                  <a16:creationId xmlns:a16="http://schemas.microsoft.com/office/drawing/2014/main" id="{F2672314-88E7-482D-8AC8-B8351E0AA5B8}"/>
                </a:ext>
              </a:extLst>
            </p:cNvPr>
            <p:cNvSpPr>
              <a:spLocks noChangeShapeType="1"/>
            </p:cNvSpPr>
            <p:nvPr/>
          </p:nvSpPr>
          <p:spPr bwMode="auto">
            <a:xfrm flipH="1" flipV="1">
              <a:off x="8458" y="3644"/>
              <a:ext cx="44" cy="45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9" name="AutoShape 5">
              <a:extLst>
                <a:ext uri="{FF2B5EF4-FFF2-40B4-BE49-F238E27FC236}">
                  <a16:creationId xmlns:a16="http://schemas.microsoft.com/office/drawing/2014/main" id="{0DF87FB7-B0E9-423E-B015-186ED4A04624}"/>
                </a:ext>
              </a:extLst>
            </p:cNvPr>
            <p:cNvSpPr>
              <a:spLocks noChangeArrowheads="1"/>
            </p:cNvSpPr>
            <p:nvPr/>
          </p:nvSpPr>
          <p:spPr bwMode="auto">
            <a:xfrm>
              <a:off x="3837" y="4119"/>
              <a:ext cx="1343" cy="1523"/>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Fingerprint Data</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Repository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AutoShape 4">
              <a:extLst>
                <a:ext uri="{FF2B5EF4-FFF2-40B4-BE49-F238E27FC236}">
                  <a16:creationId xmlns:a16="http://schemas.microsoft.com/office/drawing/2014/main" id="{7C86ACAB-1EB9-4317-BEF4-8D264AE7EBE0}"/>
                </a:ext>
              </a:extLst>
            </p:cNvPr>
            <p:cNvSpPr>
              <a:spLocks noChangeArrowheads="1"/>
            </p:cNvSpPr>
            <p:nvPr/>
          </p:nvSpPr>
          <p:spPr bwMode="auto">
            <a:xfrm>
              <a:off x="6912" y="6928"/>
              <a:ext cx="285" cy="514"/>
            </a:xfrm>
            <a:prstGeom prst="downArrow">
              <a:avLst>
                <a:gd name="adj1" fmla="val 50000"/>
                <a:gd name="adj2" fmla="val 4508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dirty="0"/>
            </a:p>
          </p:txBody>
        </p:sp>
        <p:sp>
          <p:nvSpPr>
            <p:cNvPr id="31" name="AutoShape 3">
              <a:extLst>
                <a:ext uri="{FF2B5EF4-FFF2-40B4-BE49-F238E27FC236}">
                  <a16:creationId xmlns:a16="http://schemas.microsoft.com/office/drawing/2014/main" id="{B383DF96-9C73-4AC1-9409-10BC12E47EA9}"/>
                </a:ext>
              </a:extLst>
            </p:cNvPr>
            <p:cNvSpPr>
              <a:spLocks noChangeShapeType="1"/>
            </p:cNvSpPr>
            <p:nvPr/>
          </p:nvSpPr>
          <p:spPr bwMode="auto">
            <a:xfrm flipH="1">
              <a:off x="7066" y="3697"/>
              <a:ext cx="1146" cy="31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2" name="AutoShape 2">
              <a:extLst>
                <a:ext uri="{FF2B5EF4-FFF2-40B4-BE49-F238E27FC236}">
                  <a16:creationId xmlns:a16="http://schemas.microsoft.com/office/drawing/2014/main" id="{75F1677A-98A7-4EAD-86F1-28F6BC2F0CC8}"/>
                </a:ext>
              </a:extLst>
            </p:cNvPr>
            <p:cNvSpPr>
              <a:spLocks noChangeArrowheads="1"/>
            </p:cNvSpPr>
            <p:nvPr/>
          </p:nvSpPr>
          <p:spPr bwMode="auto">
            <a:xfrm>
              <a:off x="7778" y="5122"/>
              <a:ext cx="1388" cy="60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Access private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98927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B46BFC-EE92-4848-97CF-E37D34663B28}"/>
              </a:ext>
            </a:extLst>
          </p:cNvPr>
          <p:cNvSpPr>
            <a:spLocks noGrp="1"/>
          </p:cNvSpPr>
          <p:nvPr>
            <p:ph type="title"/>
          </p:nvPr>
        </p:nvSpPr>
        <p:spPr/>
        <p:txBody>
          <a:bodyPr/>
          <a:lstStyle/>
          <a:p>
            <a:pPr algn="ctr"/>
            <a:r>
              <a:rPr lang="en-US" dirty="0"/>
              <a:t> </a:t>
            </a:r>
            <a:r>
              <a:rPr lang="en-US" b="1" dirty="0">
                <a:solidFill>
                  <a:schemeClr val="accent1">
                    <a:lumMod val="40000"/>
                    <a:lumOff val="60000"/>
                  </a:schemeClr>
                </a:solidFill>
              </a:rPr>
              <a:t>SYSTEM DESIGN</a:t>
            </a:r>
            <a:endParaRPr lang="en-IN" b="1" dirty="0">
              <a:solidFill>
                <a:schemeClr val="accent1">
                  <a:lumMod val="40000"/>
                  <a:lumOff val="60000"/>
                </a:schemeClr>
              </a:solidFill>
            </a:endParaRPr>
          </a:p>
        </p:txBody>
      </p:sp>
      <p:sp>
        <p:nvSpPr>
          <p:cNvPr id="6" name="Content Placeholder 5">
            <a:extLst>
              <a:ext uri="{FF2B5EF4-FFF2-40B4-BE49-F238E27FC236}">
                <a16:creationId xmlns:a16="http://schemas.microsoft.com/office/drawing/2014/main" id="{301E0E95-1B11-4D90-A82F-5FEB9E99DE4F}"/>
              </a:ext>
            </a:extLst>
          </p:cNvPr>
          <p:cNvSpPr>
            <a:spLocks noGrp="1"/>
          </p:cNvSpPr>
          <p:nvPr>
            <p:ph idx="1"/>
          </p:nvPr>
        </p:nvSpPr>
        <p:spPr>
          <a:xfrm>
            <a:off x="1154954" y="2603500"/>
            <a:ext cx="9724856" cy="3416300"/>
          </a:xfrm>
        </p:spPr>
        <p:txBody>
          <a:bodyPr/>
          <a:lstStyle/>
          <a:p>
            <a:pPr marL="0" indent="0">
              <a:buNone/>
            </a:pPr>
            <a:endParaRPr lang="en-US" dirty="0"/>
          </a:p>
          <a:p>
            <a:pPr marL="0" indent="0">
              <a:buNone/>
            </a:pPr>
            <a:endParaRPr lang="en-IN" dirty="0"/>
          </a:p>
        </p:txBody>
      </p:sp>
      <p:sp>
        <p:nvSpPr>
          <p:cNvPr id="12" name="Rectangle 11">
            <a:extLst>
              <a:ext uri="{FF2B5EF4-FFF2-40B4-BE49-F238E27FC236}">
                <a16:creationId xmlns:a16="http://schemas.microsoft.com/office/drawing/2014/main" id="{C9A67B05-3B65-430A-ADA8-4BFEDB3A0163}"/>
              </a:ext>
            </a:extLst>
          </p:cNvPr>
          <p:cNvSpPr/>
          <p:nvPr/>
        </p:nvSpPr>
        <p:spPr>
          <a:xfrm>
            <a:off x="1325105" y="2750949"/>
            <a:ext cx="1999281" cy="27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ER DIAGRAM</a:t>
            </a:r>
            <a:endParaRPr lang="en-IN" b="1" spc="50" dirty="0">
              <a:ln w="0"/>
              <a:solidFill>
                <a:schemeClr val="bg2"/>
              </a:solidFill>
              <a:effectLst>
                <a:innerShdw blurRad="63500" dist="50800" dir="13500000">
                  <a:srgbClr val="000000">
                    <a:alpha val="50000"/>
                  </a:srgbClr>
                </a:innerShdw>
              </a:effectLst>
            </a:endParaRPr>
          </a:p>
        </p:txBody>
      </p:sp>
      <p:pic>
        <p:nvPicPr>
          <p:cNvPr id="2" name="Picture 1">
            <a:extLst>
              <a:ext uri="{FF2B5EF4-FFF2-40B4-BE49-F238E27FC236}">
                <a16:creationId xmlns:a16="http://schemas.microsoft.com/office/drawing/2014/main" id="{C4154425-7821-465A-8A78-3D22FE76D045}"/>
              </a:ext>
            </a:extLst>
          </p:cNvPr>
          <p:cNvPicPr>
            <a:picLocks noChangeAspect="1"/>
          </p:cNvPicPr>
          <p:nvPr/>
        </p:nvPicPr>
        <p:blipFill>
          <a:blip r:embed="rId2"/>
          <a:stretch>
            <a:fillRect/>
          </a:stretch>
        </p:blipFill>
        <p:spPr>
          <a:xfrm>
            <a:off x="1580226" y="3172401"/>
            <a:ext cx="9081856" cy="3637030"/>
          </a:xfrm>
          <a:prstGeom prst="rect">
            <a:avLst/>
          </a:prstGeom>
        </p:spPr>
      </p:pic>
    </p:spTree>
    <p:extLst>
      <p:ext uri="{BB962C8B-B14F-4D97-AF65-F5344CB8AC3E}">
        <p14:creationId xmlns:p14="http://schemas.microsoft.com/office/powerpoint/2010/main" val="288882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1126</TotalTime>
  <Words>2469</Words>
  <Application>Microsoft Office PowerPoint</Application>
  <PresentationFormat>Widescreen</PresentationFormat>
  <Paragraphs>330</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vt:lpstr>
      <vt:lpstr>Candara</vt:lpstr>
      <vt:lpstr>Centaur</vt:lpstr>
      <vt:lpstr>Century Gothic</vt:lpstr>
      <vt:lpstr>Times New Roman</vt:lpstr>
      <vt:lpstr>Wingdings</vt:lpstr>
      <vt:lpstr>Wingdings 3</vt:lpstr>
      <vt:lpstr>Ion Boardroom</vt:lpstr>
      <vt:lpstr>CLOUD BASED BIOMETRIC SECURITY FOR ORGANIZATIONS </vt:lpstr>
      <vt:lpstr>ABSTRACT</vt:lpstr>
      <vt:lpstr>LITERATURE SURVEY</vt:lpstr>
      <vt:lpstr>PowerPoint Presentation</vt:lpstr>
      <vt:lpstr>PowerPoint Presentation</vt:lpstr>
      <vt:lpstr>PROPOSED AND EXISTING SYSTEM</vt:lpstr>
      <vt:lpstr> </vt:lpstr>
      <vt:lpstr>SYSTEM ARCHITECTURE</vt:lpstr>
      <vt:lpstr> SYSTEM DESIGN</vt:lpstr>
      <vt:lpstr>          UML DIAGRAMS</vt:lpstr>
      <vt:lpstr>PowerPoint Presentation</vt:lpstr>
      <vt:lpstr>PowerPoint Presentation</vt:lpstr>
      <vt:lpstr>DATA FLOW DIAGRAM</vt:lpstr>
      <vt:lpstr>PowerPoint Presentation</vt:lpstr>
      <vt:lpstr>PowerPoint Presentation</vt:lpstr>
      <vt:lpstr>CLOUD OWNER AND USER REGISTRATION</vt:lpstr>
      <vt:lpstr>KEY GENERATION</vt:lpstr>
      <vt:lpstr>CLOUD OWNER UPLOAD FILE TO CLOUD SERVER </vt:lpstr>
      <vt:lpstr>DECRYPT AND DOWNLOAD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PUBLICATION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SECURITY FOR CLOUD SERVICES</dc:title>
  <dc:creator>Abhinaya Ravikumar</dc:creator>
  <cp:lastModifiedBy>Abhinaya Ravikumar</cp:lastModifiedBy>
  <cp:revision>120</cp:revision>
  <dcterms:created xsi:type="dcterms:W3CDTF">2021-03-04T10:07:17Z</dcterms:created>
  <dcterms:modified xsi:type="dcterms:W3CDTF">2021-06-18T06:40:39Z</dcterms:modified>
</cp:coreProperties>
</file>