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9" r:id="rId3"/>
    <p:sldId id="257" r:id="rId4"/>
    <p:sldId id="258" r:id="rId5"/>
    <p:sldId id="260" r:id="rId6"/>
    <p:sldId id="267" r:id="rId7"/>
    <p:sldId id="261" r:id="rId8"/>
    <p:sldId id="263" r:id="rId9"/>
    <p:sldId id="262" r:id="rId10"/>
    <p:sldId id="264" r:id="rId11"/>
    <p:sldId id="265"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296570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366093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9816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2644579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6301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4232173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318516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149223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208798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61C3E1-8348-414A-B0E8-B0AB9B262E4B}"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77876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61C3E1-8348-414A-B0E8-B0AB9B262E4B}"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374869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61C3E1-8348-414A-B0E8-B0AB9B262E4B}"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273276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61C3E1-8348-414A-B0E8-B0AB9B262E4B}" type="datetimeFigureOut">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402016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1C3E1-8348-414A-B0E8-B0AB9B262E4B}" type="datetimeFigureOut">
              <a:rPr lang="en-US" smtClean="0"/>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133648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1C3E1-8348-414A-B0E8-B0AB9B262E4B}"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60D29-442B-4F02-B1CA-3A1D1C1B9659}" type="slidenum">
              <a:rPr lang="en-US" smtClean="0"/>
              <a:t>‹#›</a:t>
            </a:fld>
            <a:endParaRPr lang="en-US"/>
          </a:p>
        </p:txBody>
      </p:sp>
    </p:spTree>
    <p:extLst>
      <p:ext uri="{BB962C8B-B14F-4D97-AF65-F5344CB8AC3E}">
        <p14:creationId xmlns:p14="http://schemas.microsoft.com/office/powerpoint/2010/main" val="284826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60D29-442B-4F02-B1CA-3A1D1C1B9659}" type="slidenum">
              <a:rPr lang="en-US" smtClean="0"/>
              <a:t>‹#›</a:t>
            </a:fld>
            <a:endParaRPr lang="en-US"/>
          </a:p>
        </p:txBody>
      </p:sp>
      <p:sp>
        <p:nvSpPr>
          <p:cNvPr id="5" name="Date Placeholder 4"/>
          <p:cNvSpPr>
            <a:spLocks noGrp="1"/>
          </p:cNvSpPr>
          <p:nvPr>
            <p:ph type="dt" sz="half" idx="10"/>
          </p:nvPr>
        </p:nvSpPr>
        <p:spPr/>
        <p:txBody>
          <a:bodyPr/>
          <a:lstStyle/>
          <a:p>
            <a:fld id="{2261C3E1-8348-414A-B0E8-B0AB9B262E4B}" type="datetimeFigureOut">
              <a:rPr lang="en-US" smtClean="0"/>
              <a:t>8/4/2020</a:t>
            </a:fld>
            <a:endParaRPr lang="en-US"/>
          </a:p>
        </p:txBody>
      </p:sp>
    </p:spTree>
    <p:extLst>
      <p:ext uri="{BB962C8B-B14F-4D97-AF65-F5344CB8AC3E}">
        <p14:creationId xmlns:p14="http://schemas.microsoft.com/office/powerpoint/2010/main" val="409909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61C3E1-8348-414A-B0E8-B0AB9B262E4B}" type="datetimeFigureOut">
              <a:rPr lang="en-US" smtClean="0"/>
              <a:t>8/4/2020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C60D29-442B-4F02-B1CA-3A1D1C1B9659}" type="slidenum">
              <a:rPr lang="en-US" smtClean="0"/>
              <a:t>‹#›</a:t>
            </a:fld>
            <a:endParaRPr lang="en-US"/>
          </a:p>
        </p:txBody>
      </p:sp>
    </p:spTree>
    <p:extLst>
      <p:ext uri="{BB962C8B-B14F-4D97-AF65-F5344CB8AC3E}">
        <p14:creationId xmlns:p14="http://schemas.microsoft.com/office/powerpoint/2010/main" val="165110715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uvasisth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docs.docker.com/compo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docs.docker.com/compose/reference/overvie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get-started/swarm-deploy/" TargetMode="External"/><Relationship Id="rId2" Type="http://schemas.openxmlformats.org/officeDocument/2006/relationships/hyperlink" Target="https://docs.docker.com/get-started/kube-deploy/" TargetMode="External"/><Relationship Id="rId1" Type="http://schemas.openxmlformats.org/officeDocument/2006/relationships/slideLayout" Target="../slideLayouts/slideLayout2.xml"/><Relationship Id="rId5" Type="http://schemas.openxmlformats.org/officeDocument/2006/relationships/hyperlink" Target="https://docs.microsoft.com/en-us/azure/docker/" TargetMode="External"/><Relationship Id="rId4" Type="http://schemas.openxmlformats.org/officeDocument/2006/relationships/hyperlink" Target="https://spring.io/guides/gs/spring-boot-docke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dium.com/@saschagrunert/demystifying-containers-part-i-kernel-space-2c53d697950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a:t>
            </a:r>
            <a:endParaRPr lang="en-US" dirty="0"/>
          </a:p>
        </p:txBody>
      </p:sp>
      <p:sp>
        <p:nvSpPr>
          <p:cNvPr id="3" name="Subtitle 2"/>
          <p:cNvSpPr>
            <a:spLocks noGrp="1"/>
          </p:cNvSpPr>
          <p:nvPr>
            <p:ph type="subTitle" idx="1"/>
          </p:nvPr>
        </p:nvSpPr>
        <p:spPr/>
        <p:txBody>
          <a:bodyPr/>
          <a:lstStyle/>
          <a:p>
            <a:r>
              <a:rPr lang="en-US" dirty="0" smtClean="0"/>
              <a:t>Utkarsh</a:t>
            </a:r>
            <a:br>
              <a:rPr lang="en-US" dirty="0" smtClean="0"/>
            </a:br>
            <a:r>
              <a:rPr lang="en-US" dirty="0" smtClean="0"/>
              <a:t>(</a:t>
            </a:r>
            <a:r>
              <a:rPr lang="en-US" dirty="0">
                <a:hlinkClick r:id="rId2"/>
              </a:rPr>
              <a:t>https://github.com/uvasistha</a:t>
            </a:r>
            <a:r>
              <a:rPr lang="en-US" dirty="0" smtClean="0"/>
              <a:t>)</a:t>
            </a:r>
          </a:p>
        </p:txBody>
      </p:sp>
    </p:spTree>
    <p:extLst>
      <p:ext uri="{BB962C8B-B14F-4D97-AF65-F5344CB8AC3E}">
        <p14:creationId xmlns:p14="http://schemas.microsoft.com/office/powerpoint/2010/main" val="181481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14266" cy="876300"/>
          </a:xfrm>
        </p:spPr>
        <p:txBody>
          <a:bodyPr/>
          <a:lstStyle/>
          <a:p>
            <a:r>
              <a:rPr lang="en-US" dirty="0" smtClean="0"/>
              <a:t>Examples </a:t>
            </a:r>
            <a:r>
              <a:rPr lang="en-US" dirty="0" err="1" smtClean="0"/>
              <a:t>Plisss</a:t>
            </a:r>
            <a:endParaRPr lang="en-US" dirty="0"/>
          </a:p>
        </p:txBody>
      </p:sp>
      <p:sp>
        <p:nvSpPr>
          <p:cNvPr id="3" name="Content Placeholder 2"/>
          <p:cNvSpPr>
            <a:spLocks noGrp="1"/>
          </p:cNvSpPr>
          <p:nvPr>
            <p:ph idx="1"/>
          </p:nvPr>
        </p:nvSpPr>
        <p:spPr>
          <a:xfrm>
            <a:off x="677334" y="1684339"/>
            <a:ext cx="8596668" cy="3880773"/>
          </a:xfrm>
        </p:spPr>
        <p:txBody>
          <a:bodyPr/>
          <a:lstStyle/>
          <a:p>
            <a:r>
              <a:rPr lang="en-US" dirty="0" smtClean="0"/>
              <a:t>Command 1: -docker </a:t>
            </a:r>
            <a:r>
              <a:rPr lang="en-US" dirty="0"/>
              <a:t>run -d -p </a:t>
            </a:r>
            <a:r>
              <a:rPr lang="en-US" dirty="0" smtClean="0"/>
              <a:t>90:80 docker/getting-started</a:t>
            </a:r>
          </a:p>
          <a:p>
            <a:endParaRPr lang="en-US" dirty="0" smtClean="0"/>
          </a:p>
          <a:p>
            <a:r>
              <a:rPr lang="en-US" dirty="0" smtClean="0"/>
              <a:t>So 90 is port on your machine and 80 is port on the container</a:t>
            </a:r>
            <a:endParaRPr lang="en-US" dirty="0"/>
          </a:p>
          <a:p>
            <a:r>
              <a:rPr lang="en-US" dirty="0" smtClean="0"/>
              <a:t>We mapped containers 80 to ours 90</a:t>
            </a:r>
            <a:endParaRPr lang="en-US" dirty="0"/>
          </a:p>
          <a:p>
            <a:r>
              <a:rPr lang="en-US" dirty="0"/>
              <a:t>l</a:t>
            </a:r>
            <a:r>
              <a:rPr lang="en-US" dirty="0" smtClean="0"/>
              <a:t>ocalhost:90 will run localhost:80 inside container</a:t>
            </a:r>
            <a:endParaRPr lang="en-US" dirty="0"/>
          </a:p>
          <a:p>
            <a:endParaRPr lang="en-US" dirty="0" smtClean="0"/>
          </a:p>
          <a:p>
            <a:r>
              <a:rPr lang="en-US" dirty="0" smtClean="0"/>
              <a:t>Command 2: </a:t>
            </a:r>
          </a:p>
          <a:p>
            <a:r>
              <a:rPr lang="en-US" dirty="0" smtClean="0"/>
              <a:t>It opens the shell to go inside the container directly :P</a:t>
            </a:r>
          </a:p>
          <a:p>
            <a:r>
              <a:rPr lang="en-US" dirty="0" smtClean="0"/>
              <a:t>Now you have the </a:t>
            </a:r>
            <a:r>
              <a:rPr lang="en-US" dirty="0" err="1" smtClean="0"/>
              <a:t>powerrrr</a:t>
            </a:r>
            <a:endParaRPr lang="en-US" dirty="0"/>
          </a:p>
        </p:txBody>
      </p:sp>
      <p:sp>
        <p:nvSpPr>
          <p:cNvPr id="4" name="Rectangle 1"/>
          <p:cNvSpPr>
            <a:spLocks noChangeArrowheads="1"/>
          </p:cNvSpPr>
          <p:nvPr/>
        </p:nvSpPr>
        <p:spPr bwMode="auto">
          <a:xfrm>
            <a:off x="2505075" y="4155445"/>
            <a:ext cx="2847975"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urier New" panose="02070309020205020404" pitchFamily="49" charset="0"/>
              </a:rPr>
              <a:t>docker run –it centos /bin/bash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3" descr="2-Year-Old Is Disappointed in the Hulk and We Can All Relate | Time"/>
          <p:cNvSpPr>
            <a:spLocks noChangeAspect="1" noChangeArrowheads="1"/>
          </p:cNvSpPr>
          <p:nvPr/>
        </p:nvSpPr>
        <p:spPr bwMode="auto">
          <a:xfrm>
            <a:off x="155575" y="-661988"/>
            <a:ext cx="3305175" cy="1390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descr="2-Year-Old Is Disappointed in the Hulk and We Can All Relate | Ti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050" y="4840537"/>
            <a:ext cx="3028949" cy="18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01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am a Pro and I will create my own images :P</a:t>
            </a:r>
            <a:endParaRPr lang="en-US" dirty="0"/>
          </a:p>
        </p:txBody>
      </p:sp>
      <p:sp>
        <p:nvSpPr>
          <p:cNvPr id="3" name="Content Placeholder 2"/>
          <p:cNvSpPr>
            <a:spLocks noGrp="1"/>
          </p:cNvSpPr>
          <p:nvPr>
            <p:ph idx="1"/>
          </p:nvPr>
        </p:nvSpPr>
        <p:spPr/>
        <p:txBody>
          <a:bodyPr/>
          <a:lstStyle/>
          <a:p>
            <a:endParaRPr lang="en-US" dirty="0" smtClean="0"/>
          </a:p>
          <a:p>
            <a:r>
              <a:rPr lang="en-US" dirty="0" smtClean="0"/>
              <a:t> The Docker file way ( D is in CAPITAL and it doesn’t have any extension)</a:t>
            </a:r>
          </a:p>
          <a:p>
            <a:r>
              <a:rPr lang="en-US" dirty="0" smtClean="0"/>
              <a:t>We write a dockerfile and build this docker file to generate an image</a:t>
            </a:r>
          </a:p>
          <a:p>
            <a:endParaRPr lang="en-US" dirty="0"/>
          </a:p>
          <a:p>
            <a:endParaRPr lang="en-US" dirty="0"/>
          </a:p>
          <a:p>
            <a:endParaRPr lang="en-US" dirty="0" smtClean="0"/>
          </a:p>
          <a:p>
            <a:endParaRPr lang="en-US" dirty="0"/>
          </a:p>
          <a:p>
            <a:endParaRPr lang="en-US" dirty="0" smtClean="0"/>
          </a:p>
          <a:p>
            <a:r>
              <a:rPr lang="en-US" dirty="0" smtClean="0"/>
              <a:t>Then we build this file to get the image</a:t>
            </a:r>
          </a:p>
          <a:p>
            <a:endParaRPr lang="en-US" dirty="0" smtClean="0"/>
          </a:p>
          <a:p>
            <a:endParaRPr lang="en-US" dirty="0"/>
          </a:p>
        </p:txBody>
      </p:sp>
      <p:sp>
        <p:nvSpPr>
          <p:cNvPr id="4" name="Rectangle 1"/>
          <p:cNvSpPr>
            <a:spLocks noChangeArrowheads="1"/>
          </p:cNvSpPr>
          <p:nvPr/>
        </p:nvSpPr>
        <p:spPr bwMode="auto">
          <a:xfrm>
            <a:off x="1143001" y="3445931"/>
            <a:ext cx="4438650" cy="17851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#This is a sample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FROM </a:t>
            </a:r>
            <a:r>
              <a:rPr kumimoji="0" lang="en-US" altLang="en-US" sz="11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ubuntu</a:t>
            </a:r>
            <a:r>
              <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smtClean="0">
                <a:latin typeface="Courier New" panose="02070309020205020404" pitchFamily="49" charset="0"/>
                <a:cs typeface="Courier New" panose="02070309020205020404" pitchFamily="49" charset="0"/>
              </a:rPr>
              <a:t>#Tell everyone you did it</a:t>
            </a:r>
            <a:endPar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MAINTAINER iampro@proboys.com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smtClean="0">
                <a:latin typeface="Courier New" panose="02070309020205020404" pitchFamily="49" charset="0"/>
                <a:cs typeface="Courier New" panose="02070309020205020404" pitchFamily="49" charset="0"/>
              </a:rPr>
              <a:t>#Run some commands</a:t>
            </a:r>
            <a:endPar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RUN apt-get update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RUN java</a:t>
            </a:r>
            <a:r>
              <a:rPr kumimoji="0" lang="en-US" altLang="en-US" sz="1100" b="0" i="0" u="none" strike="noStrike" cap="none" normalizeH="0" dirty="0" smtClean="0">
                <a:ln>
                  <a:noFill/>
                </a:ln>
                <a:solidFill>
                  <a:schemeClr val="tx1"/>
                </a:solidFill>
                <a:effectLst/>
                <a:latin typeface="Courier New" panose="02070309020205020404" pitchFamily="49" charset="0"/>
                <a:cs typeface="Courier New" panose="02070309020205020404" pitchFamily="49" charset="0"/>
              </a:rPr>
              <a:t> –jar GIVE_ME_MONEY_FOR_PPT.jar</a:t>
            </a:r>
            <a:endPar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CMD [“</a:t>
            </a:r>
            <a:r>
              <a:rPr kumimoji="0" lang="en-US" altLang="en-US" sz="11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echo”,”See</a:t>
            </a:r>
            <a:r>
              <a:rPr kumimoji="0" lang="en-US"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altLang="en-US" sz="1100" b="1" dirty="0" smtClean="0">
                <a:latin typeface="Courier New" panose="02070309020205020404" pitchFamily="49" charset="0"/>
                <a:cs typeface="Courier New" panose="02070309020205020404" pitchFamily="49" charset="0"/>
              </a:rPr>
              <a:t>I am a </a:t>
            </a:r>
            <a:r>
              <a:rPr lang="en-US" altLang="en-US" sz="1100" b="1" dirty="0" err="1" smtClean="0">
                <a:latin typeface="Courier New" panose="02070309020205020404" pitchFamily="49" charset="0"/>
                <a:cs typeface="Courier New" panose="02070309020205020404" pitchFamily="49" charset="0"/>
              </a:rPr>
              <a:t>Proooo</a:t>
            </a:r>
            <a:r>
              <a:rPr kumimoji="0" lang="en-US"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43001" y="5779752"/>
            <a:ext cx="3667125"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docker build -t ImageName:TagName dir</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9220" name="Picture 4" descr="I am a pro - Success Kid | Meme Gen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144" y="3476316"/>
            <a:ext cx="30575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8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Okay… I have 2 containers one has DB(</a:t>
            </a:r>
            <a:r>
              <a:rPr lang="en-US" dirty="0" err="1" smtClean="0"/>
              <a:t>mysql</a:t>
            </a:r>
            <a:r>
              <a:rPr lang="en-US" dirty="0" smtClean="0"/>
              <a:t>) and other has AppService(</a:t>
            </a:r>
            <a:r>
              <a:rPr lang="en-US" dirty="0" err="1" smtClean="0"/>
              <a:t>myapp</a:t>
            </a:r>
            <a:r>
              <a:rPr lang="en-US" dirty="0" smtClean="0"/>
              <a:t>).</a:t>
            </a:r>
            <a:br>
              <a:rPr lang="en-US" dirty="0" smtClean="0"/>
            </a:br>
            <a:r>
              <a:rPr lang="en-US" dirty="0" smtClean="0"/>
              <a:t>How will they talk ???</a:t>
            </a:r>
            <a:endParaRPr lang="en-US" dirty="0"/>
          </a:p>
        </p:txBody>
      </p:sp>
      <p:sp>
        <p:nvSpPr>
          <p:cNvPr id="3" name="Content Placeholder 2"/>
          <p:cNvSpPr>
            <a:spLocks noGrp="1"/>
          </p:cNvSpPr>
          <p:nvPr>
            <p:ph idx="1"/>
          </p:nvPr>
        </p:nvSpPr>
        <p:spPr>
          <a:xfrm>
            <a:off x="677334" y="2208214"/>
            <a:ext cx="8596668" cy="3880773"/>
          </a:xfrm>
        </p:spPr>
        <p:txBody>
          <a:bodyPr>
            <a:normAutofit fontScale="92500" lnSpcReduction="10000"/>
          </a:bodyPr>
          <a:lstStyle/>
          <a:p>
            <a:endParaRPr lang="en-US" dirty="0" smtClean="0"/>
          </a:p>
          <a:p>
            <a:r>
              <a:rPr lang="en-US" dirty="0" smtClean="0"/>
              <a:t>If </a:t>
            </a:r>
            <a:r>
              <a:rPr lang="en-US" dirty="0"/>
              <a:t>two containers are on the same network, they can talk to each other. If they aren't, they can't</a:t>
            </a:r>
            <a:r>
              <a:rPr lang="en-US" dirty="0" smtClean="0"/>
              <a:t>.</a:t>
            </a:r>
          </a:p>
          <a:p>
            <a:r>
              <a:rPr lang="en-US" dirty="0" smtClean="0"/>
              <a:t>Step 1: Create a network : </a:t>
            </a:r>
            <a:r>
              <a:rPr lang="en-US" dirty="0"/>
              <a:t>docker network create </a:t>
            </a:r>
            <a:r>
              <a:rPr lang="en-US" dirty="0" err="1" smtClean="0"/>
              <a:t>todo</a:t>
            </a:r>
            <a:r>
              <a:rPr lang="en-US" dirty="0" smtClean="0"/>
              <a:t>-app</a:t>
            </a:r>
          </a:p>
          <a:p>
            <a:r>
              <a:rPr lang="en-US" dirty="0" smtClean="0"/>
              <a:t>Step 2: </a:t>
            </a:r>
            <a:r>
              <a:rPr lang="en-US" dirty="0"/>
              <a:t>Start a MySQL container and attach it the </a:t>
            </a:r>
            <a:r>
              <a:rPr lang="en-US" dirty="0" smtClean="0"/>
              <a:t>network </a:t>
            </a:r>
            <a:br>
              <a:rPr lang="en-US" dirty="0" smtClean="0"/>
            </a:br>
            <a:r>
              <a:rPr lang="en-US" dirty="0"/>
              <a:t>docker run -d \ --network </a:t>
            </a:r>
            <a:r>
              <a:rPr lang="en-US" dirty="0" err="1" smtClean="0"/>
              <a:t>todo</a:t>
            </a:r>
            <a:r>
              <a:rPr lang="en-US" dirty="0" smtClean="0"/>
              <a:t>-app </a:t>
            </a:r>
            <a:r>
              <a:rPr lang="en-US" dirty="0" err="1" smtClean="0"/>
              <a:t>mysql</a:t>
            </a:r>
            <a:endParaRPr lang="en-US" dirty="0" smtClean="0"/>
          </a:p>
          <a:p>
            <a:r>
              <a:rPr lang="en-US" dirty="0" smtClean="0"/>
              <a:t>Step 3: Check if step 2 is right and DB is running</a:t>
            </a:r>
            <a:r>
              <a:rPr lang="en-US" dirty="0"/>
              <a:t/>
            </a:r>
            <a:br>
              <a:rPr lang="en-US" dirty="0"/>
            </a:br>
            <a:r>
              <a:rPr lang="en-US" dirty="0" smtClean="0"/>
              <a:t>docker </a:t>
            </a:r>
            <a:r>
              <a:rPr lang="en-US" dirty="0"/>
              <a:t>exec -it &lt;</a:t>
            </a:r>
            <a:r>
              <a:rPr lang="en-US" dirty="0" err="1"/>
              <a:t>mysql</a:t>
            </a:r>
            <a:r>
              <a:rPr lang="en-US" dirty="0"/>
              <a:t>-container-id&gt; </a:t>
            </a:r>
            <a:r>
              <a:rPr lang="en-US" dirty="0" err="1"/>
              <a:t>mysql</a:t>
            </a:r>
            <a:r>
              <a:rPr lang="en-US" dirty="0"/>
              <a:t> </a:t>
            </a:r>
            <a:r>
              <a:rPr lang="en-US" dirty="0" smtClean="0"/>
              <a:t>–p</a:t>
            </a:r>
          </a:p>
          <a:p>
            <a:r>
              <a:rPr lang="en-US" dirty="0" smtClean="0"/>
              <a:t>Step 4: Run app container on same network </a:t>
            </a:r>
            <a:br>
              <a:rPr lang="en-US" dirty="0" smtClean="0"/>
            </a:br>
            <a:r>
              <a:rPr lang="en-US" dirty="0" smtClean="0"/>
              <a:t>docker </a:t>
            </a:r>
            <a:r>
              <a:rPr lang="en-US" dirty="0"/>
              <a:t>run -it --network </a:t>
            </a:r>
            <a:r>
              <a:rPr lang="en-US" dirty="0" err="1" smtClean="0"/>
              <a:t>todo</a:t>
            </a:r>
            <a:r>
              <a:rPr lang="en-US" dirty="0" smtClean="0"/>
              <a:t>-app </a:t>
            </a:r>
            <a:r>
              <a:rPr lang="en-US" dirty="0" err="1" smtClean="0"/>
              <a:t>myapp</a:t>
            </a:r>
            <a:endParaRPr lang="en-US" dirty="0" smtClean="0"/>
          </a:p>
          <a:p>
            <a:endParaRPr lang="en-US" dirty="0"/>
          </a:p>
          <a:p>
            <a:r>
              <a:rPr lang="en-US" dirty="0" err="1" smtClean="0"/>
              <a:t>Voilaaaa</a:t>
            </a:r>
            <a:r>
              <a:rPr lang="en-US" dirty="0" smtClean="0"/>
              <a:t> Done</a:t>
            </a:r>
            <a:endParaRPr lang="en-US" dirty="0"/>
          </a:p>
        </p:txBody>
      </p:sp>
    </p:spTree>
    <p:extLst>
      <p:ext uri="{BB962C8B-B14F-4D97-AF65-F5344CB8AC3E}">
        <p14:creationId xmlns:p14="http://schemas.microsoft.com/office/powerpoint/2010/main" val="114023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a:t>
            </a:r>
            <a:r>
              <a:rPr lang="en-US" dirty="0" smtClean="0"/>
              <a:t>But</a:t>
            </a:r>
            <a:r>
              <a:rPr lang="en-US" dirty="0" smtClean="0"/>
              <a:t>… I want them in different ports</a:t>
            </a:r>
            <a:br>
              <a:rPr lang="en-US" dirty="0" smtClean="0"/>
            </a:br>
            <a:r>
              <a:rPr lang="en-US" dirty="0" smtClean="0"/>
              <a:t>Also dynamic IP... Also Multiple instance</a:t>
            </a:r>
            <a:br>
              <a:rPr lang="en-US" dirty="0" smtClean="0"/>
            </a:br>
            <a:r>
              <a:rPr lang="en-US" dirty="0" smtClean="0"/>
              <a:t>Also………</a:t>
            </a:r>
            <a:endParaRPr lang="en-US" dirty="0"/>
          </a:p>
        </p:txBody>
      </p:sp>
      <p:sp>
        <p:nvSpPr>
          <p:cNvPr id="3" name="Content Placeholder 2"/>
          <p:cNvSpPr>
            <a:spLocks noGrp="1"/>
          </p:cNvSpPr>
          <p:nvPr>
            <p:ph idx="1"/>
          </p:nvPr>
        </p:nvSpPr>
        <p:spPr>
          <a:xfrm>
            <a:off x="553509" y="2274889"/>
            <a:ext cx="8596668" cy="3880773"/>
          </a:xfrm>
        </p:spPr>
        <p:txBody>
          <a:bodyPr/>
          <a:lstStyle/>
          <a:p>
            <a:endParaRPr lang="en-US" dirty="0" smtClean="0"/>
          </a:p>
          <a:p>
            <a:r>
              <a:rPr lang="en-US" dirty="0">
                <a:hlinkClick r:id="rId2"/>
              </a:rPr>
              <a:t>Docker Compose</a:t>
            </a:r>
            <a:r>
              <a:rPr lang="en-US" dirty="0"/>
              <a:t> is a tool that was developed to help define and share multi-container applications. With Compose, we can create a YAML file to define the services and with a single command, can spin everything up or tear it all down</a:t>
            </a:r>
            <a:r>
              <a:rPr lang="en-US" dirty="0" smtClean="0"/>
              <a:t>.</a:t>
            </a:r>
            <a:endParaRPr lang="en-US" dirty="0"/>
          </a:p>
        </p:txBody>
      </p:sp>
      <p:sp>
        <p:nvSpPr>
          <p:cNvPr id="4" name="AutoShape 2" descr="Docker Compose - an orchestration tool for spinning up multi ..."/>
          <p:cNvSpPr>
            <a:spLocks noChangeAspect="1" noChangeArrowheads="1"/>
          </p:cNvSpPr>
          <p:nvPr/>
        </p:nvSpPr>
        <p:spPr bwMode="auto">
          <a:xfrm>
            <a:off x="155575" y="-708025"/>
            <a:ext cx="3086100" cy="1485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4" name="Picture 4" descr="Docker Compose - an orchestration tool for spinning up multi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9493" y="3581400"/>
            <a:ext cx="6359507" cy="305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31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Compose : the noob version</a:t>
            </a:r>
            <a:endParaRPr lang="en-US" dirty="0"/>
          </a:p>
        </p:txBody>
      </p:sp>
      <p:sp>
        <p:nvSpPr>
          <p:cNvPr id="3" name="Content Placeholder 2"/>
          <p:cNvSpPr>
            <a:spLocks noGrp="1"/>
          </p:cNvSpPr>
          <p:nvPr>
            <p:ph idx="1"/>
          </p:nvPr>
        </p:nvSpPr>
        <p:spPr>
          <a:xfrm>
            <a:off x="677334" y="1350964"/>
            <a:ext cx="8925759" cy="5268911"/>
          </a:xfrm>
        </p:spPr>
        <p:txBody>
          <a:bodyPr/>
          <a:lstStyle/>
          <a:p>
            <a:r>
              <a:rPr lang="en-US" dirty="0" smtClean="0"/>
              <a:t>Step 1: Create Docker Compose (YAML File)</a:t>
            </a:r>
          </a:p>
          <a:p>
            <a:endParaRPr lang="en-US" dirty="0" smtClean="0"/>
          </a:p>
          <a:p>
            <a:endParaRPr lang="en-US" dirty="0"/>
          </a:p>
          <a:p>
            <a:endParaRPr lang="en-US" dirty="0" smtClean="0"/>
          </a:p>
          <a:p>
            <a:pPr marL="0" indent="0">
              <a:buNone/>
            </a:pPr>
            <a:endParaRPr lang="en-US" dirty="0"/>
          </a:p>
          <a:p>
            <a:endParaRPr lang="en-US" dirty="0" smtClean="0"/>
          </a:p>
          <a:p>
            <a:r>
              <a:rPr lang="en-US" dirty="0" smtClean="0"/>
              <a:t>Step 2: Run it </a:t>
            </a:r>
            <a:r>
              <a:rPr lang="en-US" dirty="0" err="1" smtClean="0"/>
              <a:t>duhh</a:t>
            </a:r>
            <a:endParaRPr lang="en-US" dirty="0" smtClean="0"/>
          </a:p>
          <a:p>
            <a:endParaRPr lang="en-US" dirty="0"/>
          </a:p>
          <a:p>
            <a:endParaRPr lang="en-US" dirty="0" smtClean="0"/>
          </a:p>
          <a:p>
            <a:endParaRPr lang="en-US" dirty="0"/>
          </a:p>
          <a:p>
            <a:r>
              <a:rPr lang="en-US" dirty="0" smtClean="0"/>
              <a:t>We can scale, create multiple instances  and do a lot of things</a:t>
            </a:r>
          </a:p>
          <a:p>
            <a:r>
              <a:rPr lang="en-US" dirty="0" smtClean="0"/>
              <a:t>FOR NERDS : </a:t>
            </a:r>
            <a:r>
              <a:rPr lang="en-US" dirty="0">
                <a:hlinkClick r:id="rId2"/>
              </a:rPr>
              <a:t>https://docs.docker.com/compose/reference/overview/</a:t>
            </a:r>
            <a:endParaRPr lang="en-US" dirty="0"/>
          </a:p>
        </p:txBody>
      </p:sp>
      <p:sp>
        <p:nvSpPr>
          <p:cNvPr id="4" name="Rectangle 1"/>
          <p:cNvSpPr>
            <a:spLocks noChangeArrowheads="1"/>
          </p:cNvSpPr>
          <p:nvPr/>
        </p:nvSpPr>
        <p:spPr bwMode="auto">
          <a:xfrm>
            <a:off x="1085851" y="4436727"/>
            <a:ext cx="1990726"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./docker-compose up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085851" y="2173116"/>
            <a:ext cx="3629025" cy="9874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enlo"/>
              </a:rPr>
              <a:t>version: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smtClean="0">
                <a:solidFill>
                  <a:srgbClr val="333333"/>
                </a:solidFill>
                <a:latin typeface="Menlo"/>
              </a:rPr>
              <a:t> </a:t>
            </a:r>
            <a:r>
              <a:rPr kumimoji="0" lang="en-US" altLang="en-US" sz="1000" b="0" i="0" u="none" strike="noStrike" cap="none" normalizeH="0" baseline="0" dirty="0" smtClean="0">
                <a:ln>
                  <a:noFill/>
                </a:ln>
                <a:solidFill>
                  <a:srgbClr val="333333"/>
                </a:solidFill>
                <a:effectLst/>
                <a:latin typeface="Menlo"/>
              </a:rPr>
              <a:t>services: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enlo"/>
              </a:rPr>
              <a:t>   web: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enlo"/>
              </a:rPr>
              <a:t>     build: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enlo"/>
              </a:rPr>
              <a:t>     ports: - "5000:5000"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enlo"/>
              </a:rPr>
              <a:t>   </a:t>
            </a:r>
            <a:r>
              <a:rPr kumimoji="0" lang="en-US" altLang="en-US" sz="1000" b="0" i="0" u="none" strike="noStrike" cap="none" normalizeH="0" baseline="0" dirty="0" err="1" smtClean="0">
                <a:ln>
                  <a:noFill/>
                </a:ln>
                <a:solidFill>
                  <a:srgbClr val="333333"/>
                </a:solidFill>
                <a:effectLst/>
                <a:latin typeface="Menlo"/>
              </a:rPr>
              <a:t>redis</a:t>
            </a:r>
            <a:r>
              <a:rPr kumimoji="0" lang="en-US" altLang="en-US" sz="1000" b="0" i="0" u="none" strike="noStrike" cap="none" normalizeH="0" baseline="0" dirty="0" smtClean="0">
                <a:ln>
                  <a:noFill/>
                </a:ln>
                <a:solidFill>
                  <a:srgbClr val="333333"/>
                </a:solidFill>
                <a:effectLst/>
                <a:latin typeface="Menlo"/>
              </a:rPr>
              <a:t>: image: "</a:t>
            </a:r>
            <a:r>
              <a:rPr kumimoji="0" lang="en-US" altLang="en-US" sz="1000" b="0" i="0" u="none" strike="noStrike" cap="none" normalizeH="0" baseline="0" dirty="0" err="1" smtClean="0">
                <a:ln>
                  <a:noFill/>
                </a:ln>
                <a:solidFill>
                  <a:srgbClr val="333333"/>
                </a:solidFill>
                <a:effectLst/>
                <a:latin typeface="Menlo"/>
              </a:rPr>
              <a:t>redis:alpine</a:t>
            </a:r>
            <a:r>
              <a:rPr kumimoji="0" lang="en-US" altLang="en-US" sz="1000" b="0" i="0" u="none" strike="noStrike" cap="none" normalizeH="0" baseline="0" dirty="0" smtClean="0">
                <a:ln>
                  <a:noFill/>
                </a:ln>
                <a:solidFill>
                  <a:srgbClr val="333333"/>
                </a:solidFill>
                <a:effectLst/>
                <a:latin typeface="Menl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1268" name="Picture 4" descr="Noob.. Noob evrewhere - Buzz and Woody (Toy Story) Meme | Make a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318" y="1973262"/>
            <a:ext cx="4168775"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84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in PROD</a:t>
            </a:r>
            <a:endParaRPr lang="en-US" dirty="0"/>
          </a:p>
        </p:txBody>
      </p:sp>
      <p:sp>
        <p:nvSpPr>
          <p:cNvPr id="3" name="Content Placeholder 2"/>
          <p:cNvSpPr>
            <a:spLocks noGrp="1"/>
          </p:cNvSpPr>
          <p:nvPr>
            <p:ph idx="1"/>
          </p:nvPr>
        </p:nvSpPr>
        <p:spPr>
          <a:xfrm>
            <a:off x="572558" y="1636714"/>
            <a:ext cx="9142941" cy="4954586"/>
          </a:xfrm>
        </p:spPr>
        <p:txBody>
          <a:bodyPr>
            <a:normAutofit fontScale="92500" lnSpcReduction="10000"/>
          </a:bodyPr>
          <a:lstStyle/>
          <a:p>
            <a:r>
              <a:rPr lang="en-US" dirty="0"/>
              <a:t>Running containers in production is tough. You don't want to log into a machine and simply run </a:t>
            </a:r>
            <a:r>
              <a:rPr lang="en-US" dirty="0" smtClean="0"/>
              <a:t>a docker run or docker-compose up</a:t>
            </a:r>
          </a:p>
          <a:p>
            <a:endParaRPr lang="en-US" dirty="0"/>
          </a:p>
          <a:p>
            <a:r>
              <a:rPr lang="en-US" sz="2200" b="1" dirty="0"/>
              <a:t>Why not? </a:t>
            </a:r>
            <a:endParaRPr lang="en-US" sz="2200" b="1" dirty="0" smtClean="0"/>
          </a:p>
          <a:p>
            <a:endParaRPr lang="en-US" sz="2200" b="1" dirty="0"/>
          </a:p>
          <a:p>
            <a:endParaRPr lang="en-US" sz="2200" b="1" dirty="0" smtClean="0"/>
          </a:p>
          <a:p>
            <a:endParaRPr lang="en-US" sz="2200" b="1" dirty="0" smtClean="0"/>
          </a:p>
          <a:p>
            <a:r>
              <a:rPr lang="en-US" dirty="0" smtClean="0"/>
              <a:t>Well</a:t>
            </a:r>
            <a:r>
              <a:rPr lang="en-US" dirty="0"/>
              <a:t>, what happens if the containers die? How do you scale across several machines? Container orchestration solves this problem. Tools like Kubernetes, Swarm, Nomad, and ECS all help solve this problem, all in slightly different ways.</a:t>
            </a:r>
          </a:p>
          <a:p>
            <a:r>
              <a:rPr lang="en-US" dirty="0"/>
              <a:t>The general idea is that you have "managers" who receive </a:t>
            </a:r>
            <a:r>
              <a:rPr lang="en-US" b="1" dirty="0"/>
              <a:t>expected state</a:t>
            </a:r>
            <a:r>
              <a:rPr lang="en-US" dirty="0"/>
              <a:t>. This state might be "I want to run two instances of my web app and expose port 80." The managers then look at all of the machines in the cluster and delegate work to "worker" nodes. The managers watch for changes (such as a container quitting) and then work to make </a:t>
            </a:r>
            <a:r>
              <a:rPr lang="en-US" b="1" dirty="0"/>
              <a:t>actual state</a:t>
            </a:r>
            <a:r>
              <a:rPr lang="en-US" dirty="0"/>
              <a:t> reflect the expected state.</a:t>
            </a:r>
          </a:p>
          <a:p>
            <a:endParaRPr lang="en-US" dirty="0"/>
          </a:p>
        </p:txBody>
      </p:sp>
      <p:pic>
        <p:nvPicPr>
          <p:cNvPr id="12293" name="Picture 5" descr="One Does Not Simply Meme - Imgfl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50" y="2284497"/>
            <a:ext cx="3101975" cy="182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93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 ?</a:t>
            </a:r>
            <a:endParaRPr lang="en-US" dirty="0"/>
          </a:p>
        </p:txBody>
      </p:sp>
      <p:sp>
        <p:nvSpPr>
          <p:cNvPr id="3" name="Content Placeholder 2"/>
          <p:cNvSpPr>
            <a:spLocks noGrp="1"/>
          </p:cNvSpPr>
          <p:nvPr>
            <p:ph idx="1"/>
          </p:nvPr>
        </p:nvSpPr>
        <p:spPr/>
        <p:txBody>
          <a:bodyPr/>
          <a:lstStyle/>
          <a:p>
            <a:r>
              <a:rPr lang="en-US" dirty="0" smtClean="0"/>
              <a:t>Kubernetes: </a:t>
            </a:r>
            <a:r>
              <a:rPr lang="en-US" dirty="0">
                <a:hlinkClick r:id="rId2"/>
              </a:rPr>
              <a:t>https://docs.docker.com/get-started/kube-deploy</a:t>
            </a:r>
            <a:r>
              <a:rPr lang="en-US" dirty="0" smtClean="0">
                <a:hlinkClick r:id="rId2"/>
              </a:rPr>
              <a:t>/</a:t>
            </a:r>
            <a:endParaRPr lang="en-US" dirty="0" smtClean="0"/>
          </a:p>
          <a:p>
            <a:r>
              <a:rPr lang="en-US" dirty="0" smtClean="0"/>
              <a:t>Docker Swarm : </a:t>
            </a:r>
            <a:r>
              <a:rPr lang="en-US" dirty="0">
                <a:hlinkClick r:id="rId3"/>
              </a:rPr>
              <a:t>https://docs.docker.com/get-started/swarm-deploy</a:t>
            </a:r>
            <a:r>
              <a:rPr lang="en-US" dirty="0" smtClean="0">
                <a:hlinkClick r:id="rId3"/>
              </a:rPr>
              <a:t>/</a:t>
            </a:r>
            <a:endParaRPr lang="en-US" dirty="0" smtClean="0"/>
          </a:p>
          <a:p>
            <a:endParaRPr lang="en-US" dirty="0"/>
          </a:p>
          <a:p>
            <a:r>
              <a:rPr lang="en-US" dirty="0" smtClean="0"/>
              <a:t>Docker with spring : </a:t>
            </a:r>
            <a:r>
              <a:rPr lang="en-US" dirty="0">
                <a:hlinkClick r:id="rId4"/>
              </a:rPr>
              <a:t>https://spring.io/guides/gs/spring-boot-docker</a:t>
            </a:r>
            <a:r>
              <a:rPr lang="en-US" dirty="0" smtClean="0">
                <a:hlinkClick r:id="rId4"/>
              </a:rPr>
              <a:t>/</a:t>
            </a:r>
            <a:r>
              <a:rPr lang="en-US" dirty="0" smtClean="0"/>
              <a:t/>
            </a:r>
            <a:br>
              <a:rPr lang="en-US" dirty="0" smtClean="0"/>
            </a:br>
            <a:r>
              <a:rPr lang="en-US" dirty="0" smtClean="0"/>
              <a:t>(PLIS READ I WILL TAKE JUST 15 minutes)</a:t>
            </a:r>
          </a:p>
          <a:p>
            <a:endParaRPr lang="en-US" dirty="0"/>
          </a:p>
          <a:p>
            <a:r>
              <a:rPr lang="en-US" dirty="0" smtClean="0"/>
              <a:t>Docker with AZURE : </a:t>
            </a:r>
            <a:r>
              <a:rPr lang="en-US" dirty="0">
                <a:hlinkClick r:id="rId5"/>
              </a:rPr>
              <a:t>https://docs.microsoft.com/en-us/azure/docker/</a:t>
            </a:r>
            <a:endParaRPr lang="en-US" dirty="0"/>
          </a:p>
        </p:txBody>
      </p:sp>
    </p:spTree>
    <p:extLst>
      <p:ext uri="{BB962C8B-B14F-4D97-AF65-F5344CB8AC3E}">
        <p14:creationId xmlns:p14="http://schemas.microsoft.com/office/powerpoint/2010/main" val="379123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Bye</a:t>
            </a:r>
            <a:endParaRPr lang="en-US" dirty="0"/>
          </a:p>
        </p:txBody>
      </p:sp>
      <p:pic>
        <p:nvPicPr>
          <p:cNvPr id="13314" name="Picture 2" descr="Neville Govender on Twitter: &quot;Aunty Bathabile Dlamini was cry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1370012"/>
            <a:ext cx="5953125" cy="515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36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Docker </a:t>
            </a:r>
            <a:r>
              <a:rPr lang="en-US" dirty="0" err="1" smtClean="0"/>
              <a:t>Docker</a:t>
            </a:r>
            <a:r>
              <a:rPr lang="en-US" dirty="0" smtClean="0"/>
              <a:t>?</a:t>
            </a:r>
            <a:endParaRPr lang="en-US" dirty="0"/>
          </a:p>
        </p:txBody>
      </p:sp>
      <p:sp>
        <p:nvSpPr>
          <p:cNvPr id="3" name="Content Placeholder 2"/>
          <p:cNvSpPr>
            <a:spLocks noGrp="1"/>
          </p:cNvSpPr>
          <p:nvPr>
            <p:ph idx="1"/>
          </p:nvPr>
        </p:nvSpPr>
        <p:spPr/>
        <p:txBody>
          <a:bodyPr/>
          <a:lstStyle/>
          <a:p>
            <a:r>
              <a:rPr lang="en-US" dirty="0"/>
              <a:t>Docker is a container management service. The keywords of Docker are </a:t>
            </a:r>
            <a:r>
              <a:rPr lang="en-US" b="1" dirty="0"/>
              <a:t>develop, ship</a:t>
            </a:r>
            <a:r>
              <a:rPr lang="en-US" dirty="0"/>
              <a:t> and </a:t>
            </a:r>
            <a:r>
              <a:rPr lang="en-US" b="1" dirty="0"/>
              <a:t>run</a:t>
            </a:r>
            <a:r>
              <a:rPr lang="en-US" dirty="0"/>
              <a:t> anywhere. The whole idea of Docker is for developers to easily develop applications, ship them into containers which can then be deployed anywhere</a:t>
            </a:r>
            <a:r>
              <a:rPr lang="en-US" dirty="0" smtClean="0"/>
              <a:t>.</a:t>
            </a:r>
          </a:p>
          <a:p>
            <a:endParaRPr lang="en-US" dirty="0"/>
          </a:p>
        </p:txBody>
      </p:sp>
      <p:sp>
        <p:nvSpPr>
          <p:cNvPr id="4" name="AutoShape 2" descr="What is Docker? | AWS"/>
          <p:cNvSpPr>
            <a:spLocks noChangeAspect="1" noChangeArrowheads="1"/>
          </p:cNvSpPr>
          <p:nvPr/>
        </p:nvSpPr>
        <p:spPr bwMode="auto">
          <a:xfrm>
            <a:off x="155575" y="-593725"/>
            <a:ext cx="2657475" cy="1247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ocker (@Docker) | Twi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04" y="3377513"/>
            <a:ext cx="3156037" cy="315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19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I care?</a:t>
            </a:r>
            <a:endParaRPr lang="en-US" dirty="0"/>
          </a:p>
        </p:txBody>
      </p:sp>
      <p:sp>
        <p:nvSpPr>
          <p:cNvPr id="3" name="Content Placeholder 2"/>
          <p:cNvSpPr>
            <a:spLocks noGrp="1"/>
          </p:cNvSpPr>
          <p:nvPr>
            <p:ph idx="1"/>
          </p:nvPr>
        </p:nvSpPr>
        <p:spPr>
          <a:xfrm>
            <a:off x="471388" y="1328567"/>
            <a:ext cx="8596668" cy="3880773"/>
          </a:xfrm>
        </p:spPr>
        <p:txBody>
          <a:bodyPr/>
          <a:lstStyle/>
          <a:p>
            <a:r>
              <a:rPr lang="en-US" dirty="0"/>
              <a:t>Docker has the ability to reduce the size of development by providing a smaller footprint of the operating system via containers.</a:t>
            </a:r>
          </a:p>
          <a:p>
            <a:r>
              <a:rPr lang="en-US" dirty="0"/>
              <a:t>With containers, it becomes easier for teams across different units, such as development, QA and Operations to work seamlessly across applications.</a:t>
            </a:r>
          </a:p>
          <a:p>
            <a:r>
              <a:rPr lang="en-US" dirty="0"/>
              <a:t>You can deploy Docker containers anywhere, on any physical and virtual machines and even on the cloud.</a:t>
            </a:r>
          </a:p>
          <a:p>
            <a:r>
              <a:rPr lang="en-US" dirty="0"/>
              <a:t>Since Docker containers are pretty lightweight, they are very easily scalable.</a:t>
            </a:r>
          </a:p>
          <a:p>
            <a:endParaRPr lang="en-US" dirty="0"/>
          </a:p>
        </p:txBody>
      </p:sp>
      <p:pic>
        <p:nvPicPr>
          <p:cNvPr id="2050" name="Picture 2" descr="What is Docker and what are the advantages?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039" y="3933567"/>
            <a:ext cx="57340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56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heck is container?</a:t>
            </a:r>
            <a:endParaRPr lang="en-US" dirty="0"/>
          </a:p>
        </p:txBody>
      </p:sp>
      <p:sp>
        <p:nvSpPr>
          <p:cNvPr id="3" name="Content Placeholder 2"/>
          <p:cNvSpPr>
            <a:spLocks noGrp="1"/>
          </p:cNvSpPr>
          <p:nvPr>
            <p:ph idx="1"/>
          </p:nvPr>
        </p:nvSpPr>
        <p:spPr>
          <a:xfrm>
            <a:off x="438437" y="1419183"/>
            <a:ext cx="8596668" cy="3880773"/>
          </a:xfrm>
        </p:spPr>
        <p:txBody>
          <a:bodyPr>
            <a:normAutofit fontScale="92500" lnSpcReduction="20000"/>
          </a:bodyPr>
          <a:lstStyle/>
          <a:p>
            <a:r>
              <a:rPr lang="en-US" dirty="0"/>
              <a:t>Simply put, a container is simply another process on your machine that has been isolated from all other processes on the host machine. That isolation leverages </a:t>
            </a:r>
            <a:r>
              <a:rPr lang="en-US" dirty="0">
                <a:hlinkClick r:id="rId2"/>
              </a:rPr>
              <a:t>kernel namespaces and cgroups</a:t>
            </a:r>
            <a:r>
              <a:rPr lang="en-US" dirty="0"/>
              <a:t>, features that have been in Linux for a long time. Docker has worked to make these capabilities approachable and easy to use</a:t>
            </a:r>
            <a:r>
              <a:rPr lang="en-US" dirty="0" smtClean="0"/>
              <a:t>.</a:t>
            </a:r>
          </a:p>
          <a:p>
            <a:r>
              <a:rPr lang="en-US" dirty="0"/>
              <a:t>If we strip it down then </a:t>
            </a:r>
            <a:r>
              <a:rPr lang="en-US" dirty="0"/>
              <a:t>containers are only isolated groups of processes running on a single host, which fulfill a set of “common” features</a:t>
            </a:r>
            <a:r>
              <a:rPr lang="en-US" dirty="0" smtClean="0"/>
              <a:t>.</a:t>
            </a:r>
            <a:br>
              <a:rPr lang="en-US" dirty="0" smtClean="0"/>
            </a:br>
            <a:endParaRPr lang="en-US" dirty="0" smtClean="0"/>
          </a:p>
          <a:p>
            <a:r>
              <a:rPr lang="en-US" b="1" dirty="0" smtClean="0"/>
              <a:t>What I need = YourProject.toContainer()</a:t>
            </a:r>
            <a:br>
              <a:rPr lang="en-US" b="1" dirty="0" smtClean="0"/>
            </a:br>
            <a:r>
              <a:rPr lang="en-US" b="1" dirty="0" smtClean="0"/>
              <a:t>So when is run container the project runs. Eureka!!!</a:t>
            </a:r>
            <a:r>
              <a:rPr lang="en-US" dirty="0" smtClean="0"/>
              <a:t/>
            </a:r>
            <a:br>
              <a:rPr lang="en-US" dirty="0" smtClean="0"/>
            </a:br>
            <a:r>
              <a:rPr lang="en-US" dirty="0" smtClean="0"/>
              <a:t/>
            </a:r>
            <a:br>
              <a:rPr lang="en-US" dirty="0" smtClean="0"/>
            </a:br>
            <a:endParaRPr lang="en-US" dirty="0" smtClean="0"/>
          </a:p>
          <a:p>
            <a:r>
              <a:rPr lang="en-US" dirty="0" smtClean="0"/>
              <a:t>NERD STATS BELOW</a:t>
            </a:r>
          </a:p>
          <a:p>
            <a:r>
              <a:rPr lang="en-US" dirty="0">
                <a:hlinkClick r:id="rId2"/>
              </a:rPr>
              <a:t>https://medium.com/@saschagrunert/demystifying-containers-part-i-kernel-space-2c53d6979504</a:t>
            </a:r>
            <a:endParaRPr lang="en-US" dirty="0"/>
          </a:p>
        </p:txBody>
      </p:sp>
    </p:spTree>
    <p:extLst>
      <p:ext uri="{BB962C8B-B14F-4D97-AF65-F5344CB8AC3E}">
        <p14:creationId xmlns:p14="http://schemas.microsoft.com/office/powerpoint/2010/main" val="364285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How do I get this container?</a:t>
            </a:r>
            <a:endParaRPr lang="en-US" dirty="0"/>
          </a:p>
        </p:txBody>
      </p:sp>
      <p:sp>
        <p:nvSpPr>
          <p:cNvPr id="3" name="Content Placeholder 2"/>
          <p:cNvSpPr>
            <a:spLocks noGrp="1"/>
          </p:cNvSpPr>
          <p:nvPr>
            <p:ph idx="1"/>
          </p:nvPr>
        </p:nvSpPr>
        <p:spPr/>
        <p:txBody>
          <a:bodyPr/>
          <a:lstStyle/>
          <a:p>
            <a:r>
              <a:rPr lang="en-US" dirty="0" smtClean="0"/>
              <a:t>Make a container out of  Docker image.</a:t>
            </a:r>
          </a:p>
          <a:p>
            <a:r>
              <a:rPr lang="en-US" dirty="0"/>
              <a:t>Containers are instances of Docker images that can be run using the Docker run command</a:t>
            </a:r>
            <a:r>
              <a:rPr lang="en-US" dirty="0" smtClean="0"/>
              <a:t>.</a:t>
            </a:r>
          </a:p>
          <a:p>
            <a:endParaRPr lang="en-US" dirty="0"/>
          </a:p>
          <a:p>
            <a:r>
              <a:rPr lang="en-US" dirty="0" smtClean="0"/>
              <a:t>SIMPLY PUT</a:t>
            </a:r>
            <a:endParaRPr lang="en-US" dirty="0"/>
          </a:p>
          <a:p>
            <a:r>
              <a:rPr lang="en-US" dirty="0" smtClean="0"/>
              <a:t>If Image is Class then container is Object.</a:t>
            </a:r>
          </a:p>
          <a:p>
            <a:r>
              <a:rPr lang="en-US" dirty="0" smtClean="0"/>
              <a:t>If Image is Blue </a:t>
            </a:r>
            <a:r>
              <a:rPr lang="en-US" dirty="0"/>
              <a:t>P</a:t>
            </a:r>
            <a:r>
              <a:rPr lang="en-US" dirty="0" smtClean="0"/>
              <a:t>rint then container is Building.</a:t>
            </a:r>
          </a:p>
          <a:p>
            <a:r>
              <a:rPr lang="en-US" dirty="0" smtClean="0"/>
              <a:t>If Image is Class Topper then container is you :P</a:t>
            </a:r>
            <a:endParaRPr lang="en-US" dirty="0"/>
          </a:p>
        </p:txBody>
      </p:sp>
      <p:pic>
        <p:nvPicPr>
          <p:cNvPr id="4098" name="Picture 2" descr="Fanpop - -NaRuTo-'s Photo: sasuke and itatchi, when they were kid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191" y="3537875"/>
            <a:ext cx="3831539" cy="273367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499654" y="5025082"/>
            <a:ext cx="1136822" cy="695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US" dirty="0"/>
          </a:p>
        </p:txBody>
      </p:sp>
      <p:sp>
        <p:nvSpPr>
          <p:cNvPr id="6" name="Oval 5"/>
          <p:cNvSpPr/>
          <p:nvPr/>
        </p:nvSpPr>
        <p:spPr>
          <a:xfrm>
            <a:off x="9036908" y="5576546"/>
            <a:ext cx="1136822" cy="695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Container</a:t>
            </a:r>
            <a:endParaRPr lang="en-US" sz="1100" dirty="0"/>
          </a:p>
        </p:txBody>
      </p:sp>
    </p:spTree>
    <p:extLst>
      <p:ext uri="{BB962C8B-B14F-4D97-AF65-F5344CB8AC3E}">
        <p14:creationId xmlns:p14="http://schemas.microsoft.com/office/powerpoint/2010/main" val="420848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Cool….This is cheating</a:t>
            </a:r>
            <a:br>
              <a:rPr lang="en-US" dirty="0" smtClean="0"/>
            </a:br>
            <a:r>
              <a:rPr lang="en-US" dirty="0" smtClean="0"/>
              <a:t>How do I get this image?</a:t>
            </a:r>
            <a:endParaRPr lang="en-US" dirty="0"/>
          </a:p>
        </p:txBody>
      </p:sp>
      <p:sp>
        <p:nvSpPr>
          <p:cNvPr id="3" name="Content Placeholder 2"/>
          <p:cNvSpPr>
            <a:spLocks noGrp="1"/>
          </p:cNvSpPr>
          <p:nvPr>
            <p:ph idx="1"/>
          </p:nvPr>
        </p:nvSpPr>
        <p:spPr/>
        <p:txBody>
          <a:bodyPr/>
          <a:lstStyle/>
          <a:p>
            <a:r>
              <a:rPr lang="en-US" dirty="0"/>
              <a:t>In Docker, everything is based on Images</a:t>
            </a:r>
            <a:r>
              <a:rPr lang="en-US" dirty="0" smtClean="0"/>
              <a:t>.</a:t>
            </a:r>
          </a:p>
          <a:p>
            <a:r>
              <a:rPr lang="en-US" dirty="0" smtClean="0"/>
              <a:t> </a:t>
            </a:r>
            <a:r>
              <a:rPr lang="en-US" dirty="0"/>
              <a:t>An image is a combination of a file system and parameters</a:t>
            </a:r>
            <a:r>
              <a:rPr lang="en-US" dirty="0" smtClean="0"/>
              <a:t>.</a:t>
            </a:r>
            <a:endParaRPr lang="en-US" dirty="0"/>
          </a:p>
          <a:p>
            <a:r>
              <a:rPr lang="en-US" dirty="0" smtClean="0"/>
              <a:t>Image should have everything that container would need.</a:t>
            </a:r>
            <a:br>
              <a:rPr lang="en-US" dirty="0" smtClean="0"/>
            </a:br>
            <a:r>
              <a:rPr lang="en-US" dirty="0" smtClean="0"/>
              <a:t>The dependencies</a:t>
            </a:r>
            <a:r>
              <a:rPr lang="en-US" dirty="0"/>
              <a:t/>
            </a:r>
            <a:br>
              <a:rPr lang="en-US" dirty="0"/>
            </a:br>
            <a:r>
              <a:rPr lang="en-US" dirty="0" smtClean="0"/>
              <a:t>The sequences</a:t>
            </a:r>
            <a:br>
              <a:rPr lang="en-US" dirty="0" smtClean="0"/>
            </a:br>
            <a:r>
              <a:rPr lang="en-US" dirty="0" smtClean="0"/>
              <a:t>Everything</a:t>
            </a:r>
          </a:p>
          <a:p>
            <a:endParaRPr lang="en-US" dirty="0"/>
          </a:p>
          <a:p>
            <a:r>
              <a:rPr lang="en-US" dirty="0" smtClean="0"/>
              <a:t>Containers are dumb.</a:t>
            </a:r>
            <a:br>
              <a:rPr lang="en-US" dirty="0" smtClean="0"/>
            </a:br>
            <a:r>
              <a:rPr lang="en-US" dirty="0" smtClean="0"/>
              <a:t>They just stupidly copy what Images have.</a:t>
            </a:r>
            <a:br>
              <a:rPr lang="en-US" dirty="0" smtClean="0"/>
            </a:br>
            <a:endParaRPr lang="en-US" dirty="0" smtClean="0"/>
          </a:p>
        </p:txBody>
      </p:sp>
      <p:pic>
        <p:nvPicPr>
          <p:cNvPr id="3074" name="Picture 2" descr="The moral panic over student cheating must end - World lead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165" y="4374592"/>
            <a:ext cx="4163063" cy="2050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62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Duh…Tell me where to get this image?</a:t>
            </a:r>
            <a:endParaRPr lang="en-US" dirty="0"/>
          </a:p>
        </p:txBody>
      </p:sp>
      <p:sp>
        <p:nvSpPr>
          <p:cNvPr id="3" name="Content Placeholder 2"/>
          <p:cNvSpPr>
            <a:spLocks noGrp="1"/>
          </p:cNvSpPr>
          <p:nvPr>
            <p:ph idx="1"/>
          </p:nvPr>
        </p:nvSpPr>
        <p:spPr>
          <a:xfrm>
            <a:off x="612775" y="1721093"/>
            <a:ext cx="8596668" cy="3880773"/>
          </a:xfrm>
        </p:spPr>
        <p:txBody>
          <a:bodyPr/>
          <a:lstStyle/>
          <a:p>
            <a:r>
              <a:rPr lang="en-US" dirty="0" smtClean="0"/>
              <a:t>You can get it from your friend.</a:t>
            </a:r>
          </a:p>
          <a:p>
            <a:r>
              <a:rPr lang="en-US" dirty="0" smtClean="0"/>
              <a:t>You can get it from internet.</a:t>
            </a:r>
          </a:p>
          <a:p>
            <a:r>
              <a:rPr lang="en-US" dirty="0" smtClean="0"/>
              <a:t>Like you copy code from Git Hub, copy image from Docker Hub.</a:t>
            </a:r>
            <a:br>
              <a:rPr lang="en-US" dirty="0" smtClean="0"/>
            </a:br>
            <a:r>
              <a:rPr lang="en-US" dirty="0"/>
              <a:t>Docker Hub is a </a:t>
            </a:r>
            <a:r>
              <a:rPr lang="en-US" b="1" u="sng" dirty="0"/>
              <a:t>registry</a:t>
            </a:r>
            <a:r>
              <a:rPr lang="en-US" dirty="0"/>
              <a:t> service on the cloud that allows you to download Docker images that are built by other communities. You can also upload your own Docker built images to Docker </a:t>
            </a:r>
            <a:r>
              <a:rPr lang="en-US" dirty="0" smtClean="0"/>
              <a:t>hub.</a:t>
            </a:r>
          </a:p>
          <a:p>
            <a:r>
              <a:rPr lang="en-US" dirty="0" smtClean="0"/>
              <a:t>FUN FACT You can make your own image (So much to tell so little time :P)</a:t>
            </a:r>
            <a:endParaRPr lang="en-US" dirty="0"/>
          </a:p>
        </p:txBody>
      </p:sp>
      <p:sp>
        <p:nvSpPr>
          <p:cNvPr id="4" name="AutoShape 2" descr="Working with Docker Images - How to Build Docker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orking with Docker Images - How to Build Docker Imag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4" descr="Docker Image 생성 및 docker hub에 이미지 업로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25" y="4564986"/>
            <a:ext cx="4816475" cy="207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0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 need something else ?</a:t>
            </a:r>
            <a:endParaRPr lang="en-US" dirty="0"/>
          </a:p>
        </p:txBody>
      </p:sp>
      <p:sp>
        <p:nvSpPr>
          <p:cNvPr id="3" name="Content Placeholder 2"/>
          <p:cNvSpPr>
            <a:spLocks noGrp="1"/>
          </p:cNvSpPr>
          <p:nvPr>
            <p:ph idx="1"/>
          </p:nvPr>
        </p:nvSpPr>
        <p:spPr/>
        <p:txBody>
          <a:bodyPr/>
          <a:lstStyle/>
          <a:p>
            <a:r>
              <a:rPr lang="en-US" dirty="0" smtClean="0"/>
              <a:t>For starters install Docker. Run IT.</a:t>
            </a:r>
          </a:p>
          <a:p>
            <a:r>
              <a:rPr lang="en-US" dirty="0" smtClean="0"/>
              <a:t>Get a client to interact with it.</a:t>
            </a:r>
            <a:endParaRPr lang="en-US" dirty="0"/>
          </a:p>
        </p:txBody>
      </p:sp>
      <p:pic>
        <p:nvPicPr>
          <p:cNvPr id="5122" name="Picture 2" descr="Docker container architecture - Learn OpenShi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414" y="3283700"/>
            <a:ext cx="6308811" cy="286243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Jackie chan confused M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802" y="983039"/>
            <a:ext cx="3334396" cy="214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64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all talk… Make me Believe</a:t>
            </a:r>
            <a:endParaRPr lang="en-US" dirty="0"/>
          </a:p>
        </p:txBody>
      </p:sp>
      <p:sp>
        <p:nvSpPr>
          <p:cNvPr id="3" name="Content Placeholder 2"/>
          <p:cNvSpPr>
            <a:spLocks noGrp="1"/>
          </p:cNvSpPr>
          <p:nvPr>
            <p:ph idx="1"/>
          </p:nvPr>
        </p:nvSpPr>
        <p:spPr>
          <a:xfrm>
            <a:off x="477309" y="1493839"/>
            <a:ext cx="8596668" cy="5126036"/>
          </a:xfrm>
        </p:spPr>
        <p:txBody>
          <a:bodyPr>
            <a:normAutofit fontScale="77500" lnSpcReduction="20000"/>
          </a:bodyPr>
          <a:lstStyle/>
          <a:p>
            <a:r>
              <a:rPr lang="en-US" dirty="0" smtClean="0"/>
              <a:t>Q: Get Image</a:t>
            </a:r>
            <a:br>
              <a:rPr lang="en-US" dirty="0" smtClean="0"/>
            </a:br>
            <a:r>
              <a:rPr lang="en-US" dirty="0" smtClean="0"/>
              <a:t>A: docker pull Ubuntu</a:t>
            </a:r>
          </a:p>
          <a:p>
            <a:endParaRPr lang="en-US" dirty="0"/>
          </a:p>
          <a:p>
            <a:r>
              <a:rPr lang="en-US" dirty="0" smtClean="0"/>
              <a:t>Q: How do I see images</a:t>
            </a:r>
            <a:br>
              <a:rPr lang="en-US" dirty="0" smtClean="0"/>
            </a:br>
            <a:r>
              <a:rPr lang="en-US" dirty="0" smtClean="0"/>
              <a:t>A: docker images</a:t>
            </a:r>
          </a:p>
          <a:p>
            <a:endParaRPr lang="en-US" dirty="0"/>
          </a:p>
          <a:p>
            <a:r>
              <a:rPr lang="en-US" dirty="0" smtClean="0"/>
              <a:t>Q: Make Container from image</a:t>
            </a:r>
            <a:br>
              <a:rPr lang="en-US" dirty="0" smtClean="0"/>
            </a:br>
            <a:r>
              <a:rPr lang="en-US" dirty="0" smtClean="0"/>
              <a:t>A: docker run image-Name</a:t>
            </a:r>
          </a:p>
          <a:p>
            <a:endParaRPr lang="en-US" dirty="0" smtClean="0"/>
          </a:p>
          <a:p>
            <a:r>
              <a:rPr lang="en-US" dirty="0" smtClean="0"/>
              <a:t>Q: How do I see container</a:t>
            </a:r>
            <a:br>
              <a:rPr lang="en-US" dirty="0" smtClean="0"/>
            </a:br>
            <a:r>
              <a:rPr lang="en-US" dirty="0" smtClean="0"/>
              <a:t>A: docker </a:t>
            </a:r>
            <a:r>
              <a:rPr lang="en-US" dirty="0" err="1" smtClean="0"/>
              <a:t>ps</a:t>
            </a:r>
            <a:r>
              <a:rPr lang="en-US" dirty="0" smtClean="0"/>
              <a:t/>
            </a:r>
            <a:br>
              <a:rPr lang="en-US" dirty="0" smtClean="0"/>
            </a:br>
            <a:endParaRPr lang="en-US" dirty="0"/>
          </a:p>
          <a:p>
            <a:r>
              <a:rPr lang="en-US" dirty="0" smtClean="0"/>
              <a:t>Q: How do I run the container</a:t>
            </a:r>
            <a:br>
              <a:rPr lang="en-US" dirty="0" smtClean="0"/>
            </a:br>
            <a:r>
              <a:rPr lang="en-US" dirty="0" smtClean="0"/>
              <a:t>A: Last command did two things created a new container from image and ran it too</a:t>
            </a:r>
          </a:p>
          <a:p>
            <a:endParaRPr lang="en-US" dirty="0"/>
          </a:p>
          <a:p>
            <a:r>
              <a:rPr lang="en-US" dirty="0" smtClean="0"/>
              <a:t>Q: How do I run an existing container?</a:t>
            </a:r>
            <a:br>
              <a:rPr lang="en-US" dirty="0" smtClean="0"/>
            </a:br>
            <a:r>
              <a:rPr lang="en-US" dirty="0" smtClean="0"/>
              <a:t>A: docker start container-Hash</a:t>
            </a:r>
          </a:p>
          <a:p>
            <a:endParaRPr lang="en-US" dirty="0"/>
          </a:p>
          <a:p>
            <a:r>
              <a:rPr lang="en-US" dirty="0"/>
              <a:t>Q: How do I </a:t>
            </a:r>
            <a:r>
              <a:rPr lang="en-US" dirty="0" smtClean="0"/>
              <a:t>stop a running container</a:t>
            </a:r>
            <a:r>
              <a:rPr lang="en-US" dirty="0"/>
              <a:t>?</a:t>
            </a:r>
            <a:br>
              <a:rPr lang="en-US" dirty="0"/>
            </a:br>
            <a:r>
              <a:rPr lang="en-US" dirty="0"/>
              <a:t>A: docker </a:t>
            </a:r>
            <a:r>
              <a:rPr lang="en-US" dirty="0" smtClean="0"/>
              <a:t>stop container-Hash</a:t>
            </a:r>
            <a:endParaRPr lang="en-US" dirty="0"/>
          </a:p>
          <a:p>
            <a:endParaRPr lang="en-US" dirty="0"/>
          </a:p>
        </p:txBody>
      </p:sp>
      <p:sp>
        <p:nvSpPr>
          <p:cNvPr id="4" name="AutoShape 2" descr="2-Year-Old Is Disappointed in the Hulk and We Can All Relate | Time"/>
          <p:cNvSpPr>
            <a:spLocks noChangeAspect="1" noChangeArrowheads="1"/>
          </p:cNvSpPr>
          <p:nvPr/>
        </p:nvSpPr>
        <p:spPr bwMode="auto">
          <a:xfrm>
            <a:off x="165100" y="-414338"/>
            <a:ext cx="3305175" cy="1390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6" name="Picture 4" descr="I don't believe you but continue - Schrute Facts (Dwight Schrut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1493839"/>
            <a:ext cx="4155625" cy="286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9173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122</TotalTime>
  <Words>736</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Menlo</vt:lpstr>
      <vt:lpstr>Trebuchet MS</vt:lpstr>
      <vt:lpstr>Wingdings 3</vt:lpstr>
      <vt:lpstr>Facet</vt:lpstr>
      <vt:lpstr>DOCKER</vt:lpstr>
      <vt:lpstr>What is this Docker Docker?</vt:lpstr>
      <vt:lpstr>Why do I care?</vt:lpstr>
      <vt:lpstr>What the heck is container?</vt:lpstr>
      <vt:lpstr>Cool… How do I get this container?</vt:lpstr>
      <vt:lpstr>Not Cool….This is cheating How do I get this image?</vt:lpstr>
      <vt:lpstr>Duh…Tell me where to get this image?</vt:lpstr>
      <vt:lpstr>Do I need something else ?</vt:lpstr>
      <vt:lpstr>This is all talk… Make me Believe</vt:lpstr>
      <vt:lpstr>Examples Plisss</vt:lpstr>
      <vt:lpstr>I am a Pro and I will create my own images :P</vt:lpstr>
      <vt:lpstr>Okay… I have 2 containers one has DB(mysql) and other has AppService(myapp). How will they talk ???</vt:lpstr>
      <vt:lpstr>But But… I want them in different ports Also dynamic IP... Also Multiple instance Also………</vt:lpstr>
      <vt:lpstr>Docker Compose : the noob version</vt:lpstr>
      <vt:lpstr>Docker in PROD</vt:lpstr>
      <vt:lpstr>What Next ?</vt:lpstr>
      <vt:lpstr>Thanks Bye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Utkarsh</dc:creator>
  <cp:lastModifiedBy>Utkarsh</cp:lastModifiedBy>
  <cp:revision>14</cp:revision>
  <dcterms:created xsi:type="dcterms:W3CDTF">2020-08-03T19:04:37Z</dcterms:created>
  <dcterms:modified xsi:type="dcterms:W3CDTF">2020-08-03T21:06:56Z</dcterms:modified>
</cp:coreProperties>
</file>