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2" r:id="rId7"/>
    <p:sldId id="263" r:id="rId8"/>
    <p:sldId id="264" r:id="rId9"/>
    <p:sldId id="268" r:id="rId10"/>
    <p:sldId id="269" r:id="rId11"/>
    <p:sldId id="270" r:id="rId12"/>
    <p:sldId id="271" r:id="rId13"/>
    <p:sldId id="272" r:id="rId14"/>
    <p:sldId id="273" r:id="rId15"/>
    <p:sldId id="274" r:id="rId16"/>
    <p:sldId id="275" r:id="rId17"/>
    <p:sldId id="277" r:id="rId18"/>
    <p:sldId id="276" r:id="rId19"/>
    <p:sldId id="278" r:id="rId20"/>
    <p:sldId id="279" r:id="rId21"/>
    <p:sldId id="280" r:id="rId22"/>
    <p:sldId id="281"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96" d="100"/>
          <a:sy n="96" d="100"/>
        </p:scale>
        <p:origin x="6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33A68-57B8-4F24-8E67-871503A8E0F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1E4DBE3-E75B-4DC6-B810-62DB9F890106}">
      <dgm:prSet/>
      <dgm:spPr/>
      <dgm:t>
        <a:bodyPr/>
        <a:lstStyle/>
        <a:p>
          <a:r>
            <a:rPr lang="en-US" dirty="0"/>
            <a:t>Homerun represents a score (or run).  If your team has more than a runner on base, you score another run for that runner.</a:t>
          </a:r>
        </a:p>
      </dgm:t>
    </dgm:pt>
    <dgm:pt modelId="{D0EA24C3-8332-4E3D-A49D-085F8D94262F}" type="parTrans" cxnId="{992BCAEE-FB8C-40C0-98AF-719A5EE96DF9}">
      <dgm:prSet/>
      <dgm:spPr/>
      <dgm:t>
        <a:bodyPr/>
        <a:lstStyle/>
        <a:p>
          <a:endParaRPr lang="en-US"/>
        </a:p>
      </dgm:t>
    </dgm:pt>
    <dgm:pt modelId="{4B0291B1-DEA1-4CF0-8FE7-B7C517250443}" type="sibTrans" cxnId="{992BCAEE-FB8C-40C0-98AF-719A5EE96DF9}">
      <dgm:prSet/>
      <dgm:spPr/>
      <dgm:t>
        <a:bodyPr/>
        <a:lstStyle/>
        <a:p>
          <a:endParaRPr lang="en-US"/>
        </a:p>
      </dgm:t>
    </dgm:pt>
    <dgm:pt modelId="{8492C140-FC07-43FC-941A-BB42ACD84BD8}">
      <dgm:prSet/>
      <dgm:spPr/>
      <dgm:t>
        <a:bodyPr/>
        <a:lstStyle/>
        <a:p>
          <a:r>
            <a:rPr lang="en-US"/>
            <a:t>Double (2B) refers to a batter advancing to second base (the middle of a diamond).</a:t>
          </a:r>
        </a:p>
      </dgm:t>
    </dgm:pt>
    <dgm:pt modelId="{C795DC8F-4830-40F1-B792-C8ABED26313C}" type="parTrans" cxnId="{4A531B78-C2E8-41FE-BC15-04B1528EA277}">
      <dgm:prSet/>
      <dgm:spPr/>
      <dgm:t>
        <a:bodyPr/>
        <a:lstStyle/>
        <a:p>
          <a:endParaRPr lang="en-US"/>
        </a:p>
      </dgm:t>
    </dgm:pt>
    <dgm:pt modelId="{C5EC0049-3D7B-458B-990E-6391BA23879B}" type="sibTrans" cxnId="{4A531B78-C2E8-41FE-BC15-04B1528EA277}">
      <dgm:prSet/>
      <dgm:spPr/>
      <dgm:t>
        <a:bodyPr/>
        <a:lstStyle/>
        <a:p>
          <a:endParaRPr lang="en-US"/>
        </a:p>
      </dgm:t>
    </dgm:pt>
    <dgm:pt modelId="{00DD4554-201B-49C2-8B08-0391971EE18E}">
      <dgm:prSet/>
      <dgm:spPr/>
      <dgm:t>
        <a:bodyPr/>
        <a:lstStyle/>
        <a:p>
          <a:r>
            <a:rPr lang="en-US"/>
            <a:t>Triple (3B) refers to a batter advancing to third base (the left of a diamond).</a:t>
          </a:r>
        </a:p>
      </dgm:t>
    </dgm:pt>
    <dgm:pt modelId="{3D482A98-D404-4577-BCF0-D77A3C98F564}" type="parTrans" cxnId="{145AF33C-A884-4EB7-BC51-3C9A17346683}">
      <dgm:prSet/>
      <dgm:spPr/>
      <dgm:t>
        <a:bodyPr/>
        <a:lstStyle/>
        <a:p>
          <a:endParaRPr lang="en-US"/>
        </a:p>
      </dgm:t>
    </dgm:pt>
    <dgm:pt modelId="{4046A968-3F25-48D0-95DC-1D4E1A9F1C61}" type="sibTrans" cxnId="{145AF33C-A884-4EB7-BC51-3C9A17346683}">
      <dgm:prSet/>
      <dgm:spPr/>
      <dgm:t>
        <a:bodyPr/>
        <a:lstStyle/>
        <a:p>
          <a:endParaRPr lang="en-US"/>
        </a:p>
      </dgm:t>
    </dgm:pt>
    <dgm:pt modelId="{3177A91C-F085-4DAB-88BB-B5CD5A525CA9}">
      <dgm:prSet/>
      <dgm:spPr/>
      <dgm:t>
        <a:bodyPr/>
        <a:lstStyle/>
        <a:p>
          <a:r>
            <a:rPr lang="en-US"/>
            <a:t>Strikeouts by Pitchers means pitchers strike out batters.</a:t>
          </a:r>
        </a:p>
      </dgm:t>
    </dgm:pt>
    <dgm:pt modelId="{1E635D6B-193F-4A12-8A58-D1BF26124541}" type="parTrans" cxnId="{D7E384D0-9BE4-41CB-ABB1-854436150943}">
      <dgm:prSet/>
      <dgm:spPr/>
      <dgm:t>
        <a:bodyPr/>
        <a:lstStyle/>
        <a:p>
          <a:endParaRPr lang="en-US"/>
        </a:p>
      </dgm:t>
    </dgm:pt>
    <dgm:pt modelId="{A812DBA6-D1F6-414F-BFE5-9793E481FD84}" type="sibTrans" cxnId="{D7E384D0-9BE4-41CB-ABB1-854436150943}">
      <dgm:prSet/>
      <dgm:spPr/>
      <dgm:t>
        <a:bodyPr/>
        <a:lstStyle/>
        <a:p>
          <a:endParaRPr lang="en-US"/>
        </a:p>
      </dgm:t>
    </dgm:pt>
    <dgm:pt modelId="{EC3C785D-61E9-43D5-94B9-EDB59E4FA5B1}">
      <dgm:prSet/>
      <dgm:spPr/>
      <dgm:t>
        <a:bodyPr/>
        <a:lstStyle/>
        <a:p>
          <a:r>
            <a:rPr lang="en-US" dirty="0"/>
            <a:t>At bat refers to  number of times batters step up to the home plate to bat.</a:t>
          </a:r>
        </a:p>
      </dgm:t>
    </dgm:pt>
    <dgm:pt modelId="{B75409E8-6787-405E-A02A-5B9F2A531320}" type="parTrans" cxnId="{EB23BDD8-D58D-49F7-81E9-45AC48843FFD}">
      <dgm:prSet/>
      <dgm:spPr/>
      <dgm:t>
        <a:bodyPr/>
        <a:lstStyle/>
        <a:p>
          <a:endParaRPr lang="en-US"/>
        </a:p>
      </dgm:t>
    </dgm:pt>
    <dgm:pt modelId="{10FCE2A2-229C-4349-B01B-3E45F4F9C016}" type="sibTrans" cxnId="{EB23BDD8-D58D-49F7-81E9-45AC48843FFD}">
      <dgm:prSet/>
      <dgm:spPr/>
      <dgm:t>
        <a:bodyPr/>
        <a:lstStyle/>
        <a:p>
          <a:endParaRPr lang="en-US"/>
        </a:p>
      </dgm:t>
    </dgm:pt>
    <dgm:pt modelId="{204E366A-67E5-7846-954A-CCCE54154868}">
      <dgm:prSet/>
      <dgm:spPr/>
      <dgm:t>
        <a:bodyPr/>
        <a:lstStyle/>
        <a:p>
          <a:r>
            <a:rPr lang="en-US" dirty="0"/>
            <a:t>Runs refer to scored points in baseball.</a:t>
          </a:r>
        </a:p>
      </dgm:t>
    </dgm:pt>
    <dgm:pt modelId="{06EF96BE-F660-8C4E-BACD-F7029A6350A6}" type="parTrans" cxnId="{2480A1B4-8437-2943-A324-657995CCF435}">
      <dgm:prSet/>
      <dgm:spPr/>
      <dgm:t>
        <a:bodyPr/>
        <a:lstStyle/>
        <a:p>
          <a:endParaRPr lang="en-US"/>
        </a:p>
      </dgm:t>
    </dgm:pt>
    <dgm:pt modelId="{986ACBF2-6BF9-C942-B28A-0B397EFE2E98}" type="sibTrans" cxnId="{2480A1B4-8437-2943-A324-657995CCF435}">
      <dgm:prSet/>
      <dgm:spPr/>
      <dgm:t>
        <a:bodyPr/>
        <a:lstStyle/>
        <a:p>
          <a:endParaRPr lang="en-US"/>
        </a:p>
      </dgm:t>
    </dgm:pt>
    <dgm:pt modelId="{6D127D74-3DFF-4BB3-94D2-3DCD9B4F95E3}" type="pres">
      <dgm:prSet presAssocID="{E3733A68-57B8-4F24-8E67-871503A8E0F8}" presName="linear" presStyleCnt="0">
        <dgm:presLayoutVars>
          <dgm:animLvl val="lvl"/>
          <dgm:resizeHandles val="exact"/>
        </dgm:presLayoutVars>
      </dgm:prSet>
      <dgm:spPr/>
    </dgm:pt>
    <dgm:pt modelId="{469A733D-D21D-4757-9540-B3EAC0C8D208}" type="pres">
      <dgm:prSet presAssocID="{D1E4DBE3-E75B-4DC6-B810-62DB9F890106}" presName="parentText" presStyleLbl="node1" presStyleIdx="0" presStyleCnt="6">
        <dgm:presLayoutVars>
          <dgm:chMax val="0"/>
          <dgm:bulletEnabled val="1"/>
        </dgm:presLayoutVars>
      </dgm:prSet>
      <dgm:spPr/>
    </dgm:pt>
    <dgm:pt modelId="{380F79DE-CB37-41A6-8848-FB2B6BC8A803}" type="pres">
      <dgm:prSet presAssocID="{4B0291B1-DEA1-4CF0-8FE7-B7C517250443}" presName="spacer" presStyleCnt="0"/>
      <dgm:spPr/>
    </dgm:pt>
    <dgm:pt modelId="{65D724C0-D056-43BC-804C-4BCD96C94E23}" type="pres">
      <dgm:prSet presAssocID="{8492C140-FC07-43FC-941A-BB42ACD84BD8}" presName="parentText" presStyleLbl="node1" presStyleIdx="1" presStyleCnt="6">
        <dgm:presLayoutVars>
          <dgm:chMax val="0"/>
          <dgm:bulletEnabled val="1"/>
        </dgm:presLayoutVars>
      </dgm:prSet>
      <dgm:spPr/>
    </dgm:pt>
    <dgm:pt modelId="{086478A3-2E19-43E2-9DC4-24054F1106BF}" type="pres">
      <dgm:prSet presAssocID="{C5EC0049-3D7B-458B-990E-6391BA23879B}" presName="spacer" presStyleCnt="0"/>
      <dgm:spPr/>
    </dgm:pt>
    <dgm:pt modelId="{0C634D7D-FC3C-4992-8324-018260999467}" type="pres">
      <dgm:prSet presAssocID="{00DD4554-201B-49C2-8B08-0391971EE18E}" presName="parentText" presStyleLbl="node1" presStyleIdx="2" presStyleCnt="6">
        <dgm:presLayoutVars>
          <dgm:chMax val="0"/>
          <dgm:bulletEnabled val="1"/>
        </dgm:presLayoutVars>
      </dgm:prSet>
      <dgm:spPr/>
    </dgm:pt>
    <dgm:pt modelId="{E3654A47-3D45-47CC-B8D9-F7504A49EABC}" type="pres">
      <dgm:prSet presAssocID="{4046A968-3F25-48D0-95DC-1D4E1A9F1C61}" presName="spacer" presStyleCnt="0"/>
      <dgm:spPr/>
    </dgm:pt>
    <dgm:pt modelId="{14B0BD6E-492E-490B-A34D-0A4402DCF6E9}" type="pres">
      <dgm:prSet presAssocID="{3177A91C-F085-4DAB-88BB-B5CD5A525CA9}" presName="parentText" presStyleLbl="node1" presStyleIdx="3" presStyleCnt="6">
        <dgm:presLayoutVars>
          <dgm:chMax val="0"/>
          <dgm:bulletEnabled val="1"/>
        </dgm:presLayoutVars>
      </dgm:prSet>
      <dgm:spPr/>
    </dgm:pt>
    <dgm:pt modelId="{0FB036A5-FEDE-4E0A-97A6-C53E1B035EBD}" type="pres">
      <dgm:prSet presAssocID="{A812DBA6-D1F6-414F-BFE5-9793E481FD84}" presName="spacer" presStyleCnt="0"/>
      <dgm:spPr/>
    </dgm:pt>
    <dgm:pt modelId="{8B7463FA-72C1-401E-B305-66E8B1993C02}" type="pres">
      <dgm:prSet presAssocID="{EC3C785D-61E9-43D5-94B9-EDB59E4FA5B1}" presName="parentText" presStyleLbl="node1" presStyleIdx="4" presStyleCnt="6">
        <dgm:presLayoutVars>
          <dgm:chMax val="0"/>
          <dgm:bulletEnabled val="1"/>
        </dgm:presLayoutVars>
      </dgm:prSet>
      <dgm:spPr/>
    </dgm:pt>
    <dgm:pt modelId="{1FF8AA92-CFE4-3043-8670-2D2930CA85E0}" type="pres">
      <dgm:prSet presAssocID="{10FCE2A2-229C-4349-B01B-3E45F4F9C016}" presName="spacer" presStyleCnt="0"/>
      <dgm:spPr/>
    </dgm:pt>
    <dgm:pt modelId="{F452E2EE-D356-1649-BC10-01A9B3C52227}" type="pres">
      <dgm:prSet presAssocID="{204E366A-67E5-7846-954A-CCCE54154868}" presName="parentText" presStyleLbl="node1" presStyleIdx="5" presStyleCnt="6">
        <dgm:presLayoutVars>
          <dgm:chMax val="0"/>
          <dgm:bulletEnabled val="1"/>
        </dgm:presLayoutVars>
      </dgm:prSet>
      <dgm:spPr/>
    </dgm:pt>
  </dgm:ptLst>
  <dgm:cxnLst>
    <dgm:cxn modelId="{431B170B-6108-4518-9DBD-8D5F69D846E8}" type="presOf" srcId="{3177A91C-F085-4DAB-88BB-B5CD5A525CA9}" destId="{14B0BD6E-492E-490B-A34D-0A4402DCF6E9}" srcOrd="0" destOrd="0" presId="urn:microsoft.com/office/officeart/2005/8/layout/vList2"/>
    <dgm:cxn modelId="{FAB1DB15-9F6B-4986-9E02-D8AB5D2D1F09}" type="presOf" srcId="{E3733A68-57B8-4F24-8E67-871503A8E0F8}" destId="{6D127D74-3DFF-4BB3-94D2-3DCD9B4F95E3}" srcOrd="0" destOrd="0" presId="urn:microsoft.com/office/officeart/2005/8/layout/vList2"/>
    <dgm:cxn modelId="{145AF33C-A884-4EB7-BC51-3C9A17346683}" srcId="{E3733A68-57B8-4F24-8E67-871503A8E0F8}" destId="{00DD4554-201B-49C2-8B08-0391971EE18E}" srcOrd="2" destOrd="0" parTransId="{3D482A98-D404-4577-BCF0-D77A3C98F564}" sibTransId="{4046A968-3F25-48D0-95DC-1D4E1A9F1C61}"/>
    <dgm:cxn modelId="{DAED756E-907E-4A91-8F1C-9D3C99678C7C}" type="presOf" srcId="{00DD4554-201B-49C2-8B08-0391971EE18E}" destId="{0C634D7D-FC3C-4992-8324-018260999467}" srcOrd="0" destOrd="0" presId="urn:microsoft.com/office/officeart/2005/8/layout/vList2"/>
    <dgm:cxn modelId="{4A531B78-C2E8-41FE-BC15-04B1528EA277}" srcId="{E3733A68-57B8-4F24-8E67-871503A8E0F8}" destId="{8492C140-FC07-43FC-941A-BB42ACD84BD8}" srcOrd="1" destOrd="0" parTransId="{C795DC8F-4830-40F1-B792-C8ABED26313C}" sibTransId="{C5EC0049-3D7B-458B-990E-6391BA23879B}"/>
    <dgm:cxn modelId="{74A48786-0F97-3E4F-8808-3A19866AAA6C}" type="presOf" srcId="{204E366A-67E5-7846-954A-CCCE54154868}" destId="{F452E2EE-D356-1649-BC10-01A9B3C52227}" srcOrd="0" destOrd="0" presId="urn:microsoft.com/office/officeart/2005/8/layout/vList2"/>
    <dgm:cxn modelId="{BE5A5B88-8261-4B09-A0BA-0E688190A29E}" type="presOf" srcId="{EC3C785D-61E9-43D5-94B9-EDB59E4FA5B1}" destId="{8B7463FA-72C1-401E-B305-66E8B1993C02}" srcOrd="0" destOrd="0" presId="urn:microsoft.com/office/officeart/2005/8/layout/vList2"/>
    <dgm:cxn modelId="{2480A1B4-8437-2943-A324-657995CCF435}" srcId="{E3733A68-57B8-4F24-8E67-871503A8E0F8}" destId="{204E366A-67E5-7846-954A-CCCE54154868}" srcOrd="5" destOrd="0" parTransId="{06EF96BE-F660-8C4E-BACD-F7029A6350A6}" sibTransId="{986ACBF2-6BF9-C942-B28A-0B397EFE2E98}"/>
    <dgm:cxn modelId="{FCFD88B7-F468-4CAA-80F2-D1D9EB751E31}" type="presOf" srcId="{8492C140-FC07-43FC-941A-BB42ACD84BD8}" destId="{65D724C0-D056-43BC-804C-4BCD96C94E23}" srcOrd="0" destOrd="0" presId="urn:microsoft.com/office/officeart/2005/8/layout/vList2"/>
    <dgm:cxn modelId="{A71F71BA-EBD8-4E79-97CF-9E6E1729A502}" type="presOf" srcId="{D1E4DBE3-E75B-4DC6-B810-62DB9F890106}" destId="{469A733D-D21D-4757-9540-B3EAC0C8D208}" srcOrd="0" destOrd="0" presId="urn:microsoft.com/office/officeart/2005/8/layout/vList2"/>
    <dgm:cxn modelId="{D7E384D0-9BE4-41CB-ABB1-854436150943}" srcId="{E3733A68-57B8-4F24-8E67-871503A8E0F8}" destId="{3177A91C-F085-4DAB-88BB-B5CD5A525CA9}" srcOrd="3" destOrd="0" parTransId="{1E635D6B-193F-4A12-8A58-D1BF26124541}" sibTransId="{A812DBA6-D1F6-414F-BFE5-9793E481FD84}"/>
    <dgm:cxn modelId="{EB23BDD8-D58D-49F7-81E9-45AC48843FFD}" srcId="{E3733A68-57B8-4F24-8E67-871503A8E0F8}" destId="{EC3C785D-61E9-43D5-94B9-EDB59E4FA5B1}" srcOrd="4" destOrd="0" parTransId="{B75409E8-6787-405E-A02A-5B9F2A531320}" sibTransId="{10FCE2A2-229C-4349-B01B-3E45F4F9C016}"/>
    <dgm:cxn modelId="{992BCAEE-FB8C-40C0-98AF-719A5EE96DF9}" srcId="{E3733A68-57B8-4F24-8E67-871503A8E0F8}" destId="{D1E4DBE3-E75B-4DC6-B810-62DB9F890106}" srcOrd="0" destOrd="0" parTransId="{D0EA24C3-8332-4E3D-A49D-085F8D94262F}" sibTransId="{4B0291B1-DEA1-4CF0-8FE7-B7C517250443}"/>
    <dgm:cxn modelId="{9FD81FD8-420C-42DC-9253-E52812ADD681}" type="presParOf" srcId="{6D127D74-3DFF-4BB3-94D2-3DCD9B4F95E3}" destId="{469A733D-D21D-4757-9540-B3EAC0C8D208}" srcOrd="0" destOrd="0" presId="urn:microsoft.com/office/officeart/2005/8/layout/vList2"/>
    <dgm:cxn modelId="{721ADB44-53E9-452D-8CF2-1BD85B11B962}" type="presParOf" srcId="{6D127D74-3DFF-4BB3-94D2-3DCD9B4F95E3}" destId="{380F79DE-CB37-41A6-8848-FB2B6BC8A803}" srcOrd="1" destOrd="0" presId="urn:microsoft.com/office/officeart/2005/8/layout/vList2"/>
    <dgm:cxn modelId="{A5869529-C523-4E70-943C-E23E56517C76}" type="presParOf" srcId="{6D127D74-3DFF-4BB3-94D2-3DCD9B4F95E3}" destId="{65D724C0-D056-43BC-804C-4BCD96C94E23}" srcOrd="2" destOrd="0" presId="urn:microsoft.com/office/officeart/2005/8/layout/vList2"/>
    <dgm:cxn modelId="{161A5EDB-46C5-4B7A-AB48-54F5B6D4A477}" type="presParOf" srcId="{6D127D74-3DFF-4BB3-94D2-3DCD9B4F95E3}" destId="{086478A3-2E19-43E2-9DC4-24054F1106BF}" srcOrd="3" destOrd="0" presId="urn:microsoft.com/office/officeart/2005/8/layout/vList2"/>
    <dgm:cxn modelId="{8C4F159B-847C-4AFD-BAB2-2C894279BF06}" type="presParOf" srcId="{6D127D74-3DFF-4BB3-94D2-3DCD9B4F95E3}" destId="{0C634D7D-FC3C-4992-8324-018260999467}" srcOrd="4" destOrd="0" presId="urn:microsoft.com/office/officeart/2005/8/layout/vList2"/>
    <dgm:cxn modelId="{6183EA2A-FF91-4EC2-80C2-6762E6E76ACF}" type="presParOf" srcId="{6D127D74-3DFF-4BB3-94D2-3DCD9B4F95E3}" destId="{E3654A47-3D45-47CC-B8D9-F7504A49EABC}" srcOrd="5" destOrd="0" presId="urn:microsoft.com/office/officeart/2005/8/layout/vList2"/>
    <dgm:cxn modelId="{C49D956D-74FA-4BA1-8F36-1A3FFB751F58}" type="presParOf" srcId="{6D127D74-3DFF-4BB3-94D2-3DCD9B4F95E3}" destId="{14B0BD6E-492E-490B-A34D-0A4402DCF6E9}" srcOrd="6" destOrd="0" presId="urn:microsoft.com/office/officeart/2005/8/layout/vList2"/>
    <dgm:cxn modelId="{3C49A3AC-3CA9-404A-9AE1-BBCB5ED884B7}" type="presParOf" srcId="{6D127D74-3DFF-4BB3-94D2-3DCD9B4F95E3}" destId="{0FB036A5-FEDE-4E0A-97A6-C53E1B035EBD}" srcOrd="7" destOrd="0" presId="urn:microsoft.com/office/officeart/2005/8/layout/vList2"/>
    <dgm:cxn modelId="{4C849542-8D92-4F53-9FED-B31743CBCB60}" type="presParOf" srcId="{6D127D74-3DFF-4BB3-94D2-3DCD9B4F95E3}" destId="{8B7463FA-72C1-401E-B305-66E8B1993C02}" srcOrd="8" destOrd="0" presId="urn:microsoft.com/office/officeart/2005/8/layout/vList2"/>
    <dgm:cxn modelId="{97449595-40A2-DA49-981F-094B3AB6A9D7}" type="presParOf" srcId="{6D127D74-3DFF-4BB3-94D2-3DCD9B4F95E3}" destId="{1FF8AA92-CFE4-3043-8670-2D2930CA85E0}" srcOrd="9" destOrd="0" presId="urn:microsoft.com/office/officeart/2005/8/layout/vList2"/>
    <dgm:cxn modelId="{DC36FDFB-E00F-F24B-96D6-990B03597600}" type="presParOf" srcId="{6D127D74-3DFF-4BB3-94D2-3DCD9B4F95E3}" destId="{F452E2EE-D356-1649-BC10-01A9B3C5222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6BA4A3-D1A1-402E-87BB-C4C8D41B132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292202E-B4B5-42CF-BB0E-F73CB98BACEA}">
      <dgm:prSet/>
      <dgm:spPr/>
      <dgm:t>
        <a:bodyPr/>
        <a:lstStyle/>
        <a:p>
          <a:r>
            <a:rPr lang="en-US" dirty="0"/>
            <a:t>When examining which league in Major League Baseball is more suited for a new team to win, both American League and National </a:t>
          </a:r>
          <a:r>
            <a:rPr lang="en-US" dirty="0" err="1"/>
            <a:t>Leaguea</a:t>
          </a:r>
          <a:r>
            <a:rPr lang="en-US" dirty="0"/>
            <a:t> are fairly identical in terms of wins.</a:t>
          </a:r>
        </a:p>
      </dgm:t>
    </dgm:pt>
    <dgm:pt modelId="{35C9C37A-7F85-4C15-86F3-4C9F54038DD2}" type="parTrans" cxnId="{F4539626-57B7-4CB1-A7AF-41AB269F69A7}">
      <dgm:prSet/>
      <dgm:spPr/>
      <dgm:t>
        <a:bodyPr/>
        <a:lstStyle/>
        <a:p>
          <a:endParaRPr lang="en-US"/>
        </a:p>
      </dgm:t>
    </dgm:pt>
    <dgm:pt modelId="{A5CFDFDA-31AF-4BDE-BB72-A29E1EB19605}" type="sibTrans" cxnId="{F4539626-57B7-4CB1-A7AF-41AB269F69A7}">
      <dgm:prSet/>
      <dgm:spPr/>
      <dgm:t>
        <a:bodyPr/>
        <a:lstStyle/>
        <a:p>
          <a:endParaRPr lang="en-US"/>
        </a:p>
      </dgm:t>
    </dgm:pt>
    <dgm:pt modelId="{F6F56B6D-8C21-47A2-B78C-824841AB4FFB}">
      <dgm:prSet/>
      <dgm:spPr/>
      <dgm:t>
        <a:bodyPr/>
        <a:lstStyle/>
        <a:p>
          <a:r>
            <a:rPr lang="en-US" dirty="0"/>
            <a:t>However, this baseball EDA analysis has shown that from 80 to 90 games (</a:t>
          </a:r>
          <a:r>
            <a:rPr lang="en-US" dirty="0" err="1"/>
            <a:t>i.e</a:t>
          </a:r>
          <a:r>
            <a:rPr lang="en-US" dirty="0"/>
            <a:t> Playoff worthy), NL has shown to have won more slightly more games while  in AL, more teams have won from 90 to 100 plus games (league championship worthy).</a:t>
          </a:r>
        </a:p>
      </dgm:t>
    </dgm:pt>
    <dgm:pt modelId="{EC6A5E5B-7CE2-4CA0-8A4D-E66497A0E370}" type="parTrans" cxnId="{685F7DCF-9730-46C1-A7A4-9F8A0800F372}">
      <dgm:prSet/>
      <dgm:spPr/>
      <dgm:t>
        <a:bodyPr/>
        <a:lstStyle/>
        <a:p>
          <a:endParaRPr lang="en-US"/>
        </a:p>
      </dgm:t>
    </dgm:pt>
    <dgm:pt modelId="{AE9FA8D1-F6B2-47B1-A491-417C46E1350B}" type="sibTrans" cxnId="{685F7DCF-9730-46C1-A7A4-9F8A0800F372}">
      <dgm:prSet/>
      <dgm:spPr/>
      <dgm:t>
        <a:bodyPr/>
        <a:lstStyle/>
        <a:p>
          <a:endParaRPr lang="en-US"/>
        </a:p>
      </dgm:t>
    </dgm:pt>
    <dgm:pt modelId="{9AC22FEE-312E-4FCD-8AAE-8EDC878EFDCA}">
      <dgm:prSet/>
      <dgm:spPr/>
      <dgm:t>
        <a:bodyPr/>
        <a:lstStyle/>
        <a:p>
          <a:r>
            <a:rPr lang="en-US" dirty="0"/>
            <a:t>More action-inducing  like doubles have been said to increase attendance at the games.  But based on the correlation analysis, there was no strong relationship between doubles and attendance nor single hits and attendance.</a:t>
          </a:r>
        </a:p>
      </dgm:t>
    </dgm:pt>
    <dgm:pt modelId="{123F9B61-ECF2-4E2C-B3D3-B1CEE8FE72F7}" type="parTrans" cxnId="{1F1BA5D9-AB6C-4EB2-8C86-F60E27BD27EF}">
      <dgm:prSet/>
      <dgm:spPr/>
      <dgm:t>
        <a:bodyPr/>
        <a:lstStyle/>
        <a:p>
          <a:endParaRPr lang="en-US"/>
        </a:p>
      </dgm:t>
    </dgm:pt>
    <dgm:pt modelId="{D1AEF61D-FD9E-4E27-96DA-0453CA3117FA}" type="sibTrans" cxnId="{1F1BA5D9-AB6C-4EB2-8C86-F60E27BD27EF}">
      <dgm:prSet/>
      <dgm:spPr/>
      <dgm:t>
        <a:bodyPr/>
        <a:lstStyle/>
        <a:p>
          <a:endParaRPr lang="en-US"/>
        </a:p>
      </dgm:t>
    </dgm:pt>
    <dgm:pt modelId="{7DA6ACC7-7AC6-5F4D-BC3D-8903E823C7C7}" type="pres">
      <dgm:prSet presAssocID="{A96BA4A3-D1A1-402E-87BB-C4C8D41B132F}" presName="linear" presStyleCnt="0">
        <dgm:presLayoutVars>
          <dgm:animLvl val="lvl"/>
          <dgm:resizeHandles val="exact"/>
        </dgm:presLayoutVars>
      </dgm:prSet>
      <dgm:spPr/>
    </dgm:pt>
    <dgm:pt modelId="{35472C90-F91B-3F48-B0DC-39B03FFA9006}" type="pres">
      <dgm:prSet presAssocID="{2292202E-B4B5-42CF-BB0E-F73CB98BACEA}" presName="parentText" presStyleLbl="node1" presStyleIdx="0" presStyleCnt="3">
        <dgm:presLayoutVars>
          <dgm:chMax val="0"/>
          <dgm:bulletEnabled val="1"/>
        </dgm:presLayoutVars>
      </dgm:prSet>
      <dgm:spPr/>
    </dgm:pt>
    <dgm:pt modelId="{A4D5ECB9-6878-D945-8485-0E67D1D2C0DC}" type="pres">
      <dgm:prSet presAssocID="{A5CFDFDA-31AF-4BDE-BB72-A29E1EB19605}" presName="spacer" presStyleCnt="0"/>
      <dgm:spPr/>
    </dgm:pt>
    <dgm:pt modelId="{77F9B9CC-D4DA-A940-BE96-14E2E421EB1F}" type="pres">
      <dgm:prSet presAssocID="{F6F56B6D-8C21-47A2-B78C-824841AB4FFB}" presName="parentText" presStyleLbl="node1" presStyleIdx="1" presStyleCnt="3">
        <dgm:presLayoutVars>
          <dgm:chMax val="0"/>
          <dgm:bulletEnabled val="1"/>
        </dgm:presLayoutVars>
      </dgm:prSet>
      <dgm:spPr/>
    </dgm:pt>
    <dgm:pt modelId="{36D656AE-1844-5D40-BBF4-EE4F9FFB4AE6}" type="pres">
      <dgm:prSet presAssocID="{AE9FA8D1-F6B2-47B1-A491-417C46E1350B}" presName="spacer" presStyleCnt="0"/>
      <dgm:spPr/>
    </dgm:pt>
    <dgm:pt modelId="{5584FBCD-999F-8343-9C17-C9BE7B86E5C7}" type="pres">
      <dgm:prSet presAssocID="{9AC22FEE-312E-4FCD-8AAE-8EDC878EFDCA}" presName="parentText" presStyleLbl="node1" presStyleIdx="2" presStyleCnt="3">
        <dgm:presLayoutVars>
          <dgm:chMax val="0"/>
          <dgm:bulletEnabled val="1"/>
        </dgm:presLayoutVars>
      </dgm:prSet>
      <dgm:spPr/>
    </dgm:pt>
  </dgm:ptLst>
  <dgm:cxnLst>
    <dgm:cxn modelId="{9C9A0607-34CF-4F46-8241-CCB895A56B0D}" type="presOf" srcId="{A96BA4A3-D1A1-402E-87BB-C4C8D41B132F}" destId="{7DA6ACC7-7AC6-5F4D-BC3D-8903E823C7C7}" srcOrd="0" destOrd="0" presId="urn:microsoft.com/office/officeart/2005/8/layout/vList2"/>
    <dgm:cxn modelId="{B98D5319-350C-5140-B932-D8595C9E1A8A}" type="presOf" srcId="{F6F56B6D-8C21-47A2-B78C-824841AB4FFB}" destId="{77F9B9CC-D4DA-A940-BE96-14E2E421EB1F}" srcOrd="0" destOrd="0" presId="urn:microsoft.com/office/officeart/2005/8/layout/vList2"/>
    <dgm:cxn modelId="{F4539626-57B7-4CB1-A7AF-41AB269F69A7}" srcId="{A96BA4A3-D1A1-402E-87BB-C4C8D41B132F}" destId="{2292202E-B4B5-42CF-BB0E-F73CB98BACEA}" srcOrd="0" destOrd="0" parTransId="{35C9C37A-7F85-4C15-86F3-4C9F54038DD2}" sibTransId="{A5CFDFDA-31AF-4BDE-BB72-A29E1EB19605}"/>
    <dgm:cxn modelId="{AA8C51C1-548B-8D4C-AC90-C27163A98A2F}" type="presOf" srcId="{2292202E-B4B5-42CF-BB0E-F73CB98BACEA}" destId="{35472C90-F91B-3F48-B0DC-39B03FFA9006}" srcOrd="0" destOrd="0" presId="urn:microsoft.com/office/officeart/2005/8/layout/vList2"/>
    <dgm:cxn modelId="{685F7DCF-9730-46C1-A7A4-9F8A0800F372}" srcId="{A96BA4A3-D1A1-402E-87BB-C4C8D41B132F}" destId="{F6F56B6D-8C21-47A2-B78C-824841AB4FFB}" srcOrd="1" destOrd="0" parTransId="{EC6A5E5B-7CE2-4CA0-8A4D-E66497A0E370}" sibTransId="{AE9FA8D1-F6B2-47B1-A491-417C46E1350B}"/>
    <dgm:cxn modelId="{1F1BA5D9-AB6C-4EB2-8C86-F60E27BD27EF}" srcId="{A96BA4A3-D1A1-402E-87BB-C4C8D41B132F}" destId="{9AC22FEE-312E-4FCD-8AAE-8EDC878EFDCA}" srcOrd="2" destOrd="0" parTransId="{123F9B61-ECF2-4E2C-B3D3-B1CEE8FE72F7}" sibTransId="{D1AEF61D-FD9E-4E27-96DA-0453CA3117FA}"/>
    <dgm:cxn modelId="{B83879FE-8EB0-4B4F-AAAC-A091F4171F7F}" type="presOf" srcId="{9AC22FEE-312E-4FCD-8AAE-8EDC878EFDCA}" destId="{5584FBCD-999F-8343-9C17-C9BE7B86E5C7}" srcOrd="0" destOrd="0" presId="urn:microsoft.com/office/officeart/2005/8/layout/vList2"/>
    <dgm:cxn modelId="{038484A3-F7FB-324C-A866-7241F024FD7D}" type="presParOf" srcId="{7DA6ACC7-7AC6-5F4D-BC3D-8903E823C7C7}" destId="{35472C90-F91B-3F48-B0DC-39B03FFA9006}" srcOrd="0" destOrd="0" presId="urn:microsoft.com/office/officeart/2005/8/layout/vList2"/>
    <dgm:cxn modelId="{713A70A6-7F3B-D146-899C-74B363514802}" type="presParOf" srcId="{7DA6ACC7-7AC6-5F4D-BC3D-8903E823C7C7}" destId="{A4D5ECB9-6878-D945-8485-0E67D1D2C0DC}" srcOrd="1" destOrd="0" presId="urn:microsoft.com/office/officeart/2005/8/layout/vList2"/>
    <dgm:cxn modelId="{F4A55C9C-D16E-0F49-8C2D-B67246ACC3D0}" type="presParOf" srcId="{7DA6ACC7-7AC6-5F4D-BC3D-8903E823C7C7}" destId="{77F9B9CC-D4DA-A940-BE96-14E2E421EB1F}" srcOrd="2" destOrd="0" presId="urn:microsoft.com/office/officeart/2005/8/layout/vList2"/>
    <dgm:cxn modelId="{CB9598AB-E6FA-CB41-8EA2-82F772A86C20}" type="presParOf" srcId="{7DA6ACC7-7AC6-5F4D-BC3D-8903E823C7C7}" destId="{36D656AE-1844-5D40-BBF4-EE4F9FFB4AE6}" srcOrd="3" destOrd="0" presId="urn:microsoft.com/office/officeart/2005/8/layout/vList2"/>
    <dgm:cxn modelId="{7FBC7CDD-E316-9C49-AD8C-2EE97A90089C}" type="presParOf" srcId="{7DA6ACC7-7AC6-5F4D-BC3D-8903E823C7C7}" destId="{5584FBCD-999F-8343-9C17-C9BE7B86E5C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A733D-D21D-4757-9540-B3EAC0C8D208}">
      <dsp:nvSpPr>
        <dsp:cNvPr id="0" name=""/>
        <dsp:cNvSpPr/>
      </dsp:nvSpPr>
      <dsp:spPr>
        <a:xfrm>
          <a:off x="0" y="668197"/>
          <a:ext cx="6055450"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Homerun represents a score (or run).  If your team has more than a runner on base, you score another run for that runner.</a:t>
          </a:r>
        </a:p>
      </dsp:txBody>
      <dsp:txXfrm>
        <a:off x="33012" y="701209"/>
        <a:ext cx="5989426" cy="610236"/>
      </dsp:txXfrm>
    </dsp:sp>
    <dsp:sp modelId="{65D724C0-D056-43BC-804C-4BCD96C94E23}">
      <dsp:nvSpPr>
        <dsp:cNvPr id="0" name=""/>
        <dsp:cNvSpPr/>
      </dsp:nvSpPr>
      <dsp:spPr>
        <a:xfrm>
          <a:off x="0" y="1393417"/>
          <a:ext cx="6055450" cy="676260"/>
        </a:xfrm>
        <a:prstGeom prst="roundRect">
          <a:avLst/>
        </a:prstGeom>
        <a:solidFill>
          <a:schemeClr val="accent2">
            <a:hueOff val="-302419"/>
            <a:satOff val="-768"/>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Double (2B) refers to a batter advancing to second base (the middle of a diamond).</a:t>
          </a:r>
        </a:p>
      </dsp:txBody>
      <dsp:txXfrm>
        <a:off x="33012" y="1426429"/>
        <a:ext cx="5989426" cy="610236"/>
      </dsp:txXfrm>
    </dsp:sp>
    <dsp:sp modelId="{0C634D7D-FC3C-4992-8324-018260999467}">
      <dsp:nvSpPr>
        <dsp:cNvPr id="0" name=""/>
        <dsp:cNvSpPr/>
      </dsp:nvSpPr>
      <dsp:spPr>
        <a:xfrm>
          <a:off x="0" y="2118637"/>
          <a:ext cx="6055450" cy="676260"/>
        </a:xfrm>
        <a:prstGeom prst="roundRect">
          <a:avLst/>
        </a:prstGeom>
        <a:solidFill>
          <a:schemeClr val="accent2">
            <a:hueOff val="-604838"/>
            <a:satOff val="-1536"/>
            <a:lumOff val="-2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Triple (3B) refers to a batter advancing to third base (the left of a diamond).</a:t>
          </a:r>
        </a:p>
      </dsp:txBody>
      <dsp:txXfrm>
        <a:off x="33012" y="2151649"/>
        <a:ext cx="5989426" cy="610236"/>
      </dsp:txXfrm>
    </dsp:sp>
    <dsp:sp modelId="{14B0BD6E-492E-490B-A34D-0A4402DCF6E9}">
      <dsp:nvSpPr>
        <dsp:cNvPr id="0" name=""/>
        <dsp:cNvSpPr/>
      </dsp:nvSpPr>
      <dsp:spPr>
        <a:xfrm>
          <a:off x="0" y="2843857"/>
          <a:ext cx="6055450" cy="676260"/>
        </a:xfrm>
        <a:prstGeom prst="roundRect">
          <a:avLst/>
        </a:prstGeom>
        <a:solidFill>
          <a:schemeClr val="accent2">
            <a:hueOff val="-907257"/>
            <a:satOff val="-2303"/>
            <a:lumOff val="-3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Strikeouts by Pitchers means pitchers strike out batters.</a:t>
          </a:r>
        </a:p>
      </dsp:txBody>
      <dsp:txXfrm>
        <a:off x="33012" y="2876869"/>
        <a:ext cx="5989426" cy="610236"/>
      </dsp:txXfrm>
    </dsp:sp>
    <dsp:sp modelId="{8B7463FA-72C1-401E-B305-66E8B1993C02}">
      <dsp:nvSpPr>
        <dsp:cNvPr id="0" name=""/>
        <dsp:cNvSpPr/>
      </dsp:nvSpPr>
      <dsp:spPr>
        <a:xfrm>
          <a:off x="0" y="3569077"/>
          <a:ext cx="6055450" cy="676260"/>
        </a:xfrm>
        <a:prstGeom prst="roundRect">
          <a:avLst/>
        </a:prstGeom>
        <a:solidFill>
          <a:schemeClr val="accent2">
            <a:hueOff val="-1209676"/>
            <a:satOff val="-3071"/>
            <a:lumOff val="-4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At bat refers to  number of times batters step up to the home plate to bat.</a:t>
          </a:r>
        </a:p>
      </dsp:txBody>
      <dsp:txXfrm>
        <a:off x="33012" y="3602089"/>
        <a:ext cx="5989426" cy="610236"/>
      </dsp:txXfrm>
    </dsp:sp>
    <dsp:sp modelId="{F452E2EE-D356-1649-BC10-01A9B3C52227}">
      <dsp:nvSpPr>
        <dsp:cNvPr id="0" name=""/>
        <dsp:cNvSpPr/>
      </dsp:nvSpPr>
      <dsp:spPr>
        <a:xfrm>
          <a:off x="0" y="4294297"/>
          <a:ext cx="6055450" cy="676260"/>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Runs refer to scored points in baseball.</a:t>
          </a:r>
        </a:p>
      </dsp:txBody>
      <dsp:txXfrm>
        <a:off x="33012" y="4327309"/>
        <a:ext cx="5989426" cy="610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72C90-F91B-3F48-B0DC-39B03FFA9006}">
      <dsp:nvSpPr>
        <dsp:cNvPr id="0" name=""/>
        <dsp:cNvSpPr/>
      </dsp:nvSpPr>
      <dsp:spPr>
        <a:xfrm>
          <a:off x="0" y="63875"/>
          <a:ext cx="6055450" cy="17966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When examining which league in Major League Baseball is more suited for a new team to win, both American League and National </a:t>
          </a:r>
          <a:r>
            <a:rPr lang="en-US" sz="2100" kern="1200" dirty="0" err="1"/>
            <a:t>Leaguea</a:t>
          </a:r>
          <a:r>
            <a:rPr lang="en-US" sz="2100" kern="1200" dirty="0"/>
            <a:t> are fairly identical in terms of wins.</a:t>
          </a:r>
        </a:p>
      </dsp:txBody>
      <dsp:txXfrm>
        <a:off x="87707" y="151582"/>
        <a:ext cx="5880036" cy="1621267"/>
      </dsp:txXfrm>
    </dsp:sp>
    <dsp:sp modelId="{77F9B9CC-D4DA-A940-BE96-14E2E421EB1F}">
      <dsp:nvSpPr>
        <dsp:cNvPr id="0" name=""/>
        <dsp:cNvSpPr/>
      </dsp:nvSpPr>
      <dsp:spPr>
        <a:xfrm>
          <a:off x="0" y="1921036"/>
          <a:ext cx="6055450" cy="1796681"/>
        </a:xfrm>
        <a:prstGeom prst="roundRect">
          <a:avLst/>
        </a:prstGeom>
        <a:solidFill>
          <a:schemeClr val="accent2">
            <a:hueOff val="-756048"/>
            <a:satOff val="-1920"/>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However, this baseball EDA analysis has shown that from 80 to 90 games (</a:t>
          </a:r>
          <a:r>
            <a:rPr lang="en-US" sz="2100" kern="1200" dirty="0" err="1"/>
            <a:t>i.e</a:t>
          </a:r>
          <a:r>
            <a:rPr lang="en-US" sz="2100" kern="1200" dirty="0"/>
            <a:t> Playoff worthy), NL has shown to have won more slightly more games while  in AL, more teams have won from 90 to 100 plus games (league championship worthy).</a:t>
          </a:r>
        </a:p>
      </dsp:txBody>
      <dsp:txXfrm>
        <a:off x="87707" y="2008743"/>
        <a:ext cx="5880036" cy="1621267"/>
      </dsp:txXfrm>
    </dsp:sp>
    <dsp:sp modelId="{5584FBCD-999F-8343-9C17-C9BE7B86E5C7}">
      <dsp:nvSpPr>
        <dsp:cNvPr id="0" name=""/>
        <dsp:cNvSpPr/>
      </dsp:nvSpPr>
      <dsp:spPr>
        <a:xfrm>
          <a:off x="0" y="3778198"/>
          <a:ext cx="6055450" cy="1796681"/>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More action-inducing  like doubles have been said to increase attendance at the games.  But based on the correlation analysis, there was no strong relationship between doubles and attendance nor single hits and attendance.</a:t>
          </a:r>
        </a:p>
      </dsp:txBody>
      <dsp:txXfrm>
        <a:off x="87707" y="3865905"/>
        <a:ext cx="5880036" cy="16212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11/20/21</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36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11/20/21</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7355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11/20/21</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5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11/20/21</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402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11/20/21</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03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11/20/21</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7737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11/20/21</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2496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11/20/21</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2602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11/20/21</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00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11/20/21</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92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11/20/21</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31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11/20/21</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36230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22F94-834B-4841-AC6F-A02C611A18A0}"/>
              </a:ext>
            </a:extLst>
          </p:cNvPr>
          <p:cNvSpPr>
            <a:spLocks noGrp="1"/>
          </p:cNvSpPr>
          <p:nvPr>
            <p:ph type="ctrTitle"/>
          </p:nvPr>
        </p:nvSpPr>
        <p:spPr>
          <a:xfrm>
            <a:off x="1097280" y="3092683"/>
            <a:ext cx="4129645" cy="2787805"/>
          </a:xfrm>
        </p:spPr>
        <p:txBody>
          <a:bodyPr anchor="ctr">
            <a:normAutofit fontScale="90000"/>
          </a:bodyPr>
          <a:lstStyle/>
          <a:p>
            <a:r>
              <a:rPr lang="en-US" dirty="0"/>
              <a:t>Data Analysis of Major League Baseball Teams </a:t>
            </a:r>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0A52F31-3C64-4AF8-AEF5-1D259CF61125}"/>
              </a:ext>
            </a:extLst>
          </p:cNvPr>
          <p:cNvSpPr>
            <a:spLocks noGrp="1"/>
          </p:cNvSpPr>
          <p:nvPr>
            <p:ph type="subTitle" idx="1"/>
          </p:nvPr>
        </p:nvSpPr>
        <p:spPr>
          <a:xfrm>
            <a:off x="1097280" y="991922"/>
            <a:ext cx="4114800" cy="1372137"/>
          </a:xfrm>
        </p:spPr>
        <p:txBody>
          <a:bodyPr anchor="b">
            <a:normAutofit fontScale="62500" lnSpcReduction="20000"/>
          </a:bodyPr>
          <a:lstStyle/>
          <a:p>
            <a:r>
              <a:rPr lang="en-US" sz="3200" b="1" dirty="0"/>
              <a:t>For the Love of the Game</a:t>
            </a:r>
          </a:p>
          <a:p>
            <a:r>
              <a:rPr lang="en-US" dirty="0"/>
              <a:t>By Phil </a:t>
            </a:r>
            <a:r>
              <a:rPr lang="en-US" dirty="0" err="1"/>
              <a:t>han</a:t>
            </a:r>
            <a:endParaRPr lang="en-US" dirty="0"/>
          </a:p>
          <a:p>
            <a:r>
              <a:rPr lang="en-US" dirty="0"/>
              <a:t>DSC 530 </a:t>
            </a:r>
          </a:p>
          <a:p>
            <a:r>
              <a:rPr lang="en-US" dirty="0"/>
              <a:t>Fall, 2021</a:t>
            </a:r>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3" descr="An abstract genetic concept">
            <a:extLst>
              <a:ext uri="{FF2B5EF4-FFF2-40B4-BE49-F238E27FC236}">
                <a16:creationId xmlns:a16="http://schemas.microsoft.com/office/drawing/2014/main" id="{74B1A977-A7EC-4550-8CE0-3E29A9EE0C7D}"/>
              </a:ext>
            </a:extLst>
          </p:cNvPr>
          <p:cNvPicPr>
            <a:picLocks noChangeAspect="1"/>
          </p:cNvPicPr>
          <p:nvPr/>
        </p:nvPicPr>
        <p:blipFill rotWithShape="1">
          <a:blip r:embed="rId2"/>
          <a:srcRect l="8052" r="3059"/>
          <a:stretch/>
        </p:blipFill>
        <p:spPr>
          <a:xfrm>
            <a:off x="6096001" y="10"/>
            <a:ext cx="6095999" cy="6857992"/>
          </a:xfrm>
          <a:prstGeom prst="rect">
            <a:avLst/>
          </a:prstGeom>
        </p:spPr>
      </p:pic>
    </p:spTree>
    <p:extLst>
      <p:ext uri="{BB962C8B-B14F-4D97-AF65-F5344CB8AC3E}">
        <p14:creationId xmlns:p14="http://schemas.microsoft.com/office/powerpoint/2010/main" val="332874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137-C3D1-4C42-97BE-E65173E36156}"/>
              </a:ext>
            </a:extLst>
          </p:cNvPr>
          <p:cNvSpPr>
            <a:spLocks noGrp="1"/>
          </p:cNvSpPr>
          <p:nvPr>
            <p:ph type="title"/>
          </p:nvPr>
        </p:nvSpPr>
        <p:spPr/>
        <p:txBody>
          <a:bodyPr>
            <a:normAutofit fontScale="90000"/>
          </a:bodyPr>
          <a:lstStyle/>
          <a:p>
            <a:r>
              <a:rPr lang="en-US" dirty="0"/>
              <a:t>PMF of Winning for National League (NL) and American League (AL)</a:t>
            </a:r>
          </a:p>
        </p:txBody>
      </p:sp>
      <p:sp>
        <p:nvSpPr>
          <p:cNvPr id="3" name="Text Placeholder 2">
            <a:extLst>
              <a:ext uri="{FF2B5EF4-FFF2-40B4-BE49-F238E27FC236}">
                <a16:creationId xmlns:a16="http://schemas.microsoft.com/office/drawing/2014/main" id="{E3213953-8F3B-804E-BE67-6D6CC18CCE3E}"/>
              </a:ext>
            </a:extLst>
          </p:cNvPr>
          <p:cNvSpPr>
            <a:spLocks noGrp="1"/>
          </p:cNvSpPr>
          <p:nvPr>
            <p:ph type="body" idx="1"/>
          </p:nvPr>
        </p:nvSpPr>
        <p:spPr/>
        <p:txBody>
          <a:bodyPr>
            <a:normAutofit/>
          </a:bodyPr>
          <a:lstStyle/>
          <a:p>
            <a:r>
              <a:rPr lang="en-US" dirty="0"/>
              <a:t>PDF of Winning for NL</a:t>
            </a:r>
          </a:p>
        </p:txBody>
      </p:sp>
      <p:pic>
        <p:nvPicPr>
          <p:cNvPr id="8" name="Content Placeholder 7" descr="Chart, histogram&#10;&#10;Description automatically generated">
            <a:extLst>
              <a:ext uri="{FF2B5EF4-FFF2-40B4-BE49-F238E27FC236}">
                <a16:creationId xmlns:a16="http://schemas.microsoft.com/office/drawing/2014/main" id="{46C58B77-7E30-974D-8953-EC25434AE68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4446" y="3706813"/>
            <a:ext cx="4037957" cy="2333625"/>
          </a:xfrm>
        </p:spPr>
      </p:pic>
      <p:sp>
        <p:nvSpPr>
          <p:cNvPr id="5" name="Text Placeholder 4">
            <a:extLst>
              <a:ext uri="{FF2B5EF4-FFF2-40B4-BE49-F238E27FC236}">
                <a16:creationId xmlns:a16="http://schemas.microsoft.com/office/drawing/2014/main" id="{4E64C800-1A0F-5A43-BB59-1A529B4202DF}"/>
              </a:ext>
            </a:extLst>
          </p:cNvPr>
          <p:cNvSpPr>
            <a:spLocks noGrp="1"/>
          </p:cNvSpPr>
          <p:nvPr>
            <p:ph type="body" sz="quarter" idx="3"/>
          </p:nvPr>
        </p:nvSpPr>
        <p:spPr/>
        <p:txBody>
          <a:bodyPr>
            <a:normAutofit/>
          </a:bodyPr>
          <a:lstStyle/>
          <a:p>
            <a:r>
              <a:rPr lang="en-US" dirty="0"/>
              <a:t>PDF of Winning for AL</a:t>
            </a:r>
          </a:p>
        </p:txBody>
      </p:sp>
      <p:pic>
        <p:nvPicPr>
          <p:cNvPr id="10" name="Content Placeholder 9" descr="Chart, bar chart, histogram&#10;&#10;Description automatically generated">
            <a:extLst>
              <a:ext uri="{FF2B5EF4-FFF2-40B4-BE49-F238E27FC236}">
                <a16:creationId xmlns:a16="http://schemas.microsoft.com/office/drawing/2014/main" id="{260FDE95-3CC5-A849-AB50-20D55834C70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90950" y="3706813"/>
            <a:ext cx="3655176" cy="2333625"/>
          </a:xfrm>
        </p:spPr>
      </p:pic>
    </p:spTree>
    <p:extLst>
      <p:ext uri="{BB962C8B-B14F-4D97-AF65-F5344CB8AC3E}">
        <p14:creationId xmlns:p14="http://schemas.microsoft.com/office/powerpoint/2010/main" val="182895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9" name="Rectangle 38">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74EC03-6A15-ED46-9D7D-F62F45596D69}"/>
              </a:ext>
            </a:extLst>
          </p:cNvPr>
          <p:cNvSpPr>
            <a:spLocks noGrp="1"/>
          </p:cNvSpPr>
          <p:nvPr>
            <p:ph type="ctrTitle"/>
          </p:nvPr>
        </p:nvSpPr>
        <p:spPr>
          <a:xfrm>
            <a:off x="672240" y="222970"/>
            <a:ext cx="10593993" cy="924186"/>
          </a:xfrm>
        </p:spPr>
        <p:txBody>
          <a:bodyPr>
            <a:normAutofit/>
          </a:bodyPr>
          <a:lstStyle/>
          <a:p>
            <a:pPr algn="ctr"/>
            <a:r>
              <a:rPr lang="en-US" dirty="0"/>
              <a:t>A PDF Tale of Two Leagues</a:t>
            </a:r>
          </a:p>
        </p:txBody>
      </p:sp>
      <p:sp>
        <p:nvSpPr>
          <p:cNvPr id="3" name="Subtitle 2">
            <a:extLst>
              <a:ext uri="{FF2B5EF4-FFF2-40B4-BE49-F238E27FC236}">
                <a16:creationId xmlns:a16="http://schemas.microsoft.com/office/drawing/2014/main" id="{79F33CA8-FF69-6646-9A3C-FEA4735CCD0F}"/>
              </a:ext>
            </a:extLst>
          </p:cNvPr>
          <p:cNvSpPr>
            <a:spLocks noGrp="1"/>
          </p:cNvSpPr>
          <p:nvPr>
            <p:ph type="subTitle" idx="1"/>
          </p:nvPr>
        </p:nvSpPr>
        <p:spPr>
          <a:xfrm>
            <a:off x="390158" y="1785620"/>
            <a:ext cx="3045428" cy="4063484"/>
          </a:xfrm>
        </p:spPr>
        <p:txBody>
          <a:bodyPr anchor="t">
            <a:noAutofit/>
          </a:bodyPr>
          <a:lstStyle/>
          <a:p>
            <a:pPr>
              <a:lnSpc>
                <a:spcPct val="100000"/>
              </a:lnSpc>
            </a:pPr>
            <a:r>
              <a:rPr lang="en-US" sz="2000" dirty="0"/>
              <a:t>There are two leagues, NL and AL, in Major League Baseball. Using a PDF of winning for each league, we can tell which league is more likely to win more games.  It seems NL is likely to win more than 80 plus games given a slightly higher probability of 0.035.  However, past the 90th game mark, AL seems slightly more likely to win games near the 100th game mark.</a:t>
            </a:r>
          </a:p>
        </p:txBody>
      </p:sp>
      <p:cxnSp>
        <p:nvCxnSpPr>
          <p:cNvPr id="41" name="Straight Connector 40">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Content Placeholder 10" descr="A PDF of winning for NL and AL using bar graphs (lef) and step functions (right).">
            <a:extLst>
              <a:ext uri="{FF2B5EF4-FFF2-40B4-BE49-F238E27FC236}">
                <a16:creationId xmlns:a16="http://schemas.microsoft.com/office/drawing/2014/main" id="{0E17DFA8-B4F4-794C-86C1-8B8504081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102" y="1510786"/>
            <a:ext cx="8478976" cy="4989767"/>
          </a:xfrm>
          <a:prstGeom prst="rect">
            <a:avLst/>
          </a:prstGeom>
        </p:spPr>
      </p:pic>
      <p:sp>
        <p:nvSpPr>
          <p:cNvPr id="4" name="TextBox 3">
            <a:extLst>
              <a:ext uri="{FF2B5EF4-FFF2-40B4-BE49-F238E27FC236}">
                <a16:creationId xmlns:a16="http://schemas.microsoft.com/office/drawing/2014/main" id="{F003169B-787B-F242-B82D-4938BA0CB767}"/>
              </a:ext>
            </a:extLst>
          </p:cNvPr>
          <p:cNvSpPr txBox="1"/>
          <p:nvPr/>
        </p:nvSpPr>
        <p:spPr>
          <a:xfrm>
            <a:off x="831273" y="6483927"/>
            <a:ext cx="10590414" cy="374073"/>
          </a:xfrm>
          <a:prstGeom prst="rect">
            <a:avLst/>
          </a:prstGeom>
          <a:noFill/>
        </p:spPr>
        <p:txBody>
          <a:bodyPr wrap="square" rtlCol="0">
            <a:spAutoFit/>
          </a:bodyPr>
          <a:lstStyle/>
          <a:p>
            <a:r>
              <a:rPr lang="en-US" dirty="0"/>
              <a:t>Figure 3.2 – PDF of Wins for National League and American League in MLB</a:t>
            </a:r>
          </a:p>
        </p:txBody>
      </p:sp>
    </p:spTree>
    <p:extLst>
      <p:ext uri="{BB962C8B-B14F-4D97-AF65-F5344CB8AC3E}">
        <p14:creationId xmlns:p14="http://schemas.microsoft.com/office/powerpoint/2010/main" val="287510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8C74-B46B-844C-A6D1-47B402ED78DD}"/>
              </a:ext>
            </a:extLst>
          </p:cNvPr>
          <p:cNvSpPr>
            <a:spLocks noGrp="1"/>
          </p:cNvSpPr>
          <p:nvPr>
            <p:ph type="title"/>
          </p:nvPr>
        </p:nvSpPr>
        <p:spPr/>
        <p:txBody>
          <a:bodyPr>
            <a:normAutofit fontScale="90000"/>
          </a:bodyPr>
          <a:lstStyle/>
          <a:p>
            <a:pPr algn="ctr"/>
            <a:r>
              <a:rPr lang="en-US" dirty="0"/>
              <a:t>Cumulative Distribution Function (CDF) of Wins in MLB</a:t>
            </a:r>
          </a:p>
        </p:txBody>
      </p:sp>
      <p:sp>
        <p:nvSpPr>
          <p:cNvPr id="4" name="Content Placeholder 3">
            <a:extLst>
              <a:ext uri="{FF2B5EF4-FFF2-40B4-BE49-F238E27FC236}">
                <a16:creationId xmlns:a16="http://schemas.microsoft.com/office/drawing/2014/main" id="{2367985E-5F03-3F43-B3AA-E3FC54E4407E}"/>
              </a:ext>
            </a:extLst>
          </p:cNvPr>
          <p:cNvSpPr>
            <a:spLocks noGrp="1"/>
          </p:cNvSpPr>
          <p:nvPr>
            <p:ph sz="half" idx="2"/>
          </p:nvPr>
        </p:nvSpPr>
        <p:spPr/>
        <p:txBody>
          <a:bodyPr/>
          <a:lstStyle/>
          <a:p>
            <a:r>
              <a:rPr lang="en-US" dirty="0"/>
              <a:t>Figure 4.1 – shows a CDF of wins in MLB.  There are fewer teams that win less than 50 games as shown by the flat range in the graph as well as the teams that win more than 100 games.  Also, the distribution of the graph indicates that most of the teams win within a range of 60 to 90 games.</a:t>
            </a:r>
          </a:p>
        </p:txBody>
      </p:sp>
      <p:pic>
        <p:nvPicPr>
          <p:cNvPr id="9" name="Content Placeholder 8" descr="Chart, line chart&#10;&#10;Description automatically generated">
            <a:extLst>
              <a:ext uri="{FF2B5EF4-FFF2-40B4-BE49-F238E27FC236}">
                <a16:creationId xmlns:a16="http://schemas.microsoft.com/office/drawing/2014/main" id="{DF0DEDFD-0BAC-9643-B4D5-9C04AE306D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2162" y="2833688"/>
            <a:ext cx="5024750" cy="3165475"/>
          </a:xfrm>
        </p:spPr>
      </p:pic>
    </p:spTree>
    <p:extLst>
      <p:ext uri="{BB962C8B-B14F-4D97-AF65-F5344CB8AC3E}">
        <p14:creationId xmlns:p14="http://schemas.microsoft.com/office/powerpoint/2010/main" val="30900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09A8-B39D-0041-9A28-2E5E6B7D367C}"/>
              </a:ext>
            </a:extLst>
          </p:cNvPr>
          <p:cNvSpPr>
            <a:spLocks noGrp="1"/>
          </p:cNvSpPr>
          <p:nvPr>
            <p:ph type="title"/>
          </p:nvPr>
        </p:nvSpPr>
        <p:spPr>
          <a:xfrm>
            <a:off x="770537" y="872836"/>
            <a:ext cx="4560525" cy="1205346"/>
          </a:xfrm>
        </p:spPr>
        <p:txBody>
          <a:bodyPr/>
          <a:lstStyle/>
          <a:p>
            <a:r>
              <a:rPr lang="en-US" dirty="0"/>
              <a:t>Another Tale of Two Leagues by CDF</a:t>
            </a:r>
          </a:p>
        </p:txBody>
      </p:sp>
      <p:pic>
        <p:nvPicPr>
          <p:cNvPr id="6" name="Content Placeholder 5" descr="Figure 4.2 - CDF of wins for NL and AL">
            <a:extLst>
              <a:ext uri="{FF2B5EF4-FFF2-40B4-BE49-F238E27FC236}">
                <a16:creationId xmlns:a16="http://schemas.microsoft.com/office/drawing/2014/main" id="{6402C8ED-91EF-264A-8C7C-0DC6F0F3F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30036"/>
            <a:ext cx="5940829" cy="4222865"/>
          </a:xfrm>
        </p:spPr>
      </p:pic>
      <p:sp>
        <p:nvSpPr>
          <p:cNvPr id="4" name="Text Placeholder 3">
            <a:extLst>
              <a:ext uri="{FF2B5EF4-FFF2-40B4-BE49-F238E27FC236}">
                <a16:creationId xmlns:a16="http://schemas.microsoft.com/office/drawing/2014/main" id="{9208B007-D8CF-8F40-8758-AA2868104D4C}"/>
              </a:ext>
            </a:extLst>
          </p:cNvPr>
          <p:cNvSpPr>
            <a:spLocks noGrp="1"/>
          </p:cNvSpPr>
          <p:nvPr>
            <p:ph type="body" sz="half" idx="2"/>
          </p:nvPr>
        </p:nvSpPr>
        <p:spPr>
          <a:xfrm>
            <a:off x="770537" y="2194560"/>
            <a:ext cx="4560525" cy="3825239"/>
          </a:xfrm>
        </p:spPr>
        <p:txBody>
          <a:bodyPr/>
          <a:lstStyle/>
          <a:p>
            <a:r>
              <a:rPr lang="en-US" dirty="0"/>
              <a:t>CDF of wins for both NL and AL is pretty much consistent with what we saw in the PDF of the leagues.  From 65 games to 95 games, both leagues seem identical in terms of wins even though NL slightly edges AL near the 90</a:t>
            </a:r>
            <a:r>
              <a:rPr lang="en-US" baseline="30000" dirty="0"/>
              <a:t>th</a:t>
            </a:r>
            <a:r>
              <a:rPr lang="en-US" dirty="0"/>
              <a:t> game mark.</a:t>
            </a:r>
          </a:p>
        </p:txBody>
      </p:sp>
      <p:sp>
        <p:nvSpPr>
          <p:cNvPr id="7" name="TextBox 6">
            <a:extLst>
              <a:ext uri="{FF2B5EF4-FFF2-40B4-BE49-F238E27FC236}">
                <a16:creationId xmlns:a16="http://schemas.microsoft.com/office/drawing/2014/main" id="{C57899B7-35CC-8C48-82AB-907D65DED52F}"/>
              </a:ext>
            </a:extLst>
          </p:cNvPr>
          <p:cNvSpPr txBox="1"/>
          <p:nvPr/>
        </p:nvSpPr>
        <p:spPr>
          <a:xfrm>
            <a:off x="6827691" y="5745278"/>
            <a:ext cx="4560522" cy="369332"/>
          </a:xfrm>
          <a:prstGeom prst="rect">
            <a:avLst/>
          </a:prstGeom>
          <a:noFill/>
        </p:spPr>
        <p:txBody>
          <a:bodyPr wrap="square" rtlCol="0">
            <a:spAutoFit/>
          </a:bodyPr>
          <a:lstStyle/>
          <a:p>
            <a:r>
              <a:rPr lang="en-US" dirty="0"/>
              <a:t>Figure 4.2 – CDF of wins for  both NL and AL </a:t>
            </a:r>
          </a:p>
        </p:txBody>
      </p:sp>
    </p:spTree>
    <p:extLst>
      <p:ext uri="{BB962C8B-B14F-4D97-AF65-F5344CB8AC3E}">
        <p14:creationId xmlns:p14="http://schemas.microsoft.com/office/powerpoint/2010/main" val="145535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52">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54">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56">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58">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Straight Connector 60">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62">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8"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9"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80" name="Rectangle 68">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D72D5-9F57-E44E-85E9-D9111FEBB0ED}"/>
              </a:ext>
            </a:extLst>
          </p:cNvPr>
          <p:cNvSpPr>
            <a:spLocks noGrp="1"/>
          </p:cNvSpPr>
          <p:nvPr>
            <p:ph type="title"/>
          </p:nvPr>
        </p:nvSpPr>
        <p:spPr>
          <a:xfrm>
            <a:off x="6788582" y="858983"/>
            <a:ext cx="3968783" cy="2021378"/>
          </a:xfrm>
        </p:spPr>
        <p:txBody>
          <a:bodyPr vert="horz" lIns="91440" tIns="45720" rIns="91440" bIns="45720" rtlCol="0" anchor="ctr">
            <a:normAutofit/>
          </a:bodyPr>
          <a:lstStyle/>
          <a:p>
            <a:r>
              <a:rPr lang="en-US" sz="4400"/>
              <a:t>Normal Probability Plot</a:t>
            </a:r>
          </a:p>
        </p:txBody>
      </p:sp>
      <p:pic>
        <p:nvPicPr>
          <p:cNvPr id="10" name="Picture Placeholder 9" descr="Chart, line chart&#10;&#10;Description automatically generated">
            <a:extLst>
              <a:ext uri="{FF2B5EF4-FFF2-40B4-BE49-F238E27FC236}">
                <a16:creationId xmlns:a16="http://schemas.microsoft.com/office/drawing/2014/main" id="{5A294419-5751-104B-869B-9D4F4A95049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26" r="-3" b="3886"/>
          <a:stretch/>
        </p:blipFill>
        <p:spPr>
          <a:xfrm>
            <a:off x="761367" y="1913410"/>
            <a:ext cx="4950255" cy="3031179"/>
          </a:xfrm>
          <a:prstGeom prst="rect">
            <a:avLst/>
          </a:prstGeom>
        </p:spPr>
      </p:pic>
      <p:sp>
        <p:nvSpPr>
          <p:cNvPr id="4" name="Text Placeholder 3">
            <a:extLst>
              <a:ext uri="{FF2B5EF4-FFF2-40B4-BE49-F238E27FC236}">
                <a16:creationId xmlns:a16="http://schemas.microsoft.com/office/drawing/2014/main" id="{9C2E8A6F-FBA2-5B47-9FA0-FA9608EF432A}"/>
              </a:ext>
            </a:extLst>
          </p:cNvPr>
          <p:cNvSpPr>
            <a:spLocks noGrp="1"/>
          </p:cNvSpPr>
          <p:nvPr>
            <p:ph type="body" sz="half" idx="2"/>
          </p:nvPr>
        </p:nvSpPr>
        <p:spPr>
          <a:xfrm>
            <a:off x="6788582" y="3282696"/>
            <a:ext cx="3968783" cy="2957383"/>
          </a:xfrm>
        </p:spPr>
        <p:txBody>
          <a:bodyPr vert="horz" lIns="91440" tIns="45720" rIns="91440" bIns="45720" rtlCol="0" anchor="ctr">
            <a:normAutofit lnSpcReduction="10000"/>
          </a:bodyPr>
          <a:lstStyle/>
          <a:p>
            <a:r>
              <a:rPr lang="en-US" sz="2200" dirty="0"/>
              <a:t>The normal probability plot of wins for both NL and AL shows  that both distributions match near the mean on the curve (gray).  But prior to STD deviation -1 from mean, both deviated quite a bit in the left tails.</a:t>
            </a:r>
          </a:p>
        </p:txBody>
      </p:sp>
      <p:cxnSp>
        <p:nvCxnSpPr>
          <p:cNvPr id="71" name="Straight Connector 70">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0C2FEB0-A80F-A943-B123-58BC225042FB}"/>
              </a:ext>
            </a:extLst>
          </p:cNvPr>
          <p:cNvSpPr txBox="1"/>
          <p:nvPr/>
        </p:nvSpPr>
        <p:spPr>
          <a:xfrm>
            <a:off x="1845425" y="5641010"/>
            <a:ext cx="3441470" cy="646331"/>
          </a:xfrm>
          <a:prstGeom prst="rect">
            <a:avLst/>
          </a:prstGeom>
          <a:noFill/>
        </p:spPr>
        <p:txBody>
          <a:bodyPr wrap="square" rtlCol="0">
            <a:spAutoFit/>
          </a:bodyPr>
          <a:lstStyle/>
          <a:p>
            <a:r>
              <a:rPr lang="en-US" dirty="0"/>
              <a:t>Figure 5.1 – Normal probability plot of wins for NL and AL</a:t>
            </a:r>
          </a:p>
        </p:txBody>
      </p:sp>
    </p:spTree>
    <p:extLst>
      <p:ext uri="{BB962C8B-B14F-4D97-AF65-F5344CB8AC3E}">
        <p14:creationId xmlns:p14="http://schemas.microsoft.com/office/powerpoint/2010/main" val="91190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Slide Background">
            <a:extLst>
              <a:ext uri="{FF2B5EF4-FFF2-40B4-BE49-F238E27FC236}">
                <a16:creationId xmlns:a16="http://schemas.microsoft.com/office/drawing/2014/main" id="{540CF837-40E9-46D4-AC1B-0750F339B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nt">
            <a:extLst>
              <a:ext uri="{FF2B5EF4-FFF2-40B4-BE49-F238E27FC236}">
                <a16:creationId xmlns:a16="http://schemas.microsoft.com/office/drawing/2014/main" id="{E325F465-8352-4882-9E30-732D5BDF3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609904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385B4-1AB1-3F44-A308-F2B588973D72}"/>
              </a:ext>
            </a:extLst>
          </p:cNvPr>
          <p:cNvSpPr>
            <a:spLocks noGrp="1"/>
          </p:cNvSpPr>
          <p:nvPr>
            <p:ph type="title"/>
          </p:nvPr>
        </p:nvSpPr>
        <p:spPr>
          <a:xfrm>
            <a:off x="6456560" y="858983"/>
            <a:ext cx="4309942" cy="4782027"/>
          </a:xfrm>
        </p:spPr>
        <p:txBody>
          <a:bodyPr vert="horz" lIns="91440" tIns="45720" rIns="91440" bIns="45720" rtlCol="0" anchor="ctr">
            <a:normAutofit/>
          </a:bodyPr>
          <a:lstStyle/>
          <a:p>
            <a:r>
              <a:rPr lang="en-US" dirty="0"/>
              <a:t>Normal Probability Plot Continues…</a:t>
            </a:r>
          </a:p>
        </p:txBody>
      </p:sp>
      <p:sp>
        <p:nvSpPr>
          <p:cNvPr id="3" name="TextBox 2">
            <a:extLst>
              <a:ext uri="{FF2B5EF4-FFF2-40B4-BE49-F238E27FC236}">
                <a16:creationId xmlns:a16="http://schemas.microsoft.com/office/drawing/2014/main" id="{A1811DBB-2CEA-EB4F-A87E-8D41E2F8ECC0}"/>
              </a:ext>
            </a:extLst>
          </p:cNvPr>
          <p:cNvSpPr txBox="1"/>
          <p:nvPr/>
        </p:nvSpPr>
        <p:spPr>
          <a:xfrm>
            <a:off x="761802" y="858984"/>
            <a:ext cx="4661777" cy="4782026"/>
          </a:xfrm>
          <a:prstGeom prst="rect">
            <a:avLst/>
          </a:prstGeom>
        </p:spPr>
        <p:txBody>
          <a:bodyPr vert="horz" lIns="91440" tIns="45720" rIns="91440" bIns="45720" rtlCol="0" anchor="ctr">
            <a:normAutofit/>
          </a:bodyPr>
          <a:lstStyle/>
          <a:p>
            <a:pPr>
              <a:lnSpc>
                <a:spcPct val="110000"/>
              </a:lnSpc>
              <a:spcAft>
                <a:spcPts val="600"/>
              </a:spcAft>
            </a:pPr>
            <a:r>
              <a:rPr lang="en-US" dirty="0"/>
              <a:t>Thus, figure 5-1 could mean that both leagues have team with poor records of winning less than 60 games a year.  Those struggling teams are more, in a sense, outliers on this normal probability plot.  However, it is interesting to note that in MLB, draft orders are determined by the record, meaning the worst team will be awarded with the 1</a:t>
            </a:r>
            <a:r>
              <a:rPr lang="en-US" baseline="30000" dirty="0"/>
              <a:t>st</a:t>
            </a:r>
            <a:r>
              <a:rPr lang="en-US" dirty="0"/>
              <a:t> overall pick of the next year’s draft.  That has led to some teams to tank (lose on purpose) by trading away their few star players.</a:t>
            </a:r>
          </a:p>
        </p:txBody>
      </p:sp>
      <p:cxnSp>
        <p:nvCxnSpPr>
          <p:cNvPr id="26" name="Straight Connector 2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56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7C66-E2CC-6C45-BE3C-BE3D61862BFD}"/>
              </a:ext>
            </a:extLst>
          </p:cNvPr>
          <p:cNvSpPr>
            <a:spLocks noGrp="1"/>
          </p:cNvSpPr>
          <p:nvPr>
            <p:ph type="title"/>
          </p:nvPr>
        </p:nvSpPr>
        <p:spPr/>
        <p:txBody>
          <a:bodyPr>
            <a:normAutofit fontScale="90000"/>
          </a:bodyPr>
          <a:lstStyle/>
          <a:p>
            <a:r>
              <a:rPr lang="en-US" dirty="0"/>
              <a:t>Scatter Plots: Correlation &amp; Causation on Attendance and Doubles (2B) </a:t>
            </a:r>
          </a:p>
        </p:txBody>
      </p:sp>
      <p:sp>
        <p:nvSpPr>
          <p:cNvPr id="3" name="Text Placeholder 2">
            <a:extLst>
              <a:ext uri="{FF2B5EF4-FFF2-40B4-BE49-F238E27FC236}">
                <a16:creationId xmlns:a16="http://schemas.microsoft.com/office/drawing/2014/main" id="{D0F12189-6178-F745-84FA-84854A1EFA81}"/>
              </a:ext>
            </a:extLst>
          </p:cNvPr>
          <p:cNvSpPr>
            <a:spLocks noGrp="1"/>
          </p:cNvSpPr>
          <p:nvPr>
            <p:ph type="body" idx="1"/>
          </p:nvPr>
        </p:nvSpPr>
        <p:spPr/>
        <p:txBody>
          <a:bodyPr>
            <a:normAutofit lnSpcReduction="10000"/>
          </a:bodyPr>
          <a:lstStyle/>
          <a:p>
            <a:r>
              <a:rPr lang="en-US" dirty="0"/>
              <a:t>Attendance (Dep. Var) vs 2B(Ind. Var)</a:t>
            </a:r>
          </a:p>
        </p:txBody>
      </p:sp>
      <p:pic>
        <p:nvPicPr>
          <p:cNvPr id="8" name="Content Placeholder 7" descr="Chart, scatter chart&#10;&#10;Description automatically generated">
            <a:extLst>
              <a:ext uri="{FF2B5EF4-FFF2-40B4-BE49-F238E27FC236}">
                <a16:creationId xmlns:a16="http://schemas.microsoft.com/office/drawing/2014/main" id="{B6074786-362A-3146-9A3C-1BAEE8ACB9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88634" y="3706813"/>
            <a:ext cx="3569581" cy="2333625"/>
          </a:xfrm>
        </p:spPr>
      </p:pic>
      <p:sp>
        <p:nvSpPr>
          <p:cNvPr id="5" name="Text Placeholder 4">
            <a:extLst>
              <a:ext uri="{FF2B5EF4-FFF2-40B4-BE49-F238E27FC236}">
                <a16:creationId xmlns:a16="http://schemas.microsoft.com/office/drawing/2014/main" id="{2DB14647-6021-5949-844E-A2F95DE9067D}"/>
              </a:ext>
            </a:extLst>
          </p:cNvPr>
          <p:cNvSpPr>
            <a:spLocks noGrp="1"/>
          </p:cNvSpPr>
          <p:nvPr>
            <p:ph type="body" sz="quarter" idx="3"/>
          </p:nvPr>
        </p:nvSpPr>
        <p:spPr/>
        <p:txBody>
          <a:bodyPr>
            <a:normAutofit lnSpcReduction="10000"/>
          </a:bodyPr>
          <a:lstStyle/>
          <a:p>
            <a:r>
              <a:rPr lang="en-US" dirty="0"/>
              <a:t>Jittered Plot of the Left </a:t>
            </a:r>
            <a:r>
              <a:rPr lang="en-US" dirty="0" err="1"/>
              <a:t>Scottered</a:t>
            </a:r>
            <a:r>
              <a:rPr lang="en-US" dirty="0"/>
              <a:t> Plot</a:t>
            </a:r>
          </a:p>
        </p:txBody>
      </p:sp>
      <p:pic>
        <p:nvPicPr>
          <p:cNvPr id="10" name="Content Placeholder 9" descr="Chart, scatter chart&#10;&#10;Description automatically generated">
            <a:extLst>
              <a:ext uri="{FF2B5EF4-FFF2-40B4-BE49-F238E27FC236}">
                <a16:creationId xmlns:a16="http://schemas.microsoft.com/office/drawing/2014/main" id="{B802EA4A-5851-EC4D-926D-C7C2A24735A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9685" y="3706813"/>
            <a:ext cx="3437705" cy="2333625"/>
          </a:xfrm>
        </p:spPr>
      </p:pic>
    </p:spTree>
    <p:extLst>
      <p:ext uri="{BB962C8B-B14F-4D97-AF65-F5344CB8AC3E}">
        <p14:creationId xmlns:p14="http://schemas.microsoft.com/office/powerpoint/2010/main" val="91124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0EE3437F-F2CE-4810-A229-E10FF18D4F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5A0E5C1-3360-44BD-9B01-06705237444F}"/>
              </a:ext>
            </a:extLst>
          </p:cNvPr>
          <p:cNvPicPr>
            <a:picLocks noChangeAspect="1"/>
          </p:cNvPicPr>
          <p:nvPr/>
        </p:nvPicPr>
        <p:blipFill rotWithShape="1">
          <a:blip r:embed="rId2"/>
          <a:srcRect t="5443" b="18153"/>
          <a:stretch/>
        </p:blipFill>
        <p:spPr>
          <a:xfrm>
            <a:off x="20" y="10"/>
            <a:ext cx="6095979" cy="3108949"/>
          </a:xfrm>
          <a:prstGeom prst="rect">
            <a:avLst/>
          </a:prstGeom>
        </p:spPr>
      </p:pic>
      <p:sp useBgFill="1">
        <p:nvSpPr>
          <p:cNvPr id="11" name="Rectangle 10">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4DD9C-9815-FE43-BF8F-9D141FF3BC08}"/>
              </a:ext>
            </a:extLst>
          </p:cNvPr>
          <p:cNvSpPr>
            <a:spLocks noGrp="1"/>
          </p:cNvSpPr>
          <p:nvPr>
            <p:ph type="title"/>
          </p:nvPr>
        </p:nvSpPr>
        <p:spPr>
          <a:xfrm>
            <a:off x="6784708" y="858983"/>
            <a:ext cx="4359601" cy="5381096"/>
          </a:xfrm>
        </p:spPr>
        <p:txBody>
          <a:bodyPr anchor="b">
            <a:normAutofit/>
          </a:bodyPr>
          <a:lstStyle/>
          <a:p>
            <a:r>
              <a:rPr lang="en-US" dirty="0"/>
              <a:t>Correlation &amp; Causation on Attendance and Doubles (2B)</a:t>
            </a:r>
            <a:br>
              <a:rPr lang="en-US" dirty="0"/>
            </a:br>
            <a:br>
              <a:rPr lang="en-US" dirty="0"/>
            </a:br>
            <a:endParaRPr lang="en-US" dirty="0"/>
          </a:p>
        </p:txBody>
      </p:sp>
      <p:sp>
        <p:nvSpPr>
          <p:cNvPr id="3" name="Content Placeholder 2">
            <a:extLst>
              <a:ext uri="{FF2B5EF4-FFF2-40B4-BE49-F238E27FC236}">
                <a16:creationId xmlns:a16="http://schemas.microsoft.com/office/drawing/2014/main" id="{434106A4-3965-7E4D-97D0-A331CE90B86E}"/>
              </a:ext>
            </a:extLst>
          </p:cNvPr>
          <p:cNvSpPr>
            <a:spLocks noGrp="1"/>
          </p:cNvSpPr>
          <p:nvPr>
            <p:ph idx="1"/>
          </p:nvPr>
        </p:nvSpPr>
        <p:spPr>
          <a:xfrm>
            <a:off x="761802" y="3497056"/>
            <a:ext cx="4480293" cy="2561717"/>
          </a:xfrm>
        </p:spPr>
        <p:txBody>
          <a:bodyPr anchor="ctr">
            <a:normAutofit/>
          </a:bodyPr>
          <a:lstStyle/>
          <a:p>
            <a:r>
              <a:rPr lang="en-US" sz="2000" dirty="0"/>
              <a:t>Correlation between the two variables, doubles and attendance, was -0.0397, Pearson’s correlation 0.0461, and Spearman’s -0.0393.  Thus, it does not appear that there’s a strong relationship between them.</a:t>
            </a:r>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69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2D00-690F-F04B-9C46-883821E8A21E}"/>
              </a:ext>
            </a:extLst>
          </p:cNvPr>
          <p:cNvSpPr>
            <a:spLocks noGrp="1"/>
          </p:cNvSpPr>
          <p:nvPr>
            <p:ph type="title"/>
          </p:nvPr>
        </p:nvSpPr>
        <p:spPr/>
        <p:txBody>
          <a:bodyPr>
            <a:normAutofit fontScale="90000"/>
          </a:bodyPr>
          <a:lstStyle/>
          <a:p>
            <a:r>
              <a:rPr lang="en-US" dirty="0"/>
              <a:t>Scatter Plots: Correlation &amp; Causation on Attendance and Singles (H)</a:t>
            </a:r>
          </a:p>
        </p:txBody>
      </p:sp>
      <p:sp>
        <p:nvSpPr>
          <p:cNvPr id="3" name="Text Placeholder 2">
            <a:extLst>
              <a:ext uri="{FF2B5EF4-FFF2-40B4-BE49-F238E27FC236}">
                <a16:creationId xmlns:a16="http://schemas.microsoft.com/office/drawing/2014/main" id="{0C194A56-80F4-AA4E-B755-B0E422FA47A8}"/>
              </a:ext>
            </a:extLst>
          </p:cNvPr>
          <p:cNvSpPr>
            <a:spLocks noGrp="1"/>
          </p:cNvSpPr>
          <p:nvPr>
            <p:ph type="body" idx="1"/>
          </p:nvPr>
        </p:nvSpPr>
        <p:spPr/>
        <p:txBody>
          <a:bodyPr>
            <a:normAutofit lnSpcReduction="10000"/>
          </a:bodyPr>
          <a:lstStyle/>
          <a:p>
            <a:r>
              <a:rPr lang="en-US" dirty="0"/>
              <a:t>Attendance(Dep. Var) vs Singles(Ind. Var)</a:t>
            </a:r>
          </a:p>
        </p:txBody>
      </p:sp>
      <p:sp>
        <p:nvSpPr>
          <p:cNvPr id="5" name="Text Placeholder 4">
            <a:extLst>
              <a:ext uri="{FF2B5EF4-FFF2-40B4-BE49-F238E27FC236}">
                <a16:creationId xmlns:a16="http://schemas.microsoft.com/office/drawing/2014/main" id="{D1D77D57-ADA3-BB44-9144-8DF9EF251CAE}"/>
              </a:ext>
            </a:extLst>
          </p:cNvPr>
          <p:cNvSpPr>
            <a:spLocks noGrp="1"/>
          </p:cNvSpPr>
          <p:nvPr>
            <p:ph type="body" sz="quarter" idx="3"/>
          </p:nvPr>
        </p:nvSpPr>
        <p:spPr/>
        <p:txBody>
          <a:bodyPr>
            <a:normAutofit lnSpcReduction="10000"/>
          </a:bodyPr>
          <a:lstStyle/>
          <a:p>
            <a:r>
              <a:rPr lang="en-US" dirty="0"/>
              <a:t>Jittered Plot of the Left Scatter Plot</a:t>
            </a:r>
          </a:p>
        </p:txBody>
      </p:sp>
      <p:pic>
        <p:nvPicPr>
          <p:cNvPr id="18" name="Content Placeholder 17" descr="Chart, scatter chart&#10;&#10;Description automatically generated">
            <a:extLst>
              <a:ext uri="{FF2B5EF4-FFF2-40B4-BE49-F238E27FC236}">
                <a16:creationId xmlns:a16="http://schemas.microsoft.com/office/drawing/2014/main" id="{A518534B-6501-3E47-8734-BF8EF2CF40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6887" y="3706813"/>
            <a:ext cx="3453076" cy="2333625"/>
          </a:xfrm>
        </p:spPr>
      </p:pic>
      <p:pic>
        <p:nvPicPr>
          <p:cNvPr id="20" name="Content Placeholder 19" descr="Chart, scatter chart&#10;&#10;Description automatically generated">
            <a:extLst>
              <a:ext uri="{FF2B5EF4-FFF2-40B4-BE49-F238E27FC236}">
                <a16:creationId xmlns:a16="http://schemas.microsoft.com/office/drawing/2014/main" id="{59274540-DBD9-EB49-BF44-6E3E9651AEB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16074" y="3706813"/>
            <a:ext cx="3604928" cy="2333625"/>
          </a:xfrm>
        </p:spPr>
      </p:pic>
    </p:spTree>
    <p:extLst>
      <p:ext uri="{BB962C8B-B14F-4D97-AF65-F5344CB8AC3E}">
        <p14:creationId xmlns:p14="http://schemas.microsoft.com/office/powerpoint/2010/main" val="748647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4DD9C-9815-FE43-BF8F-9D141FF3BC08}"/>
              </a:ext>
            </a:extLst>
          </p:cNvPr>
          <p:cNvSpPr>
            <a:spLocks noGrp="1"/>
          </p:cNvSpPr>
          <p:nvPr>
            <p:ph type="title"/>
          </p:nvPr>
        </p:nvSpPr>
        <p:spPr>
          <a:xfrm>
            <a:off x="761801" y="956281"/>
            <a:ext cx="4911905" cy="2010284"/>
          </a:xfrm>
        </p:spPr>
        <p:txBody>
          <a:bodyPr anchor="b">
            <a:normAutofit/>
          </a:bodyPr>
          <a:lstStyle/>
          <a:p>
            <a:pPr>
              <a:lnSpc>
                <a:spcPct val="90000"/>
              </a:lnSpc>
            </a:pPr>
            <a:r>
              <a:rPr lang="en-US" sz="3100"/>
              <a:t>Correlation &amp; Causation on Attendance and Singles(H)</a:t>
            </a:r>
            <a:br>
              <a:rPr lang="en-US" sz="3100"/>
            </a:br>
            <a:br>
              <a:rPr lang="en-US" sz="3100"/>
            </a:br>
            <a:endParaRPr lang="en-US" sz="3100"/>
          </a:p>
        </p:txBody>
      </p:sp>
      <p:sp>
        <p:nvSpPr>
          <p:cNvPr id="3" name="Content Placeholder 2">
            <a:extLst>
              <a:ext uri="{FF2B5EF4-FFF2-40B4-BE49-F238E27FC236}">
                <a16:creationId xmlns:a16="http://schemas.microsoft.com/office/drawing/2014/main" id="{434106A4-3965-7E4D-97D0-A331CE90B86E}"/>
              </a:ext>
            </a:extLst>
          </p:cNvPr>
          <p:cNvSpPr>
            <a:spLocks noGrp="1"/>
          </p:cNvSpPr>
          <p:nvPr>
            <p:ph idx="1"/>
          </p:nvPr>
        </p:nvSpPr>
        <p:spPr>
          <a:xfrm>
            <a:off x="761802" y="3566161"/>
            <a:ext cx="4911905" cy="2551176"/>
          </a:xfrm>
        </p:spPr>
        <p:txBody>
          <a:bodyPr anchor="ctr">
            <a:normAutofit/>
          </a:bodyPr>
          <a:lstStyle/>
          <a:p>
            <a:pPr>
              <a:lnSpc>
                <a:spcPct val="100000"/>
              </a:lnSpc>
            </a:pPr>
            <a:r>
              <a:rPr lang="en-US"/>
              <a:t>Correlation between the two variables, doubles and attendance, was -0.996, Pearson’s correlation -0.00621, and Spearman’s 0.00716.  Even though correlation of close -1.0 was strong, both Pearson and Spearman’s correlations do not support it.</a:t>
            </a:r>
          </a:p>
        </p:txBody>
      </p:sp>
      <p:pic>
        <p:nvPicPr>
          <p:cNvPr id="5" name="Picture 4" descr="Graph on document with pen">
            <a:extLst>
              <a:ext uri="{FF2B5EF4-FFF2-40B4-BE49-F238E27FC236}">
                <a16:creationId xmlns:a16="http://schemas.microsoft.com/office/drawing/2014/main" id="{85A0E5C1-3360-44BD-9B01-06705237444F}"/>
              </a:ext>
            </a:extLst>
          </p:cNvPr>
          <p:cNvPicPr>
            <a:picLocks noChangeAspect="1"/>
          </p:cNvPicPr>
          <p:nvPr/>
        </p:nvPicPr>
        <p:blipFill rotWithShape="1">
          <a:blip r:embed="rId2"/>
          <a:srcRect l="24491" r="24489" b="-2"/>
          <a:stretch/>
        </p:blipFill>
        <p:spPr>
          <a:xfrm>
            <a:off x="6103028" y="373566"/>
            <a:ext cx="4763015" cy="6231638"/>
          </a:xfrm>
          <a:prstGeom prst="rect">
            <a:avLst/>
          </a:prstGeom>
        </p:spPr>
      </p:pic>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0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39E0238D-E295-49BE-9BFE-E9189D69E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85E9A4A-0183-4A3C-B68E-A22927891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9" cy="685800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0" name="Rectangle 59">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76D01-E5CB-40DA-84E6-1D2315869E28}"/>
              </a:ext>
            </a:extLst>
          </p:cNvPr>
          <p:cNvSpPr>
            <a:spLocks noGrp="1"/>
          </p:cNvSpPr>
          <p:nvPr>
            <p:ph type="title"/>
          </p:nvPr>
        </p:nvSpPr>
        <p:spPr>
          <a:xfrm>
            <a:off x="6580233" y="2579129"/>
            <a:ext cx="4709550" cy="3433149"/>
          </a:xfrm>
        </p:spPr>
        <p:txBody>
          <a:bodyPr vert="horz" lIns="91440" tIns="45720" rIns="91440" bIns="45720" rtlCol="0" anchor="ctr">
            <a:normAutofit fontScale="90000"/>
          </a:bodyPr>
          <a:lstStyle/>
          <a:p>
            <a:pPr>
              <a:lnSpc>
                <a:spcPct val="90000"/>
              </a:lnSpc>
            </a:pPr>
            <a:r>
              <a:rPr lang="en-US" sz="3300" dirty="0"/>
              <a:t>Which league (American League or National League) in MLB is better suited for a new team to win more games during a regular season?  Also, what part of the game helps to increase attendance?</a:t>
            </a:r>
            <a:br>
              <a:rPr lang="en-US" sz="4800" dirty="0"/>
            </a:br>
            <a:endParaRPr lang="en-US" sz="4800" dirty="0"/>
          </a:p>
        </p:txBody>
      </p:sp>
      <p:sp useBgFill="1">
        <p:nvSpPr>
          <p:cNvPr id="62" name="Rectangle 6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0" cy="1874237"/>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Batting a baseball">
            <a:extLst>
              <a:ext uri="{FF2B5EF4-FFF2-40B4-BE49-F238E27FC236}">
                <a16:creationId xmlns:a16="http://schemas.microsoft.com/office/drawing/2014/main" id="{EEB20BC4-18B9-4D76-ACEE-EE5923DDA1CD}"/>
              </a:ext>
            </a:extLst>
          </p:cNvPr>
          <p:cNvPicPr>
            <a:picLocks noChangeAspect="1"/>
          </p:cNvPicPr>
          <p:nvPr/>
        </p:nvPicPr>
        <p:blipFill rotWithShape="1">
          <a:blip r:embed="rId2"/>
          <a:srcRect l="5674" r="35215"/>
          <a:stretch/>
        </p:blipFill>
        <p:spPr>
          <a:xfrm>
            <a:off x="20" y="-1"/>
            <a:ext cx="6095978" cy="6857999"/>
          </a:xfrm>
          <a:prstGeom prst="rect">
            <a:avLst/>
          </a:prstGeom>
        </p:spPr>
      </p:pic>
      <p:cxnSp>
        <p:nvCxnSpPr>
          <p:cNvPr id="64" name="Straight Connector 63">
            <a:extLst>
              <a:ext uri="{FF2B5EF4-FFF2-40B4-BE49-F238E27FC236}">
                <a16:creationId xmlns:a16="http://schemas.microsoft.com/office/drawing/2014/main" id="{872DAFA4-5D2E-4391-AD38-B26F579F4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39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8EFD-97DB-8545-93AE-F731D4840A81}"/>
              </a:ext>
            </a:extLst>
          </p:cNvPr>
          <p:cNvSpPr>
            <a:spLocks noGrp="1"/>
          </p:cNvSpPr>
          <p:nvPr>
            <p:ph type="title"/>
          </p:nvPr>
        </p:nvSpPr>
        <p:spPr/>
        <p:txBody>
          <a:bodyPr>
            <a:normAutofit fontScale="90000"/>
          </a:bodyPr>
          <a:lstStyle/>
          <a:p>
            <a:r>
              <a:rPr lang="en-US" dirty="0"/>
              <a:t>Doubles and Attendance Revisited - A (Null) Hypothesis Analysis</a:t>
            </a:r>
          </a:p>
        </p:txBody>
      </p:sp>
      <p:sp>
        <p:nvSpPr>
          <p:cNvPr id="3" name="Content Placeholder 2">
            <a:extLst>
              <a:ext uri="{FF2B5EF4-FFF2-40B4-BE49-F238E27FC236}">
                <a16:creationId xmlns:a16="http://schemas.microsoft.com/office/drawing/2014/main" id="{5045E038-1F7C-DE4A-9F0A-31EF791B3452}"/>
              </a:ext>
            </a:extLst>
          </p:cNvPr>
          <p:cNvSpPr>
            <a:spLocks noGrp="1"/>
          </p:cNvSpPr>
          <p:nvPr>
            <p:ph idx="1"/>
          </p:nvPr>
        </p:nvSpPr>
        <p:spPr/>
        <p:txBody>
          <a:bodyPr>
            <a:normAutofit fontScale="92500" lnSpcReduction="10000"/>
          </a:bodyPr>
          <a:lstStyle/>
          <a:p>
            <a:r>
              <a:rPr lang="en-US" dirty="0"/>
              <a:t>Due to the weak correlation between doubles (2B) and attendance, a null hypothesis test was performed to see if hitting more doubles, which create more action around the bases, doe NOT help to increase attendance around the leagues.  This null hypothesis test was to determine p-value, probability of seeing the apparent effect if the null hypothesis is true.</a:t>
            </a:r>
          </a:p>
          <a:p>
            <a:r>
              <a:rPr lang="en-US" dirty="0"/>
              <a:t>First, the p-value of an observed difference in means between the two variables was computed and the p-value of 0.011 came out, which was considered significant.</a:t>
            </a:r>
          </a:p>
          <a:p>
            <a:r>
              <a:rPr lang="en-US" dirty="0"/>
              <a:t>And then, a permutation test with a different statistic was performed, and the p-value of 0.066 was resulted, another statistically significant value.  </a:t>
            </a:r>
          </a:p>
          <a:p>
            <a:r>
              <a:rPr lang="en-US" dirty="0"/>
              <a:t>Thus, the conclusion is that the null hypothesis is unlikely true.  </a:t>
            </a:r>
          </a:p>
        </p:txBody>
      </p:sp>
    </p:spTree>
    <p:extLst>
      <p:ext uri="{BB962C8B-B14F-4D97-AF65-F5344CB8AC3E}">
        <p14:creationId xmlns:p14="http://schemas.microsoft.com/office/powerpoint/2010/main" val="3110731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090D1F-4609-544B-978F-96EB9B5424C7}"/>
              </a:ext>
            </a:extLst>
          </p:cNvPr>
          <p:cNvSpPr>
            <a:spLocks noGrp="1"/>
          </p:cNvSpPr>
          <p:nvPr>
            <p:ph type="title"/>
          </p:nvPr>
        </p:nvSpPr>
        <p:spPr>
          <a:xfrm>
            <a:off x="761801" y="858982"/>
            <a:ext cx="9967409" cy="1515728"/>
          </a:xfrm>
        </p:spPr>
        <p:txBody>
          <a:bodyPr>
            <a:normAutofit/>
          </a:bodyPr>
          <a:lstStyle/>
          <a:p>
            <a:r>
              <a:rPr lang="en-US" dirty="0"/>
              <a:t>Regression Analysis on Attendance and Strikeouts (K)</a:t>
            </a:r>
          </a:p>
        </p:txBody>
      </p:sp>
      <p:sp>
        <p:nvSpPr>
          <p:cNvPr id="3" name="Content Placeholder 2">
            <a:extLst>
              <a:ext uri="{FF2B5EF4-FFF2-40B4-BE49-F238E27FC236}">
                <a16:creationId xmlns:a16="http://schemas.microsoft.com/office/drawing/2014/main" id="{57DD2389-209B-F046-A5EC-E010B6215D77}"/>
              </a:ext>
            </a:extLst>
          </p:cNvPr>
          <p:cNvSpPr>
            <a:spLocks noGrp="1"/>
          </p:cNvSpPr>
          <p:nvPr>
            <p:ph idx="1"/>
          </p:nvPr>
        </p:nvSpPr>
        <p:spPr>
          <a:xfrm>
            <a:off x="761801" y="2980525"/>
            <a:ext cx="4880343" cy="3031390"/>
          </a:xfrm>
        </p:spPr>
        <p:txBody>
          <a:bodyPr>
            <a:normAutofit/>
          </a:bodyPr>
          <a:lstStyle/>
          <a:p>
            <a:r>
              <a:rPr lang="en-US" dirty="0"/>
              <a:t>To further investigate to see if teams strikes out more (i.e. great pitching match-ups), attendance for the teams would increase.</a:t>
            </a:r>
          </a:p>
        </p:txBody>
      </p:sp>
      <p:pic>
        <p:nvPicPr>
          <p:cNvPr id="7" name="Graphic 6" descr="Baseball">
            <a:extLst>
              <a:ext uri="{FF2B5EF4-FFF2-40B4-BE49-F238E27FC236}">
                <a16:creationId xmlns:a16="http://schemas.microsoft.com/office/drawing/2014/main" id="{3416DA20-3723-47D0-A853-CEA8DBEFA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2429" y="3020916"/>
            <a:ext cx="3219163" cy="3219163"/>
          </a:xfrm>
          <a:prstGeom prst="rect">
            <a:avLst/>
          </a:prstGeom>
        </p:spPr>
      </p:pic>
      <p:cxnSp>
        <p:nvCxnSpPr>
          <p:cNvPr id="16" name="Straight Connector 15">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593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7" name="Rectangle 26">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78F5B-C3DA-2548-984D-25F4E3F49F22}"/>
              </a:ext>
            </a:extLst>
          </p:cNvPr>
          <p:cNvSpPr>
            <a:spLocks noGrp="1"/>
          </p:cNvSpPr>
          <p:nvPr>
            <p:ph type="title"/>
          </p:nvPr>
        </p:nvSpPr>
        <p:spPr>
          <a:xfrm>
            <a:off x="6788582" y="858983"/>
            <a:ext cx="3968783" cy="1003068"/>
          </a:xfrm>
        </p:spPr>
        <p:txBody>
          <a:bodyPr vert="horz" lIns="91440" tIns="45720" rIns="91440" bIns="45720" rtlCol="0" anchor="ctr">
            <a:normAutofit/>
          </a:bodyPr>
          <a:lstStyle/>
          <a:p>
            <a:r>
              <a:rPr lang="en-US" sz="2400" dirty="0"/>
              <a:t>Some Interpretations on Regression Results.</a:t>
            </a:r>
          </a:p>
        </p:txBody>
      </p:sp>
      <p:pic>
        <p:nvPicPr>
          <p:cNvPr id="6" name="Content Placeholder 5" descr="A screenshot of a computer&#10;&#10;Description automatically generated with low confidence">
            <a:extLst>
              <a:ext uri="{FF2B5EF4-FFF2-40B4-BE49-F238E27FC236}">
                <a16:creationId xmlns:a16="http://schemas.microsoft.com/office/drawing/2014/main" id="{5C59C9C1-2798-B743-A01D-6064FD6C56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367" y="916180"/>
            <a:ext cx="4950255" cy="5025639"/>
          </a:xfrm>
          <a:prstGeom prst="rect">
            <a:avLst/>
          </a:prstGeom>
        </p:spPr>
      </p:pic>
      <p:sp>
        <p:nvSpPr>
          <p:cNvPr id="4" name="Text Placeholder 3">
            <a:extLst>
              <a:ext uri="{FF2B5EF4-FFF2-40B4-BE49-F238E27FC236}">
                <a16:creationId xmlns:a16="http://schemas.microsoft.com/office/drawing/2014/main" id="{5A9C8FC9-B3C8-A148-938E-FDB0F048EB30}"/>
              </a:ext>
            </a:extLst>
          </p:cNvPr>
          <p:cNvSpPr>
            <a:spLocks noGrp="1"/>
          </p:cNvSpPr>
          <p:nvPr>
            <p:ph type="body" sz="half" idx="2"/>
          </p:nvPr>
        </p:nvSpPr>
        <p:spPr>
          <a:xfrm>
            <a:off x="6788582" y="2244436"/>
            <a:ext cx="3968783" cy="3995643"/>
          </a:xfrm>
        </p:spPr>
        <p:txBody>
          <a:bodyPr vert="horz" lIns="91440" tIns="45720" rIns="91440" bIns="45720" rtlCol="0" anchor="ctr">
            <a:normAutofit fontScale="85000" lnSpcReduction="20000"/>
          </a:bodyPr>
          <a:lstStyle/>
          <a:p>
            <a:r>
              <a:rPr lang="en-US" dirty="0"/>
              <a:t>R squared is 0.572 so there’s 57.2% variation in attendance can by explained by strikeouts by pitchers (SOA). The intercept is a small negative value, -6.927e+05 suggests that as SOA increases, the attendance of games decreases.  This makes sense in a way since high SOA means less actions around the bases, leading many fans to believe that games are less exciting and thus causes attendance to decline. </a:t>
            </a:r>
          </a:p>
        </p:txBody>
      </p:sp>
      <p:cxnSp>
        <p:nvCxnSpPr>
          <p:cNvPr id="29" name="Straight Connector 28">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6BAA616-6FD3-104C-9726-670D3F707145}"/>
              </a:ext>
            </a:extLst>
          </p:cNvPr>
          <p:cNvSpPr txBox="1"/>
          <p:nvPr/>
        </p:nvSpPr>
        <p:spPr>
          <a:xfrm>
            <a:off x="1205948" y="6122504"/>
            <a:ext cx="4890052" cy="646331"/>
          </a:xfrm>
          <a:prstGeom prst="rect">
            <a:avLst/>
          </a:prstGeom>
          <a:noFill/>
        </p:spPr>
        <p:txBody>
          <a:bodyPr wrap="square" rtlCol="0">
            <a:spAutoFit/>
          </a:bodyPr>
          <a:lstStyle/>
          <a:p>
            <a:r>
              <a:rPr lang="en-US" dirty="0"/>
              <a:t>Figure 6.1 – OLS Regression Results on Attendance and Strikeouts by Pitchers.</a:t>
            </a:r>
          </a:p>
        </p:txBody>
      </p:sp>
    </p:spTree>
    <p:extLst>
      <p:ext uri="{BB962C8B-B14F-4D97-AF65-F5344CB8AC3E}">
        <p14:creationId xmlns:p14="http://schemas.microsoft.com/office/powerpoint/2010/main" val="2405757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9">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1">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899DA5E-794D-4391-A67B-C734D18C5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nt">
            <a:extLst>
              <a:ext uri="{FF2B5EF4-FFF2-40B4-BE49-F238E27FC236}">
                <a16:creationId xmlns:a16="http://schemas.microsoft.com/office/drawing/2014/main" id="{DF8D6DF5-7A00-4A9D-BD50-E8BCC8F4D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C6C13F-1D73-FD45-B76C-078E0E719D94}"/>
              </a:ext>
            </a:extLst>
          </p:cNvPr>
          <p:cNvSpPr>
            <a:spLocks noGrp="1"/>
          </p:cNvSpPr>
          <p:nvPr>
            <p:ph type="title"/>
          </p:nvPr>
        </p:nvSpPr>
        <p:spPr>
          <a:xfrm>
            <a:off x="761802" y="754336"/>
            <a:ext cx="10426434" cy="1287816"/>
          </a:xfrm>
        </p:spPr>
        <p:txBody>
          <a:bodyPr vert="horz" lIns="91440" tIns="45720" rIns="91440" bIns="45720" rtlCol="0" anchor="b">
            <a:normAutofit/>
          </a:bodyPr>
          <a:lstStyle/>
          <a:p>
            <a:r>
              <a:rPr lang="en-US" sz="4800" b="1" dirty="0"/>
              <a:t>Conclusion</a:t>
            </a:r>
          </a:p>
        </p:txBody>
      </p:sp>
      <p:cxnSp>
        <p:nvCxnSpPr>
          <p:cNvPr id="32" name="Straight Connector 31">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86D0105-5578-494F-B11E-0A13C19A5B6D}"/>
              </a:ext>
            </a:extLst>
          </p:cNvPr>
          <p:cNvGraphicFramePr>
            <a:graphicFrameLocks noGrp="1"/>
          </p:cNvGraphicFramePr>
          <p:nvPr>
            <p:ph idx="1"/>
            <p:extLst>
              <p:ext uri="{D42A27DB-BD31-4B8C-83A1-F6EECF244321}">
                <p14:modId xmlns:p14="http://schemas.microsoft.com/office/powerpoint/2010/main" val="1065348975"/>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347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Rectangle 15">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28167-FF86-42D3-BF1C-525FBEFCFC46}"/>
              </a:ext>
            </a:extLst>
          </p:cNvPr>
          <p:cNvSpPr>
            <a:spLocks noGrp="1"/>
          </p:cNvSpPr>
          <p:nvPr>
            <p:ph type="title"/>
          </p:nvPr>
        </p:nvSpPr>
        <p:spPr>
          <a:xfrm>
            <a:off x="761801" y="956281"/>
            <a:ext cx="4911905" cy="2010284"/>
          </a:xfrm>
        </p:spPr>
        <p:txBody>
          <a:bodyPr vert="horz" lIns="91440" tIns="45720" rIns="91440" bIns="45720" rtlCol="0" anchor="b">
            <a:normAutofit/>
          </a:bodyPr>
          <a:lstStyle/>
          <a:p>
            <a:pPr>
              <a:lnSpc>
                <a:spcPct val="90000"/>
              </a:lnSpc>
            </a:pPr>
            <a:r>
              <a:rPr lang="en-US" dirty="0"/>
              <a:t>Let’s Look At Five Variables</a:t>
            </a:r>
          </a:p>
        </p:txBody>
      </p:sp>
      <p:sp>
        <p:nvSpPr>
          <p:cNvPr id="3" name="Content Placeholder 2">
            <a:extLst>
              <a:ext uri="{FF2B5EF4-FFF2-40B4-BE49-F238E27FC236}">
                <a16:creationId xmlns:a16="http://schemas.microsoft.com/office/drawing/2014/main" id="{21FDE7B1-4BEF-4EB8-9BAE-67D060A4A5D4}"/>
              </a:ext>
            </a:extLst>
          </p:cNvPr>
          <p:cNvSpPr>
            <a:spLocks noGrp="1"/>
          </p:cNvSpPr>
          <p:nvPr>
            <p:ph sz="half" idx="1"/>
          </p:nvPr>
        </p:nvSpPr>
        <p:spPr>
          <a:xfrm>
            <a:off x="761802" y="3566161"/>
            <a:ext cx="4911905" cy="2551176"/>
          </a:xfrm>
        </p:spPr>
        <p:txBody>
          <a:bodyPr vert="horz" lIns="91440" tIns="45720" rIns="91440" bIns="45720" rtlCol="0" anchor="ctr">
            <a:normAutofit fontScale="92500" lnSpcReduction="20000"/>
          </a:bodyPr>
          <a:lstStyle/>
          <a:p>
            <a:pPr marL="457200"/>
            <a:r>
              <a:rPr lang="en-US" dirty="0"/>
              <a:t>Home Runs</a:t>
            </a:r>
          </a:p>
          <a:p>
            <a:pPr marL="457200"/>
            <a:r>
              <a:rPr lang="en-US" dirty="0"/>
              <a:t>Doubles (2B)</a:t>
            </a:r>
          </a:p>
          <a:p>
            <a:pPr marL="457200"/>
            <a:r>
              <a:rPr lang="en-US" dirty="0"/>
              <a:t>Triples (3B)</a:t>
            </a:r>
          </a:p>
          <a:p>
            <a:pPr marL="457200"/>
            <a:r>
              <a:rPr lang="en-US" dirty="0"/>
              <a:t>Strikeouts by Pitchers (SOA)</a:t>
            </a:r>
          </a:p>
          <a:p>
            <a:pPr marL="457200"/>
            <a:r>
              <a:rPr lang="en-US" dirty="0"/>
              <a:t>At bats (AB)</a:t>
            </a:r>
          </a:p>
          <a:p>
            <a:pPr marL="457200"/>
            <a:r>
              <a:rPr lang="en-US" dirty="0"/>
              <a:t>Runs (‘R’)</a:t>
            </a:r>
          </a:p>
          <a:p>
            <a:pPr marL="457200"/>
            <a:endParaRPr lang="en-US" dirty="0"/>
          </a:p>
        </p:txBody>
      </p:sp>
      <p:pic>
        <p:nvPicPr>
          <p:cNvPr id="7" name="Content Placeholder 6">
            <a:extLst>
              <a:ext uri="{FF2B5EF4-FFF2-40B4-BE49-F238E27FC236}">
                <a16:creationId xmlns:a16="http://schemas.microsoft.com/office/drawing/2014/main" id="{028F3A07-321A-4445-94D7-551782FD1D0D}"/>
              </a:ext>
            </a:extLst>
          </p:cNvPr>
          <p:cNvPicPr>
            <a:picLocks noGrp="1" noChangeAspect="1"/>
          </p:cNvPicPr>
          <p:nvPr>
            <p:ph sz="half" idx="2"/>
          </p:nvPr>
        </p:nvPicPr>
        <p:blipFill rotWithShape="1">
          <a:blip r:embed="rId2"/>
          <a:srcRect l="7494" r="6626" b="-1"/>
          <a:stretch/>
        </p:blipFill>
        <p:spPr>
          <a:xfrm>
            <a:off x="6103028" y="373566"/>
            <a:ext cx="4763015" cy="6231638"/>
          </a:xfrm>
          <a:prstGeom prst="rect">
            <a:avLst/>
          </a:prstGeom>
        </p:spPr>
      </p:pic>
      <p:cxnSp>
        <p:nvCxnSpPr>
          <p:cNvPr id="28" name="Straight Connector 27">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9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083AB-2362-44BD-B39A-3AA8750B6627}"/>
              </a:ext>
            </a:extLst>
          </p:cNvPr>
          <p:cNvSpPr>
            <a:spLocks noGrp="1"/>
          </p:cNvSpPr>
          <p:nvPr>
            <p:ph type="title"/>
          </p:nvPr>
        </p:nvSpPr>
        <p:spPr>
          <a:xfrm>
            <a:off x="761802" y="858982"/>
            <a:ext cx="3451060" cy="5152933"/>
          </a:xfrm>
        </p:spPr>
        <p:txBody>
          <a:bodyPr>
            <a:normAutofit/>
          </a:bodyPr>
          <a:lstStyle/>
          <a:p>
            <a:r>
              <a:rPr lang="en-US" dirty="0"/>
              <a:t>What Each Variable Means</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A475032-855E-4733-A5E5-D8BF04733E13}"/>
              </a:ext>
            </a:extLst>
          </p:cNvPr>
          <p:cNvGraphicFramePr>
            <a:graphicFrameLocks noGrp="1"/>
          </p:cNvGraphicFramePr>
          <p:nvPr>
            <p:ph idx="1"/>
            <p:extLst>
              <p:ext uri="{D42A27DB-BD31-4B8C-83A1-F6EECF244321}">
                <p14:modId xmlns:p14="http://schemas.microsoft.com/office/powerpoint/2010/main" val="825970665"/>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704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C0E2-5187-4941-A21A-552855BCCDC0}"/>
              </a:ext>
            </a:extLst>
          </p:cNvPr>
          <p:cNvSpPr>
            <a:spLocks noGrp="1"/>
          </p:cNvSpPr>
          <p:nvPr>
            <p:ph type="title"/>
          </p:nvPr>
        </p:nvSpPr>
        <p:spPr/>
        <p:txBody>
          <a:bodyPr/>
          <a:lstStyle/>
          <a:p>
            <a:r>
              <a:rPr lang="en-US" dirty="0"/>
              <a:t>A Histogram of HRs</a:t>
            </a:r>
          </a:p>
        </p:txBody>
      </p:sp>
      <p:pic>
        <p:nvPicPr>
          <p:cNvPr id="6" name="Content Placeholder 5" descr="Chart, histogram&#10;&#10;Description automatically generated">
            <a:extLst>
              <a:ext uri="{FF2B5EF4-FFF2-40B4-BE49-F238E27FC236}">
                <a16:creationId xmlns:a16="http://schemas.microsoft.com/office/drawing/2014/main" id="{6D25D5A0-B500-AF49-A74E-6A1B6C16B2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1463" y="1779619"/>
            <a:ext cx="4521200" cy="3327337"/>
          </a:xfrm>
        </p:spPr>
      </p:pic>
      <p:sp>
        <p:nvSpPr>
          <p:cNvPr id="4" name="Text Placeholder 3">
            <a:extLst>
              <a:ext uri="{FF2B5EF4-FFF2-40B4-BE49-F238E27FC236}">
                <a16:creationId xmlns:a16="http://schemas.microsoft.com/office/drawing/2014/main" id="{887B619C-18C9-5D46-91C8-E2862807A276}"/>
              </a:ext>
            </a:extLst>
          </p:cNvPr>
          <p:cNvSpPr>
            <a:spLocks noGrp="1"/>
          </p:cNvSpPr>
          <p:nvPr>
            <p:ph type="body" sz="half" idx="2"/>
          </p:nvPr>
        </p:nvSpPr>
        <p:spPr/>
        <p:txBody>
          <a:bodyPr/>
          <a:lstStyle/>
          <a:p>
            <a:r>
              <a:rPr lang="en-US" dirty="0"/>
              <a:t>HRs are hard to hit and come by.  So many teams with less than 100 HRs skewed this histogram for </a:t>
            </a:r>
            <a:r>
              <a:rPr lang="en-US" dirty="0" err="1"/>
              <a:t>HRs.</a:t>
            </a:r>
            <a:endParaRPr lang="en-US" dirty="0"/>
          </a:p>
        </p:txBody>
      </p:sp>
    </p:spTree>
    <p:extLst>
      <p:ext uri="{BB962C8B-B14F-4D97-AF65-F5344CB8AC3E}">
        <p14:creationId xmlns:p14="http://schemas.microsoft.com/office/powerpoint/2010/main" val="11058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8540-9221-FE4B-A69B-FCE695E0CC61}"/>
              </a:ext>
            </a:extLst>
          </p:cNvPr>
          <p:cNvSpPr>
            <a:spLocks noGrp="1"/>
          </p:cNvSpPr>
          <p:nvPr>
            <p:ph type="title"/>
          </p:nvPr>
        </p:nvSpPr>
        <p:spPr/>
        <p:txBody>
          <a:bodyPr/>
          <a:lstStyle/>
          <a:p>
            <a:r>
              <a:rPr lang="en-US" dirty="0"/>
              <a:t>Histograms of Doubles and Triples</a:t>
            </a:r>
          </a:p>
        </p:txBody>
      </p:sp>
      <p:sp>
        <p:nvSpPr>
          <p:cNvPr id="3" name="Text Placeholder 2">
            <a:extLst>
              <a:ext uri="{FF2B5EF4-FFF2-40B4-BE49-F238E27FC236}">
                <a16:creationId xmlns:a16="http://schemas.microsoft.com/office/drawing/2014/main" id="{D4277E65-0951-D941-A14B-944914CE75C3}"/>
              </a:ext>
            </a:extLst>
          </p:cNvPr>
          <p:cNvSpPr>
            <a:spLocks noGrp="1"/>
          </p:cNvSpPr>
          <p:nvPr>
            <p:ph type="body" idx="1"/>
          </p:nvPr>
        </p:nvSpPr>
        <p:spPr/>
        <p:txBody>
          <a:bodyPr/>
          <a:lstStyle/>
          <a:p>
            <a:r>
              <a:rPr lang="en-US" dirty="0"/>
              <a:t>Doubles (2B)</a:t>
            </a:r>
          </a:p>
        </p:txBody>
      </p:sp>
      <p:pic>
        <p:nvPicPr>
          <p:cNvPr id="8" name="Content Placeholder 7" descr="Chart, histogram&#10;&#10;Description automatically generated">
            <a:extLst>
              <a:ext uri="{FF2B5EF4-FFF2-40B4-BE49-F238E27FC236}">
                <a16:creationId xmlns:a16="http://schemas.microsoft.com/office/drawing/2014/main" id="{CED95713-DC40-2043-B98B-3225174D4D9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17065" y="3706813"/>
            <a:ext cx="3512719" cy="2333625"/>
          </a:xfrm>
        </p:spPr>
      </p:pic>
      <p:sp>
        <p:nvSpPr>
          <p:cNvPr id="5" name="Text Placeholder 4">
            <a:extLst>
              <a:ext uri="{FF2B5EF4-FFF2-40B4-BE49-F238E27FC236}">
                <a16:creationId xmlns:a16="http://schemas.microsoft.com/office/drawing/2014/main" id="{9B7F60A4-AADE-8940-AFC3-78CAEC622BC4}"/>
              </a:ext>
            </a:extLst>
          </p:cNvPr>
          <p:cNvSpPr>
            <a:spLocks noGrp="1"/>
          </p:cNvSpPr>
          <p:nvPr>
            <p:ph type="body" sz="quarter" idx="3"/>
          </p:nvPr>
        </p:nvSpPr>
        <p:spPr/>
        <p:txBody>
          <a:bodyPr/>
          <a:lstStyle/>
          <a:p>
            <a:r>
              <a:rPr lang="en-US" dirty="0"/>
              <a:t>Triples (3B)</a:t>
            </a:r>
          </a:p>
        </p:txBody>
      </p:sp>
      <p:pic>
        <p:nvPicPr>
          <p:cNvPr id="10" name="Content Placeholder 9" descr="Chart, histogram&#10;&#10;Description automatically generated">
            <a:extLst>
              <a:ext uri="{FF2B5EF4-FFF2-40B4-BE49-F238E27FC236}">
                <a16:creationId xmlns:a16="http://schemas.microsoft.com/office/drawing/2014/main" id="{D4DE5E70-0106-0B48-A517-C5EFB8C7BA3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85811" y="3706813"/>
            <a:ext cx="3265454" cy="2333625"/>
          </a:xfrm>
        </p:spPr>
      </p:pic>
    </p:spTree>
    <p:extLst>
      <p:ext uri="{BB962C8B-B14F-4D97-AF65-F5344CB8AC3E}">
        <p14:creationId xmlns:p14="http://schemas.microsoft.com/office/powerpoint/2010/main" val="308394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DD65-E64F-7B4C-ACED-38287B78FF07}"/>
              </a:ext>
            </a:extLst>
          </p:cNvPr>
          <p:cNvSpPr>
            <a:spLocks noGrp="1"/>
          </p:cNvSpPr>
          <p:nvPr>
            <p:ph type="title"/>
          </p:nvPr>
        </p:nvSpPr>
        <p:spPr/>
        <p:txBody>
          <a:bodyPr>
            <a:normAutofit fontScale="90000"/>
          </a:bodyPr>
          <a:lstStyle/>
          <a:p>
            <a:r>
              <a:rPr lang="en-US" dirty="0"/>
              <a:t>Histograms of Runs and Strikeouts by Pitchers</a:t>
            </a:r>
          </a:p>
        </p:txBody>
      </p:sp>
      <p:sp>
        <p:nvSpPr>
          <p:cNvPr id="3" name="Text Placeholder 2">
            <a:extLst>
              <a:ext uri="{FF2B5EF4-FFF2-40B4-BE49-F238E27FC236}">
                <a16:creationId xmlns:a16="http://schemas.microsoft.com/office/drawing/2014/main" id="{1FE430AB-968E-CF44-9383-EB0F621D5183}"/>
              </a:ext>
            </a:extLst>
          </p:cNvPr>
          <p:cNvSpPr>
            <a:spLocks noGrp="1"/>
          </p:cNvSpPr>
          <p:nvPr>
            <p:ph type="body" idx="1"/>
          </p:nvPr>
        </p:nvSpPr>
        <p:spPr/>
        <p:txBody>
          <a:bodyPr/>
          <a:lstStyle/>
          <a:p>
            <a:r>
              <a:rPr lang="en-US" dirty="0"/>
              <a:t>Runs Scored</a:t>
            </a:r>
          </a:p>
        </p:txBody>
      </p:sp>
      <p:pic>
        <p:nvPicPr>
          <p:cNvPr id="8" name="Content Placeholder 7" descr="Chart, histogram&#10;&#10;Description automatically generated">
            <a:extLst>
              <a:ext uri="{FF2B5EF4-FFF2-40B4-BE49-F238E27FC236}">
                <a16:creationId xmlns:a16="http://schemas.microsoft.com/office/drawing/2014/main" id="{09EA7140-8355-D743-8913-14E878F718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49511" y="3706813"/>
            <a:ext cx="3247828" cy="2333625"/>
          </a:xfrm>
        </p:spPr>
      </p:pic>
      <p:sp>
        <p:nvSpPr>
          <p:cNvPr id="5" name="Text Placeholder 4">
            <a:extLst>
              <a:ext uri="{FF2B5EF4-FFF2-40B4-BE49-F238E27FC236}">
                <a16:creationId xmlns:a16="http://schemas.microsoft.com/office/drawing/2014/main" id="{09988FA5-039D-8B4C-B81A-E25C81F29DE2}"/>
              </a:ext>
            </a:extLst>
          </p:cNvPr>
          <p:cNvSpPr>
            <a:spLocks noGrp="1"/>
          </p:cNvSpPr>
          <p:nvPr>
            <p:ph type="body" sz="quarter" idx="3"/>
          </p:nvPr>
        </p:nvSpPr>
        <p:spPr/>
        <p:txBody>
          <a:bodyPr/>
          <a:lstStyle/>
          <a:p>
            <a:r>
              <a:rPr lang="en-US" dirty="0"/>
              <a:t>Strikeouts by Pitchers</a:t>
            </a:r>
          </a:p>
        </p:txBody>
      </p:sp>
      <p:pic>
        <p:nvPicPr>
          <p:cNvPr id="10" name="Content Placeholder 9" descr="Chart, histogram&#10;&#10;Description automatically generated">
            <a:extLst>
              <a:ext uri="{FF2B5EF4-FFF2-40B4-BE49-F238E27FC236}">
                <a16:creationId xmlns:a16="http://schemas.microsoft.com/office/drawing/2014/main" id="{AA403211-E0C8-C24A-88A4-6F6D9A86A91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51663" y="3706813"/>
            <a:ext cx="3333750" cy="2333625"/>
          </a:xfrm>
        </p:spPr>
      </p:pic>
    </p:spTree>
    <p:extLst>
      <p:ext uri="{BB962C8B-B14F-4D97-AF65-F5344CB8AC3E}">
        <p14:creationId xmlns:p14="http://schemas.microsoft.com/office/powerpoint/2010/main" val="162245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BE97-DBF2-DE4A-B956-97986DCF4317}"/>
              </a:ext>
            </a:extLst>
          </p:cNvPr>
          <p:cNvSpPr>
            <a:spLocks noGrp="1"/>
          </p:cNvSpPr>
          <p:nvPr>
            <p:ph type="title"/>
          </p:nvPr>
        </p:nvSpPr>
        <p:spPr/>
        <p:txBody>
          <a:bodyPr/>
          <a:lstStyle/>
          <a:p>
            <a:r>
              <a:rPr lang="en-US" dirty="0"/>
              <a:t>Histogram of At Bats</a:t>
            </a:r>
          </a:p>
        </p:txBody>
      </p:sp>
      <p:sp>
        <p:nvSpPr>
          <p:cNvPr id="3" name="Text Placeholder 2">
            <a:extLst>
              <a:ext uri="{FF2B5EF4-FFF2-40B4-BE49-F238E27FC236}">
                <a16:creationId xmlns:a16="http://schemas.microsoft.com/office/drawing/2014/main" id="{5BB84584-710F-9C47-8F52-57DF12AC9CE6}"/>
              </a:ext>
            </a:extLst>
          </p:cNvPr>
          <p:cNvSpPr>
            <a:spLocks noGrp="1"/>
          </p:cNvSpPr>
          <p:nvPr>
            <p:ph type="body" idx="1"/>
          </p:nvPr>
        </p:nvSpPr>
        <p:spPr/>
        <p:txBody>
          <a:bodyPr/>
          <a:lstStyle/>
          <a:p>
            <a:r>
              <a:rPr lang="en-US" dirty="0"/>
              <a:t>At Bats</a:t>
            </a:r>
          </a:p>
        </p:txBody>
      </p:sp>
      <p:pic>
        <p:nvPicPr>
          <p:cNvPr id="8" name="Content Placeholder 7" descr="Chart, histogram&#10;&#10;Description automatically generated">
            <a:extLst>
              <a:ext uri="{FF2B5EF4-FFF2-40B4-BE49-F238E27FC236}">
                <a16:creationId xmlns:a16="http://schemas.microsoft.com/office/drawing/2014/main" id="{58EEC365-7AED-B94F-BACF-295F9D00D1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6706" y="3706813"/>
            <a:ext cx="3373437" cy="2333625"/>
          </a:xfrm>
        </p:spPr>
      </p:pic>
      <p:sp>
        <p:nvSpPr>
          <p:cNvPr id="5" name="Text Placeholder 4">
            <a:extLst>
              <a:ext uri="{FF2B5EF4-FFF2-40B4-BE49-F238E27FC236}">
                <a16:creationId xmlns:a16="http://schemas.microsoft.com/office/drawing/2014/main" id="{A0EEA521-D735-F34D-B622-E606AFDB9C64}"/>
              </a:ext>
            </a:extLst>
          </p:cNvPr>
          <p:cNvSpPr>
            <a:spLocks noGrp="1"/>
          </p:cNvSpPr>
          <p:nvPr>
            <p:ph type="body" sz="quarter" idx="3"/>
          </p:nvPr>
        </p:nvSpPr>
        <p:spPr/>
        <p:txBody>
          <a:bodyPr/>
          <a:lstStyle/>
          <a:p>
            <a:r>
              <a:rPr lang="en-US" b="1" dirty="0"/>
              <a:t>Outliers Detected</a:t>
            </a:r>
          </a:p>
        </p:txBody>
      </p:sp>
      <p:sp>
        <p:nvSpPr>
          <p:cNvPr id="6" name="Content Placeholder 5">
            <a:extLst>
              <a:ext uri="{FF2B5EF4-FFF2-40B4-BE49-F238E27FC236}">
                <a16:creationId xmlns:a16="http://schemas.microsoft.com/office/drawing/2014/main" id="{4C97687F-5AB9-3640-9BED-49F616702898}"/>
              </a:ext>
            </a:extLst>
          </p:cNvPr>
          <p:cNvSpPr>
            <a:spLocks noGrp="1"/>
          </p:cNvSpPr>
          <p:nvPr>
            <p:ph sz="quarter" idx="4"/>
          </p:nvPr>
        </p:nvSpPr>
        <p:spPr/>
        <p:txBody>
          <a:bodyPr/>
          <a:lstStyle/>
          <a:p>
            <a:r>
              <a:rPr lang="en-US" dirty="0"/>
              <a:t>Clearly, there are outliers in this At bat variable due </a:t>
            </a:r>
            <a:r>
              <a:rPr lang="en-US"/>
              <a:t>to many </a:t>
            </a:r>
            <a:r>
              <a:rPr lang="en-US" dirty="0"/>
              <a:t>of the games in the early 1900’s played less than a number of games played in later years in the 1980s.</a:t>
            </a:r>
          </a:p>
        </p:txBody>
      </p:sp>
    </p:spTree>
    <p:extLst>
      <p:ext uri="{BB962C8B-B14F-4D97-AF65-F5344CB8AC3E}">
        <p14:creationId xmlns:p14="http://schemas.microsoft.com/office/powerpoint/2010/main" val="266726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F5B151-2304-2047-B3FA-93CE99A54F79}"/>
              </a:ext>
            </a:extLst>
          </p:cNvPr>
          <p:cNvSpPr>
            <a:spLocks noGrp="1"/>
          </p:cNvSpPr>
          <p:nvPr>
            <p:ph type="title"/>
          </p:nvPr>
        </p:nvSpPr>
        <p:spPr>
          <a:xfrm>
            <a:off x="761801" y="296712"/>
            <a:ext cx="9906199" cy="1157242"/>
          </a:xfrm>
        </p:spPr>
        <p:txBody>
          <a:bodyPr>
            <a:normAutofit/>
          </a:bodyPr>
          <a:lstStyle/>
          <a:p>
            <a:pPr algn="ctr"/>
            <a:r>
              <a:rPr lang="en-US" dirty="0"/>
              <a:t>Characteristics of the Variables</a:t>
            </a: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C830A13B-94B5-8A4F-B50C-6330CE825164}"/>
              </a:ext>
            </a:extLst>
          </p:cNvPr>
          <p:cNvGraphicFramePr>
            <a:graphicFrameLocks noGrp="1"/>
          </p:cNvGraphicFramePr>
          <p:nvPr>
            <p:ph idx="1"/>
            <p:extLst>
              <p:ext uri="{D42A27DB-BD31-4B8C-83A1-F6EECF244321}">
                <p14:modId xmlns:p14="http://schemas.microsoft.com/office/powerpoint/2010/main" val="2622797282"/>
              </p:ext>
            </p:extLst>
          </p:nvPr>
        </p:nvGraphicFramePr>
        <p:xfrm>
          <a:off x="762000" y="2076772"/>
          <a:ext cx="9906003" cy="3788112"/>
        </p:xfrm>
        <a:graphic>
          <a:graphicData uri="http://schemas.openxmlformats.org/drawingml/2006/table">
            <a:tbl>
              <a:tblPr firstRow="1" bandRow="1"/>
              <a:tblGrid>
                <a:gridCol w="1205223">
                  <a:extLst>
                    <a:ext uri="{9D8B030D-6E8A-4147-A177-3AD203B41FA5}">
                      <a16:colId xmlns:a16="http://schemas.microsoft.com/office/drawing/2014/main" val="3874643779"/>
                    </a:ext>
                  </a:extLst>
                </a:gridCol>
                <a:gridCol w="1205223">
                  <a:extLst>
                    <a:ext uri="{9D8B030D-6E8A-4147-A177-3AD203B41FA5}">
                      <a16:colId xmlns:a16="http://schemas.microsoft.com/office/drawing/2014/main" val="1203454569"/>
                    </a:ext>
                  </a:extLst>
                </a:gridCol>
                <a:gridCol w="1205223">
                  <a:extLst>
                    <a:ext uri="{9D8B030D-6E8A-4147-A177-3AD203B41FA5}">
                      <a16:colId xmlns:a16="http://schemas.microsoft.com/office/drawing/2014/main" val="164649064"/>
                    </a:ext>
                  </a:extLst>
                </a:gridCol>
                <a:gridCol w="1446267">
                  <a:extLst>
                    <a:ext uri="{9D8B030D-6E8A-4147-A177-3AD203B41FA5}">
                      <a16:colId xmlns:a16="http://schemas.microsoft.com/office/drawing/2014/main" val="833872527"/>
                    </a:ext>
                  </a:extLst>
                </a:gridCol>
                <a:gridCol w="1436996">
                  <a:extLst>
                    <a:ext uri="{9D8B030D-6E8A-4147-A177-3AD203B41FA5}">
                      <a16:colId xmlns:a16="http://schemas.microsoft.com/office/drawing/2014/main" val="2279258765"/>
                    </a:ext>
                  </a:extLst>
                </a:gridCol>
                <a:gridCol w="3407071">
                  <a:extLst>
                    <a:ext uri="{9D8B030D-6E8A-4147-A177-3AD203B41FA5}">
                      <a16:colId xmlns:a16="http://schemas.microsoft.com/office/drawing/2014/main" val="2043506197"/>
                    </a:ext>
                  </a:extLst>
                </a:gridCol>
              </a:tblGrid>
              <a:tr h="473514">
                <a:tc>
                  <a:txBody>
                    <a:bodyPr/>
                    <a:lstStyle/>
                    <a:p>
                      <a:pPr fontAlgn="b"/>
                      <a:r>
                        <a:rPr lang="en-US" sz="2000" b="1">
                          <a:solidFill>
                            <a:srgbClr val="000000"/>
                          </a:solidFill>
                          <a:effectLst/>
                          <a:latin typeface="Calibri" panose="020F0502020204030204" pitchFamily="34" charset="0"/>
                        </a:rPr>
                        <a:t>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b="1">
                          <a:solidFill>
                            <a:srgbClr val="000000"/>
                          </a:solidFill>
                          <a:effectLst/>
                          <a:latin typeface="Calibri" panose="020F0502020204030204" pitchFamily="34" charset="0"/>
                        </a:rPr>
                        <a:t>Mean</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b="1">
                          <a:solidFill>
                            <a:srgbClr val="000000"/>
                          </a:solidFill>
                          <a:effectLst/>
                          <a:latin typeface="Calibri" panose="020F0502020204030204" pitchFamily="34" charset="0"/>
                        </a:rPr>
                        <a:t>Mode</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b="1">
                          <a:solidFill>
                            <a:srgbClr val="000000"/>
                          </a:solidFill>
                          <a:effectLst/>
                          <a:latin typeface="Calibri" panose="020F0502020204030204" pitchFamily="34" charset="0"/>
                        </a:rPr>
                        <a:t>Spread</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b="1">
                          <a:solidFill>
                            <a:srgbClr val="000000"/>
                          </a:solidFill>
                          <a:effectLst/>
                          <a:latin typeface="Calibri" panose="020F0502020204030204" pitchFamily="34" charset="0"/>
                        </a:rPr>
                        <a:t>STD</a:t>
                      </a:r>
                      <a:r>
                        <a:rPr lang="en-US" sz="2000" b="1">
                          <a:solidFill>
                            <a:srgbClr val="000000"/>
                          </a:solidFill>
                          <a:effectLst/>
                          <a:latin typeface="inherit"/>
                        </a:rPr>
                        <a:t> </a:t>
                      </a:r>
                      <a:endParaRPr lang="en-US" sz="2000" b="1">
                        <a:solidFill>
                          <a:srgbClr val="000000"/>
                        </a:solidFill>
                        <a:effectLst/>
                        <a:latin typeface="Calibri" panose="020F0502020204030204" pitchFamily="34" charset="0"/>
                      </a:endParaRP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b="1">
                          <a:solidFill>
                            <a:srgbClr val="000000"/>
                          </a:solidFill>
                          <a:effectLst/>
                          <a:latin typeface="Calibri" panose="020F0502020204030204" pitchFamily="34" charset="0"/>
                        </a:rPr>
                        <a:t>Tail</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299562"/>
                  </a:ext>
                </a:extLst>
              </a:tr>
              <a:tr h="473514">
                <a:tc>
                  <a:txBody>
                    <a:bodyPr/>
                    <a:lstStyle/>
                    <a:p>
                      <a:pPr fontAlgn="b"/>
                      <a:r>
                        <a:rPr lang="en-US" sz="2000" b="1">
                          <a:solidFill>
                            <a:srgbClr val="000000"/>
                          </a:solidFill>
                          <a:effectLst/>
                          <a:latin typeface="Calibri" panose="020F0502020204030204" pitchFamily="34" charset="0"/>
                        </a:rPr>
                        <a:t>Win (W)</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74.5465</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20</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324.65 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18.02 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a:solidFill>
                            <a:srgbClr val="000000"/>
                          </a:solidFill>
                          <a:effectLst/>
                          <a:latin typeface="Calibri" panose="020F0502020204030204" pitchFamily="34" charset="0"/>
                        </a:rPr>
                        <a:t>30, 40, 22, 32, 26</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346205"/>
                  </a:ext>
                </a:extLst>
              </a:tr>
              <a:tr h="473514">
                <a:tc>
                  <a:txBody>
                    <a:bodyPr/>
                    <a:lstStyle/>
                    <a:p>
                      <a:pPr fontAlgn="b"/>
                      <a:r>
                        <a:rPr lang="en-US" sz="2000" b="1">
                          <a:solidFill>
                            <a:srgbClr val="000000"/>
                          </a:solidFill>
                          <a:effectLst/>
                          <a:latin typeface="Calibri" panose="020F0502020204030204" pitchFamily="34" charset="0"/>
                        </a:rPr>
                        <a:t>HR</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104.929</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259</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4,038.43 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4,038.43 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a:solidFill>
                            <a:srgbClr val="000000"/>
                          </a:solidFill>
                          <a:effectLst/>
                          <a:latin typeface="Calibri" panose="020F0502020204030204" pitchFamily="34" charset="0"/>
                        </a:rPr>
                        <a:t>51, 80, 62, 88, 66</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051578"/>
                  </a:ext>
                </a:extLst>
              </a:tr>
              <a:tr h="473514">
                <a:tc>
                  <a:txBody>
                    <a:bodyPr/>
                    <a:lstStyle/>
                    <a:p>
                      <a:pPr fontAlgn="b"/>
                      <a:r>
                        <a:rPr lang="en-US" sz="2000" b="1">
                          <a:solidFill>
                            <a:srgbClr val="000000"/>
                          </a:solidFill>
                          <a:effectLst/>
                          <a:latin typeface="Calibri" panose="020F0502020204030204" pitchFamily="34" charset="0"/>
                        </a:rPr>
                        <a:t>2B</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228.33</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35</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3,597.28 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59.98 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a:solidFill>
                            <a:srgbClr val="000000"/>
                          </a:solidFill>
                          <a:effectLst/>
                          <a:latin typeface="Calibri" panose="020F0502020204030204" pitchFamily="34" charset="0"/>
                        </a:rPr>
                        <a:t>73, 105, 80, 104, 112</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1810015"/>
                  </a:ext>
                </a:extLst>
              </a:tr>
              <a:tr h="473514">
                <a:tc>
                  <a:txBody>
                    <a:bodyPr/>
                    <a:lstStyle/>
                    <a:p>
                      <a:pPr fontAlgn="b"/>
                      <a:r>
                        <a:rPr lang="en-US" sz="2000" b="1">
                          <a:solidFill>
                            <a:srgbClr val="000000"/>
                          </a:solidFill>
                          <a:effectLst/>
                          <a:latin typeface="Calibri" panose="020F0502020204030204" pitchFamily="34" charset="0"/>
                        </a:rPr>
                        <a:t>3B</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45.909</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488</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504.98 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22.47 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a:solidFill>
                            <a:srgbClr val="000000"/>
                          </a:solidFill>
                          <a:effectLst/>
                          <a:latin typeface="Calibri" panose="020F0502020204030204" pitchFamily="34" charset="0"/>
                        </a:rPr>
                        <a:t>7, 12, 9, 4, 12</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1838472"/>
                  </a:ext>
                </a:extLst>
              </a:tr>
              <a:tr h="473514">
                <a:tc>
                  <a:txBody>
                    <a:bodyPr/>
                    <a:lstStyle/>
                    <a:p>
                      <a:pPr fontAlgn="b"/>
                      <a:r>
                        <a:rPr lang="en-US" sz="2000" b="1">
                          <a:solidFill>
                            <a:srgbClr val="000000"/>
                          </a:solidFill>
                          <a:effectLst/>
                          <a:latin typeface="Calibri" panose="020F0502020204030204" pitchFamily="34" charset="0"/>
                        </a:rPr>
                        <a:t>SOA</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755.05</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897</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99,384.52 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315.25 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a:solidFill>
                            <a:srgbClr val="000000"/>
                          </a:solidFill>
                          <a:effectLst/>
                          <a:latin typeface="Calibri" panose="020F0502020204030204" pitchFamily="34" charset="0"/>
                        </a:rPr>
                        <a:t>464, 552, 489, 519, 508</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544550"/>
                  </a:ext>
                </a:extLst>
              </a:tr>
              <a:tr h="473514">
                <a:tc>
                  <a:txBody>
                    <a:bodyPr/>
                    <a:lstStyle/>
                    <a:p>
                      <a:pPr fontAlgn="b"/>
                      <a:r>
                        <a:rPr lang="en-US" sz="2000" b="1">
                          <a:solidFill>
                            <a:srgbClr val="000000"/>
                          </a:solidFill>
                          <a:effectLst/>
                          <a:latin typeface="Calibri" panose="020F0502020204030204" pitchFamily="34" charset="0"/>
                        </a:rPr>
                        <a:t>AB</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5126.26</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5491</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642,816.23 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801.76 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a:solidFill>
                            <a:srgbClr val="000000"/>
                          </a:solidFill>
                          <a:effectLst/>
                          <a:latin typeface="Calibri" panose="020F0502020204030204" pitchFamily="34" charset="0"/>
                        </a:rPr>
                        <a:t>1752, 1975, 1936, 2023, 1968</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559339"/>
                  </a:ext>
                </a:extLst>
              </a:tr>
              <a:tr h="473514">
                <a:tc>
                  <a:txBody>
                    <a:bodyPr/>
                    <a:lstStyle/>
                    <a:p>
                      <a:pPr fontAlgn="b"/>
                      <a:r>
                        <a:rPr lang="en-US" sz="2000" b="1">
                          <a:solidFill>
                            <a:srgbClr val="000000"/>
                          </a:solidFill>
                          <a:effectLst/>
                          <a:latin typeface="Calibri" panose="020F0502020204030204" pitchFamily="34" charset="0"/>
                        </a:rPr>
                        <a:t>Run</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680.496</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682</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19,590.64 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a:solidFill>
                            <a:srgbClr val="000000"/>
                          </a:solidFill>
                          <a:effectLst/>
                          <a:latin typeface="Calibri" panose="020F0502020204030204" pitchFamily="34" charset="0"/>
                        </a:rPr>
                        <a:t>19,590.64 </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2000">
                          <a:solidFill>
                            <a:srgbClr val="000000"/>
                          </a:solidFill>
                          <a:effectLst/>
                          <a:latin typeface="Calibri" panose="020F0502020204030204" pitchFamily="34" charset="0"/>
                        </a:rPr>
                        <a:t>401, 302, 249, 137, 302</a:t>
                      </a:r>
                    </a:p>
                  </a:txBody>
                  <a:tcPr marL="17383" marR="17383" marT="17383" marB="8343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023706"/>
                  </a:ext>
                </a:extLst>
              </a:tr>
            </a:tbl>
          </a:graphicData>
        </a:graphic>
      </p:graphicFrame>
    </p:spTree>
    <p:extLst>
      <p:ext uri="{BB962C8B-B14F-4D97-AF65-F5344CB8AC3E}">
        <p14:creationId xmlns:p14="http://schemas.microsoft.com/office/powerpoint/2010/main" val="2438290702"/>
      </p:ext>
    </p:extLst>
  </p:cSld>
  <p:clrMapOvr>
    <a:masterClrMapping/>
  </p:clrMapOvr>
</p:sld>
</file>

<file path=ppt/theme/theme1.xml><?xml version="1.0" encoding="utf-8"?>
<a:theme xmlns:a="http://schemas.openxmlformats.org/drawingml/2006/main" name="Bevel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64</TotalTime>
  <Words>1395</Words>
  <Application>Microsoft Macintosh PowerPoint</Application>
  <PresentationFormat>Widescreen</PresentationFormat>
  <Paragraphs>121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inherit</vt:lpstr>
      <vt:lpstr>Arial</vt:lpstr>
      <vt:lpstr>Bierstadt</vt:lpstr>
      <vt:lpstr>Calibri</vt:lpstr>
      <vt:lpstr>BevelVTI</vt:lpstr>
      <vt:lpstr>Data Analysis of Major League Baseball Teams </vt:lpstr>
      <vt:lpstr>Which league (American League or National League) in MLB is better suited for a new team to win more games during a regular season?  Also, what part of the game helps to increase attendance? </vt:lpstr>
      <vt:lpstr>Let’s Look At Five Variables</vt:lpstr>
      <vt:lpstr>What Each Variable Means</vt:lpstr>
      <vt:lpstr>A Histogram of HRs</vt:lpstr>
      <vt:lpstr>Histograms of Doubles and Triples</vt:lpstr>
      <vt:lpstr>Histograms of Runs and Strikeouts by Pitchers</vt:lpstr>
      <vt:lpstr>Histogram of At Bats</vt:lpstr>
      <vt:lpstr>Characteristics of the Variables</vt:lpstr>
      <vt:lpstr>PMF of Winning for National League (NL) and American League (AL)</vt:lpstr>
      <vt:lpstr>A PDF Tale of Two Leagues</vt:lpstr>
      <vt:lpstr>Cumulative Distribution Function (CDF) of Wins in MLB</vt:lpstr>
      <vt:lpstr>Another Tale of Two Leagues by CDF</vt:lpstr>
      <vt:lpstr>Normal Probability Plot</vt:lpstr>
      <vt:lpstr>Normal Probability Plot Continues…</vt:lpstr>
      <vt:lpstr>Scatter Plots: Correlation &amp; Causation on Attendance and Doubles (2B) </vt:lpstr>
      <vt:lpstr>Correlation &amp; Causation on Attendance and Doubles (2B)  </vt:lpstr>
      <vt:lpstr>Scatter Plots: Correlation &amp; Causation on Attendance and Singles (H)</vt:lpstr>
      <vt:lpstr>Correlation &amp; Causation on Attendance and Singles(H)  </vt:lpstr>
      <vt:lpstr>Doubles and Attendance Revisited - A (Null) Hypothesis Analysis</vt:lpstr>
      <vt:lpstr>Regression Analysis on Attendance and Strikeouts (K)</vt:lpstr>
      <vt:lpstr>Some Interpretations on Regression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Major League Baseball Teams </dc:title>
  <dc:creator>Microsoft Office User</dc:creator>
  <cp:lastModifiedBy>Microsoft Office User</cp:lastModifiedBy>
  <cp:revision>2</cp:revision>
  <dcterms:created xsi:type="dcterms:W3CDTF">2021-11-21T04:42:42Z</dcterms:created>
  <dcterms:modified xsi:type="dcterms:W3CDTF">2021-11-21T05:46:54Z</dcterms:modified>
</cp:coreProperties>
</file>