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91" r:id="rId4"/>
    <p:sldId id="273" r:id="rId5"/>
    <p:sldId id="268" r:id="rId6"/>
    <p:sldId id="290" r:id="rId7"/>
    <p:sldId id="267" r:id="rId8"/>
    <p:sldId id="274" r:id="rId9"/>
    <p:sldId id="283" r:id="rId10"/>
    <p:sldId id="265" r:id="rId11"/>
    <p:sldId id="286" r:id="rId12"/>
    <p:sldId id="287" r:id="rId13"/>
    <p:sldId id="288" r:id="rId14"/>
    <p:sldId id="272" r:id="rId15"/>
    <p:sldId id="275" r:id="rId16"/>
    <p:sldId id="276" r:id="rId17"/>
    <p:sldId id="278" r:id="rId18"/>
    <p:sldId id="279" r:id="rId19"/>
    <p:sldId id="280" r:id="rId20"/>
    <p:sldId id="29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0" autoAdjust="0"/>
  </p:normalViewPr>
  <p:slideViewPr>
    <p:cSldViewPr>
      <p:cViewPr varScale="1"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E6EFC-3141-4EFB-A7D6-B8259A4C3D8E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7E1A7-4EB9-40B5-AD4F-E97B28D2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1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연방의 리스트</a:t>
            </a:r>
            <a:r>
              <a:rPr lang="ko-KR" altLang="en-US" baseline="0" dirty="0" smtClean="0"/>
              <a:t> 조건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가입자 수가 최대치가 아닐 것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최대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설립 시간이 최근일수록 </a:t>
            </a:r>
            <a:r>
              <a:rPr lang="ko-KR" altLang="en-US" baseline="0" dirty="0" err="1" smtClean="0"/>
              <a:t>최상단에</a:t>
            </a:r>
            <a:r>
              <a:rPr lang="ko-KR" altLang="en-US" baseline="0" dirty="0" smtClean="0"/>
              <a:t> 놓인다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설립시간은 초 단위까지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중복되는 경우 특문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알파벳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a~z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한글 순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ㄱ</a:t>
            </a:r>
            <a:r>
              <a:rPr lang="en-US" altLang="ko-KR" baseline="0" dirty="0" smtClean="0"/>
              <a:t>~</a:t>
            </a:r>
            <a:r>
              <a:rPr lang="ko-KR" altLang="en-US" baseline="0" dirty="0" err="1" smtClean="0"/>
              <a:t>ㅎ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배치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연방의 </a:t>
            </a:r>
            <a:r>
              <a:rPr lang="ko-KR" altLang="en-US" baseline="0" dirty="0" err="1" smtClean="0"/>
              <a:t>옵션중</a:t>
            </a:r>
            <a:r>
              <a:rPr lang="ko-KR" altLang="en-US" baseline="0" dirty="0" smtClean="0"/>
              <a:t> 가입거절을 선택한 연방은 리스트에서 보이지 않는다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가입 신청 승인 대기중인 인원이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명이 될 경우 리스트에서 보이지 않는다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9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영웅을</a:t>
            </a:r>
            <a:r>
              <a:rPr lang="ko-KR" altLang="en-US" baseline="0" dirty="0" smtClean="0"/>
              <a:t> 최대한 노출시키기 위해 대표 영웅의 초상화가 나오게끔 제작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이미 다른 연방에 가입된 유저가 존재할 경우 리스트에서 사라진다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가입신청자는 최대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명까지 받을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9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9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6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6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9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aseline="0" dirty="0" err="1" smtClean="0"/>
              <a:t>연맹원</a:t>
            </a:r>
            <a:r>
              <a:rPr lang="ko-KR" altLang="en-US" baseline="0" dirty="0" smtClean="0"/>
              <a:t> 리스트는 자신이 가장 위에 존재한다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자신을 제외한 리스트 정렬방식은 </a:t>
            </a:r>
            <a:r>
              <a:rPr lang="ko-KR" altLang="en-US" dirty="0" err="1" smtClean="0"/>
              <a:t>등급순으로</a:t>
            </a:r>
            <a:r>
              <a:rPr lang="ko-KR" altLang="en-US" dirty="0" smtClean="0"/>
              <a:t> 정렬되며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등급순이라면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알파벳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한글순으로</a:t>
            </a:r>
            <a:r>
              <a:rPr lang="ko-KR" altLang="en-US" dirty="0" smtClean="0"/>
              <a:t> 정렬된다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연방 초대는 가입자수가 최대가 되면 비활성화 된다</a:t>
            </a:r>
            <a:r>
              <a:rPr lang="en-US" altLang="ko-KR" sz="120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E1A7-4EB9-40B5-AD4F-E97B28D234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2FBA-9E72-4A31-B183-AFB812398122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F7FF-5892-442A-B481-9903DDF7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4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2FBA-9E72-4A31-B183-AFB812398122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F7FF-5892-442A-B481-9903DDF7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7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2FBA-9E72-4A31-B183-AFB812398122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F7FF-5892-442A-B481-9903DDF7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7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2FBA-9E72-4A31-B183-AFB812398122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F7FF-5892-442A-B481-9903DDF7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7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2FBA-9E72-4A31-B183-AFB812398122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F7FF-5892-442A-B481-9903DDF7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2FBA-9E72-4A31-B183-AFB812398122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F7FF-5892-442A-B481-9903DDF7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1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2FBA-9E72-4A31-B183-AFB812398122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F7FF-5892-442A-B481-9903DDF7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1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2FBA-9E72-4A31-B183-AFB812398122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F7FF-5892-442A-B481-9903DDF7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8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2FBA-9E72-4A31-B183-AFB812398122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F7FF-5892-442A-B481-9903DDF7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2FBA-9E72-4A31-B183-AFB812398122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F7FF-5892-442A-B481-9903DDF7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5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2FBA-9E72-4A31-B183-AFB812398122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F7FF-5892-442A-B481-9903DDF7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0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2FBA-9E72-4A31-B183-AFB812398122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F7FF-5892-442A-B481-9903DDF7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8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17.xml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18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18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18.xml"/><Relationship Id="rId4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5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18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28393"/>
              </p:ext>
            </p:extLst>
          </p:nvPr>
        </p:nvGraphicFramePr>
        <p:xfrm>
          <a:off x="1475656" y="4383112"/>
          <a:ext cx="6480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화면 전환으로 큰 화면을 사용한다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연방의 이름을 누르면 </a:t>
                      </a:r>
                      <a:r>
                        <a:rPr lang="ko-KR" altLang="en-US" sz="1400" dirty="0" err="1" smtClean="0"/>
                        <a:t>팝업창을</a:t>
                      </a:r>
                      <a:r>
                        <a:rPr lang="ko-KR" altLang="en-US" sz="1400" dirty="0" smtClean="0"/>
                        <a:t> 통해 연방의 정보를 보여준다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설립 버튼을 누르면 설립 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검색어를</a:t>
                      </a:r>
                      <a:r>
                        <a:rPr lang="ko-KR" altLang="en-US" sz="1400" baseline="0" dirty="0" smtClean="0"/>
                        <a:t> 입력하여 검색할 경우 검색 결과가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sp>
          <p:nvSpPr>
            <p:cNvPr id="43" name="직사각형 42"/>
            <p:cNvSpPr/>
            <p:nvPr/>
          </p:nvSpPr>
          <p:spPr>
            <a:xfrm>
              <a:off x="1547664" y="620688"/>
              <a:ext cx="5976664" cy="34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0192" y="1772816"/>
              <a:ext cx="1656184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연방이름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66376" y="1772816"/>
              <a:ext cx="792088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상태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hlinkClick r:id="rId3" action="ppaction://hlinksldjump"/>
            </p:cNvPr>
            <p:cNvSpPr/>
            <p:nvPr/>
          </p:nvSpPr>
          <p:spPr>
            <a:xfrm>
              <a:off x="2010192" y="1916832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66376" y="191683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010192" y="2207116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데스윙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666376" y="220486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10192" y="249514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판다렌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6376" y="2492896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10192" y="278092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드레노어의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군주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66376" y="2778676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10192" y="3068960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카리브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66376" y="3066708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1907704" y="2017380"/>
              <a:ext cx="0" cy="19131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모서리가 둥근 직사각형 28">
              <a:hlinkClick r:id="rId4" action="ppaction://hlinksldjump"/>
            </p:cNvPr>
            <p:cNvSpPr/>
            <p:nvPr/>
          </p:nvSpPr>
          <p:spPr>
            <a:xfrm>
              <a:off x="6156176" y="3501008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설립</a:t>
              </a:r>
              <a:endParaRPr lang="ko-KR" altLang="en-US" sz="1400" dirty="0"/>
            </a:p>
          </p:txBody>
        </p:sp>
        <p:sp>
          <p:nvSpPr>
            <p:cNvPr id="41" name="모서리가 둥근 직사각형 40">
              <a:hlinkClick r:id="rId5" action="ppaction://hlinksldjump"/>
            </p:cNvPr>
            <p:cNvSpPr/>
            <p:nvPr/>
          </p:nvSpPr>
          <p:spPr>
            <a:xfrm>
              <a:off x="3738384" y="1365413"/>
              <a:ext cx="648072" cy="26839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검색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010192" y="1365413"/>
              <a:ext cx="1656184" cy="21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연방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이름으로 검색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010192" y="3359244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하와이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6376" y="335699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010192" y="3652072"/>
              <a:ext cx="1656184" cy="2809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말리브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66376" y="364502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61640" y="1581068"/>
              <a:ext cx="16514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존재하지 않는 연방이름 입니다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.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732240" y="692696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백버튼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08104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캐쉬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83968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골드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65017" y="116632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err="1" smtClean="0"/>
              <a:t>미가입</a:t>
            </a:r>
            <a:r>
              <a:rPr lang="ko-KR" altLang="en-US" dirty="0" smtClean="0"/>
              <a:t> 메인 화면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6012160" y="1916832"/>
            <a:ext cx="1368152" cy="1442412"/>
            <a:chOff x="6012160" y="1916832"/>
            <a:chExt cx="1368152" cy="1442412"/>
          </a:xfrm>
        </p:grpSpPr>
        <p:sp>
          <p:nvSpPr>
            <p:cNvPr id="32" name="직사각형 31"/>
            <p:cNvSpPr/>
            <p:nvPr/>
          </p:nvSpPr>
          <p:spPr>
            <a:xfrm>
              <a:off x="6012160" y="2071408"/>
              <a:ext cx="1368152" cy="1287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8184" y="1916832"/>
              <a:ext cx="939180" cy="290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설립조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078984" y="228877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금화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078984" y="2532299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자</a:t>
              </a:r>
              <a:r>
                <a:rPr lang="ko-KR" altLang="en-US" sz="600" dirty="0"/>
                <a:t>원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78984" y="275641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078984" y="2996952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72200" y="228877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372200" y="2532299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372200" y="275641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372200" y="2996952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5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307463"/>
              </p:ext>
            </p:extLst>
          </p:nvPr>
        </p:nvGraphicFramePr>
        <p:xfrm>
          <a:off x="1475656" y="4383112"/>
          <a:ext cx="6480720" cy="209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연방에 가입되어 있다면 탈퇴하지 않는</a:t>
                      </a:r>
                      <a:r>
                        <a:rPr lang="ko-KR" altLang="en-US" sz="1400" baseline="0" dirty="0" smtClean="0"/>
                        <a:t> 한 </a:t>
                      </a:r>
                      <a:r>
                        <a:rPr lang="ko-KR" altLang="en-US" sz="1400" baseline="0" dirty="0" err="1" smtClean="0"/>
                        <a:t>연맹원</a:t>
                      </a:r>
                      <a:r>
                        <a:rPr lang="ko-KR" altLang="en-US" sz="1400" baseline="0" dirty="0" smtClean="0"/>
                        <a:t> 리스트가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err="1" smtClean="0"/>
                        <a:t>연맹원의</a:t>
                      </a:r>
                      <a:r>
                        <a:rPr lang="ko-KR" altLang="en-US" sz="1400" dirty="0" smtClean="0"/>
                        <a:t> 이름을 선택하면 팝업으로 </a:t>
                      </a:r>
                      <a:r>
                        <a:rPr lang="ko-KR" altLang="en-US" sz="1400" dirty="0" err="1" smtClean="0"/>
                        <a:t>연맹원의</a:t>
                      </a:r>
                      <a:r>
                        <a:rPr lang="ko-KR" altLang="en-US" sz="1400" dirty="0" smtClean="0"/>
                        <a:t> 정보가 나타나게 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자기 자신의 이름을 선택하면 팝업으로 정보가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4. </a:t>
                      </a:r>
                      <a:r>
                        <a:rPr lang="ko-KR" altLang="en-US" sz="1400" dirty="0" smtClean="0"/>
                        <a:t>가입자 관리와 등급 관리는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등급 이상의 </a:t>
                      </a:r>
                      <a:r>
                        <a:rPr lang="ko-KR" altLang="en-US" sz="1400" dirty="0" err="1" smtClean="0"/>
                        <a:t>연맹원에게만</a:t>
                      </a:r>
                      <a:r>
                        <a:rPr lang="ko-KR" altLang="en-US" sz="1400" dirty="0" smtClean="0"/>
                        <a:t>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5. 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연맹원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접속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hlinkClick r:id="rId4" action="ppaction://hlinksldjump"/>
              </p:cNvPr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283968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283968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83968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283968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>
                <a:hlinkClick r:id="rId5" action="ppaction://hlinksldjump"/>
              </p:cNvPr>
              <p:cNvSpPr/>
              <p:nvPr/>
            </p:nvSpPr>
            <p:spPr>
              <a:xfrm>
                <a:off x="5436096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가입자 관리</a:t>
                </a:r>
                <a:endParaRPr lang="ko-KR" altLang="en-US" sz="1200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283968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83968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666376" y="221065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666376" y="2496138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666376" y="307375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666376" y="335699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666376" y="364248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>
                <a:hlinkClick r:id="rId6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연방 관리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5442437" y="3461592"/>
            <a:ext cx="1866032" cy="466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레이드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65017" y="116632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연방가입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64088" y="2926216"/>
            <a:ext cx="2016224" cy="285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3" idx="3"/>
            <a:endCxn id="8" idx="0"/>
          </p:cNvCxnSpPr>
          <p:nvPr/>
        </p:nvCxnSpPr>
        <p:spPr>
          <a:xfrm>
            <a:off x="7380312" y="3068960"/>
            <a:ext cx="978412" cy="254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96336" y="3323092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관리자 등급만 보임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3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69889"/>
              </p:ext>
            </p:extLst>
          </p:nvPr>
        </p:nvGraphicFramePr>
        <p:xfrm>
          <a:off x="1475656" y="4383112"/>
          <a:ext cx="648072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err="1" smtClean="0"/>
                        <a:t>연맹원</a:t>
                      </a:r>
                      <a:r>
                        <a:rPr lang="ko-KR" altLang="en-US" sz="1400" dirty="0" smtClean="0"/>
                        <a:t> 리스트에서 자신의 이름을 선택하면 위와 같은 팝업이 나온다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탈퇴버튼을 누르면 탈퇴를 확인하는 팝업이 뜨고 확인되면 팝업이 종료되고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연방 리스트가 나오는 </a:t>
                      </a:r>
                      <a:r>
                        <a:rPr lang="ko-KR" altLang="en-US" sz="1400" baseline="0" dirty="0" err="1" smtClean="0"/>
                        <a:t>소셜창으로</a:t>
                      </a:r>
                      <a:r>
                        <a:rPr lang="ko-KR" altLang="en-US" sz="1400" baseline="0" dirty="0" smtClean="0"/>
                        <a:t> 전환된다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확인을 누르면 팝업이 종료된다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연맹원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접속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283968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283968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83968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283968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>
                <a:hlinkClick r:id="rId4" action="ppaction://hlinksldjump"/>
              </p:cNvPr>
              <p:cNvSpPr/>
              <p:nvPr/>
            </p:nvSpPr>
            <p:spPr>
              <a:xfrm>
                <a:off x="5436096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가입자 관리</a:t>
                </a:r>
                <a:endParaRPr lang="ko-KR" altLang="en-US" sz="1200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283968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83968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666376" y="221065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666376" y="2496138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666376" y="307375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666376" y="335699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666376" y="364248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>
                <a:hlinkClick r:id="rId4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연방 관리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5436096" y="3533600"/>
            <a:ext cx="1866032" cy="367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레이드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547664" y="613099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699792" y="1412776"/>
            <a:ext cx="3960440" cy="2025838"/>
            <a:chOff x="2699792" y="1412776"/>
            <a:chExt cx="3960440" cy="2025838"/>
          </a:xfrm>
        </p:grpSpPr>
        <p:sp>
          <p:nvSpPr>
            <p:cNvPr id="45" name="직사각형 44"/>
            <p:cNvSpPr/>
            <p:nvPr/>
          </p:nvSpPr>
          <p:spPr>
            <a:xfrm>
              <a:off x="2699792" y="1412776"/>
              <a:ext cx="3960440" cy="2025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>
              <a:hlinkClick r:id="rId5" action="ppaction://hlinksldjump"/>
            </p:cNvPr>
            <p:cNvSpPr/>
            <p:nvPr/>
          </p:nvSpPr>
          <p:spPr>
            <a:xfrm>
              <a:off x="3419872" y="2921420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탈퇴</a:t>
              </a:r>
              <a:endParaRPr lang="ko-KR" altLang="en-US" sz="1400" dirty="0"/>
            </a:p>
          </p:txBody>
        </p:sp>
        <p:sp>
          <p:nvSpPr>
            <p:cNvPr id="55" name="모서리가 둥근 직사각형 54">
              <a:hlinkClick r:id="rId6" action="ppaction://hlinksldjump"/>
            </p:cNvPr>
            <p:cNvSpPr/>
            <p:nvPr/>
          </p:nvSpPr>
          <p:spPr>
            <a:xfrm>
              <a:off x="4827104" y="2921420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확</a:t>
              </a:r>
              <a:r>
                <a:rPr lang="ko-KR" altLang="en-US" sz="1400" dirty="0"/>
                <a:t>인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435112" y="1830764"/>
              <a:ext cx="776848" cy="976735"/>
              <a:chOff x="1331640" y="3608256"/>
              <a:chExt cx="504056" cy="633752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331640" y="3608256"/>
                <a:ext cx="504056" cy="5040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대표영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웅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67644" y="3622156"/>
                <a:ext cx="432048" cy="7879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331640" y="4133996"/>
                <a:ext cx="504056" cy="10801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영웅이름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364199" y="4021556"/>
                <a:ext cx="432048" cy="7879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레</a:t>
                </a:r>
                <a:r>
                  <a:rPr lang="ko-KR" altLang="en-US" sz="600" dirty="0">
                    <a:solidFill>
                      <a:schemeClr val="tx1"/>
                    </a:solidFill>
                  </a:rPr>
                  <a:t>벨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4355976" y="1844824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/>
                <a:t>LV29      </a:t>
              </a:r>
              <a:r>
                <a:rPr lang="ko-KR" altLang="en-US" sz="1100" dirty="0" err="1" smtClean="0"/>
                <a:t>보노보노</a:t>
              </a:r>
              <a:endParaRPr lang="ko-KR" altLang="en-US" sz="16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2080747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/>
                <a:t>전투력     </a:t>
              </a:r>
              <a:r>
                <a:rPr lang="en-US" altLang="ko-KR" sz="1100" dirty="0" smtClean="0"/>
                <a:t>1256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355976" y="2341291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 smtClean="0"/>
                <a:t>레더점수</a:t>
              </a:r>
              <a:r>
                <a:rPr lang="ko-KR" altLang="en-US" sz="1100" dirty="0" smtClean="0"/>
                <a:t>   </a:t>
              </a:r>
              <a:r>
                <a:rPr lang="en-US" altLang="ko-KR" sz="1100" dirty="0" smtClean="0"/>
                <a:t>796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355976" y="2598415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/>
                <a:t>영웅직업   스피드</a:t>
              </a:r>
              <a:endParaRPr lang="ko-KR" alt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065017" y="116632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err="1" smtClean="0"/>
              <a:t>연맹원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0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48242"/>
              </p:ext>
            </p:extLst>
          </p:nvPr>
        </p:nvGraphicFramePr>
        <p:xfrm>
          <a:off x="1475656" y="4383112"/>
          <a:ext cx="64807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 smtClean="0"/>
                        <a:t>1.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연맹원</a:t>
                      </a:r>
                      <a:r>
                        <a:rPr lang="ko-KR" altLang="en-US" sz="1400" baseline="0" dirty="0" smtClean="0"/>
                        <a:t> 리스트에서 다른 사람의 이름을 선택하면 위와 같은 팝업이 나온다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확인 버튼을 누르면 팝업이 종료된다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연맹원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접속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283968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283968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83968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283968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>
                <a:hlinkClick r:id="rId4" action="ppaction://hlinksldjump"/>
              </p:cNvPr>
              <p:cNvSpPr/>
              <p:nvPr/>
            </p:nvSpPr>
            <p:spPr>
              <a:xfrm>
                <a:off x="5436096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가입자 관리</a:t>
                </a:r>
                <a:endParaRPr lang="ko-KR" altLang="en-US" sz="1200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283968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83968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666376" y="221065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666376" y="2496138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666376" y="307375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666376" y="335699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666376" y="364248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>
                <a:hlinkClick r:id="rId4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연방 관리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5436096" y="3541692"/>
            <a:ext cx="1866032" cy="367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레이드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547664" y="610733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699792" y="1412776"/>
            <a:ext cx="3960440" cy="20258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>
            <a:hlinkClick r:id="rId5" action="ppaction://hlinksldjump"/>
          </p:cNvPr>
          <p:cNvSpPr/>
          <p:nvPr/>
        </p:nvSpPr>
        <p:spPr>
          <a:xfrm>
            <a:off x="4211960" y="2921420"/>
            <a:ext cx="1011188" cy="4187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확인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3435112" y="1830764"/>
            <a:ext cx="776848" cy="976735"/>
            <a:chOff x="1331640" y="3608256"/>
            <a:chExt cx="504056" cy="633752"/>
          </a:xfrm>
        </p:grpSpPr>
        <p:sp>
          <p:nvSpPr>
            <p:cNvPr id="57" name="직사각형 56"/>
            <p:cNvSpPr/>
            <p:nvPr/>
          </p:nvSpPr>
          <p:spPr>
            <a:xfrm>
              <a:off x="1331640" y="3608256"/>
              <a:ext cx="504056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대표영</a:t>
              </a:r>
              <a:r>
                <a:rPr lang="ko-KR" altLang="en-US" sz="1100" dirty="0">
                  <a:solidFill>
                    <a:schemeClr val="tx1"/>
                  </a:solidFill>
                </a:rPr>
                <a:t>웅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367644" y="3622156"/>
              <a:ext cx="432048" cy="7879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331640" y="4133996"/>
              <a:ext cx="504056" cy="1080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영웅이름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364199" y="4021556"/>
              <a:ext cx="432048" cy="7879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레</a:t>
              </a:r>
              <a:r>
                <a:rPr lang="ko-KR" altLang="en-US" sz="600" dirty="0">
                  <a:solidFill>
                    <a:schemeClr val="tx1"/>
                  </a:solidFill>
                </a:rPr>
                <a:t>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355976" y="1881822"/>
            <a:ext cx="1512168" cy="18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LV29      </a:t>
            </a:r>
            <a:r>
              <a:rPr lang="ko-KR" altLang="en-US" sz="1100" dirty="0" err="1" smtClean="0"/>
              <a:t>보노보노</a:t>
            </a:r>
            <a:endParaRPr lang="ko-KR" altLang="en-US" sz="1600" dirty="0"/>
          </a:p>
        </p:txBody>
      </p:sp>
      <p:sp>
        <p:nvSpPr>
          <p:cNvPr id="63" name="직사각형 62"/>
          <p:cNvSpPr/>
          <p:nvPr/>
        </p:nvSpPr>
        <p:spPr>
          <a:xfrm>
            <a:off x="4355976" y="2117745"/>
            <a:ext cx="1512168" cy="18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전투력     </a:t>
            </a:r>
            <a:r>
              <a:rPr lang="en-US" altLang="ko-KR" sz="1100" dirty="0" smtClean="0"/>
              <a:t>1256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355976" y="2378289"/>
            <a:ext cx="1512168" cy="18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/>
              <a:t>레더점수</a:t>
            </a:r>
            <a:r>
              <a:rPr lang="ko-KR" altLang="en-US" sz="1100" dirty="0" smtClean="0"/>
              <a:t>   </a:t>
            </a:r>
            <a:r>
              <a:rPr lang="en-US" altLang="ko-KR" sz="1100" dirty="0" smtClean="0"/>
              <a:t>796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355976" y="2614599"/>
            <a:ext cx="1512168" cy="18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영웅직업   스피드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065017" y="116632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err="1" smtClean="0"/>
              <a:t>연맹원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유저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1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83999"/>
              </p:ext>
            </p:extLst>
          </p:nvPr>
        </p:nvGraphicFramePr>
        <p:xfrm>
          <a:off x="1475656" y="4383112"/>
          <a:ext cx="6480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 smtClean="0"/>
                        <a:t>1.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관리자 등급의 유저가 다른 유저의 정보를 확인할 때는 위와 같이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퇴출 버튼을 누르면 경고 팝업이 나타난다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확인 버튼을 누르면 팝업이 종료된다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연맹원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접속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283968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283968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83968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283968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>
                <a:hlinkClick r:id="rId4" action="ppaction://hlinksldjump"/>
              </p:cNvPr>
              <p:cNvSpPr/>
              <p:nvPr/>
            </p:nvSpPr>
            <p:spPr>
              <a:xfrm>
                <a:off x="5436096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가입자 관리</a:t>
                </a:r>
                <a:endParaRPr lang="ko-KR" altLang="en-US" sz="1200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283968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83968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666376" y="221065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666376" y="2496138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666376" y="307375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666376" y="335699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666376" y="364248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>
                <a:hlinkClick r:id="rId4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연방 관리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5436096" y="3517192"/>
            <a:ext cx="1866032" cy="367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레이드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547664" y="625202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699792" y="1412776"/>
            <a:ext cx="3960440" cy="2025838"/>
            <a:chOff x="2699792" y="1412776"/>
            <a:chExt cx="3960440" cy="2025838"/>
          </a:xfrm>
        </p:grpSpPr>
        <p:sp>
          <p:nvSpPr>
            <p:cNvPr id="45" name="직사각형 44"/>
            <p:cNvSpPr/>
            <p:nvPr/>
          </p:nvSpPr>
          <p:spPr>
            <a:xfrm>
              <a:off x="2699792" y="1412776"/>
              <a:ext cx="3960440" cy="2025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>
              <a:hlinkClick r:id="rId5" action="ppaction://hlinksldjump"/>
            </p:cNvPr>
            <p:cNvSpPr/>
            <p:nvPr/>
          </p:nvSpPr>
          <p:spPr>
            <a:xfrm>
              <a:off x="3419872" y="2921420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퇴출</a:t>
              </a:r>
              <a:endParaRPr lang="ko-KR" altLang="en-US" sz="1400" dirty="0"/>
            </a:p>
          </p:txBody>
        </p:sp>
        <p:sp>
          <p:nvSpPr>
            <p:cNvPr id="55" name="모서리가 둥근 직사각형 54">
              <a:hlinkClick r:id="rId6" action="ppaction://hlinksldjump"/>
            </p:cNvPr>
            <p:cNvSpPr/>
            <p:nvPr/>
          </p:nvSpPr>
          <p:spPr>
            <a:xfrm>
              <a:off x="4827104" y="2921420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확</a:t>
              </a:r>
              <a:r>
                <a:rPr lang="ko-KR" altLang="en-US" sz="1400" dirty="0"/>
                <a:t>인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435112" y="1830764"/>
              <a:ext cx="776848" cy="976735"/>
              <a:chOff x="1331640" y="3608256"/>
              <a:chExt cx="504056" cy="633752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331640" y="3608256"/>
                <a:ext cx="504056" cy="5040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대표영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웅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67644" y="3622156"/>
                <a:ext cx="432048" cy="7879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331640" y="4133996"/>
                <a:ext cx="504056" cy="10801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영웅이름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364199" y="4021556"/>
                <a:ext cx="432048" cy="7879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레</a:t>
                </a:r>
                <a:r>
                  <a:rPr lang="ko-KR" altLang="en-US" sz="600" dirty="0">
                    <a:solidFill>
                      <a:schemeClr val="tx1"/>
                    </a:solidFill>
                  </a:rPr>
                  <a:t>벨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4355976" y="1844824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/>
                <a:t>LV29      </a:t>
              </a:r>
              <a:r>
                <a:rPr lang="ko-KR" altLang="en-US" sz="1100" dirty="0" err="1" smtClean="0"/>
                <a:t>보노보노</a:t>
              </a:r>
              <a:endParaRPr lang="ko-KR" altLang="en-US" sz="16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2080747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/>
                <a:t>전투력     </a:t>
              </a:r>
              <a:r>
                <a:rPr lang="en-US" altLang="ko-KR" sz="1100" dirty="0" smtClean="0"/>
                <a:t>1256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355976" y="2341291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 smtClean="0"/>
                <a:t>레더점수</a:t>
              </a:r>
              <a:r>
                <a:rPr lang="ko-KR" altLang="en-US" sz="1100" dirty="0" smtClean="0"/>
                <a:t>   </a:t>
              </a:r>
              <a:r>
                <a:rPr lang="en-US" altLang="ko-KR" sz="1100" dirty="0" smtClean="0"/>
                <a:t>796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355976" y="2598415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/>
                <a:t>영웅직업   스피드</a:t>
              </a:r>
              <a:endParaRPr lang="ko-KR" alt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065017" y="116632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err="1" smtClean="0"/>
              <a:t>연맹원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58514"/>
              </p:ext>
            </p:extLst>
          </p:nvPr>
        </p:nvGraphicFramePr>
        <p:xfrm>
          <a:off x="1475656" y="4205560"/>
          <a:ext cx="6480720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가입자 관리를 누르면 위와 같이 리스트 창이 변하게 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현재 가입을 신청한 유저들의 목록이 보이며 승인과 거절을 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유저 이름을 선택하면 유저의 정보를 볼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연방 초대 버튼을 클릭하면 연방 초대 팝업이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5. </a:t>
                      </a:r>
                      <a:r>
                        <a:rPr lang="ko-KR" altLang="en-US" sz="1400" dirty="0" smtClean="0"/>
                        <a:t>자동승인에 체크하면 가입을 신청하는 즉시 승인 자동으로 이루어진다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6. </a:t>
                      </a:r>
                      <a:r>
                        <a:rPr lang="ko-KR" altLang="en-US" sz="1400" dirty="0" smtClean="0"/>
                        <a:t>가입신청 거부에 체크를 하면 연방 리스트에서 길드가 노출되지 않는다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15" name="그룹 1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547664" y="620688"/>
                <a:ext cx="5976664" cy="3456384"/>
                <a:chOff x="1547664" y="620688"/>
                <a:chExt cx="5976664" cy="3456384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1547664" y="620688"/>
                  <a:ext cx="5976664" cy="34563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010192" y="1772816"/>
                  <a:ext cx="1656184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가입자 이름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4283968" y="1772816"/>
                  <a:ext cx="792088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/>
                      </a:solidFill>
                    </a:rPr>
                    <a:t>모두거절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직사각형 79">
                  <a:hlinkClick r:id="rId3" action="ppaction://hlinksldjump"/>
                </p:cNvPr>
                <p:cNvSpPr/>
                <p:nvPr/>
              </p:nvSpPr>
              <p:spPr>
                <a:xfrm>
                  <a:off x="2010192" y="1916832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보노보노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4283968" y="191683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직사각형 81">
                  <a:hlinkClick r:id="rId4" action="ppaction://hlinksldjump"/>
                </p:cNvPr>
                <p:cNvSpPr/>
                <p:nvPr/>
              </p:nvSpPr>
              <p:spPr>
                <a:xfrm>
                  <a:off x="2010192" y="2207116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너부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2010192" y="2495148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포로리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10192" y="2780928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아구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몬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010192" y="3068960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엔젤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직선 화살표 연결선 89"/>
                <p:cNvCxnSpPr/>
                <p:nvPr/>
              </p:nvCxnSpPr>
              <p:spPr>
                <a:xfrm flipV="1">
                  <a:off x="1907704" y="2017380"/>
                  <a:ext cx="0" cy="1913132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4" name="직사각형 93"/>
                <p:cNvSpPr/>
                <p:nvPr/>
              </p:nvSpPr>
              <p:spPr>
                <a:xfrm>
                  <a:off x="2010192" y="3359244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피가쭉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010192" y="3652072"/>
                  <a:ext cx="1656184" cy="28098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유리멘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탈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>
                  <a:off x="6732240" y="692696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err="1" smtClean="0">
                      <a:solidFill>
                        <a:schemeClr val="tx1"/>
                      </a:solidFill>
                    </a:rPr>
                    <a:t>백버튼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08104" y="836712"/>
                  <a:ext cx="1152128" cy="21602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캐쉬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소지량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4283968" y="836712"/>
                  <a:ext cx="1152128" cy="21602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골드 </a:t>
                  </a:r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소지량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3666376" y="1772816"/>
                  <a:ext cx="617592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/>
                      </a:solidFill>
                    </a:rPr>
                    <a:t>모두승인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3666376" y="191683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49" name="모서리가 둥근 직사각형 148">
                  <a:hlinkClick r:id="rId5" action="ppaction://hlinksldjump"/>
                </p:cNvPr>
                <p:cNvSpPr/>
                <p:nvPr/>
              </p:nvSpPr>
              <p:spPr>
                <a:xfrm>
                  <a:off x="6383545" y="2963128"/>
                  <a:ext cx="918583" cy="209388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/>
                    <a:t>연방 관리</a:t>
                  </a:r>
                  <a:endParaRPr lang="ko-KR" altLang="en-US" sz="1200" dirty="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4283968" y="2207116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3666376" y="2207116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4283968" y="2492604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3666376" y="2492604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4283968" y="278347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3666376" y="278347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4283968" y="3066416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3666376" y="3066416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4283968" y="335849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3666376" y="335849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4283968" y="363927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3666376" y="363927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43" name="모서리가 둥근 직사각형 42">
                  <a:hlinkClick r:id="rId6" action="ppaction://hlinksldjump"/>
                </p:cNvPr>
                <p:cNvSpPr/>
                <p:nvPr/>
              </p:nvSpPr>
              <p:spPr>
                <a:xfrm>
                  <a:off x="5443122" y="3501988"/>
                  <a:ext cx="1859006" cy="50307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/>
                    <a:t>확</a:t>
                  </a:r>
                  <a:r>
                    <a:rPr lang="ko-KR" altLang="en-US" sz="1050" dirty="0"/>
                    <a:t>인</a:t>
                  </a:r>
                  <a:endParaRPr lang="ko-KR" altLang="en-US" sz="1200" dirty="0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5436096" y="1772816"/>
                <a:ext cx="1837167" cy="1148604"/>
                <a:chOff x="5364088" y="1772816"/>
                <a:chExt cx="1837167" cy="1148604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5364088" y="1772816"/>
                  <a:ext cx="1837167" cy="114860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549871" y="1845794"/>
                  <a:ext cx="1432478" cy="2150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/>
                    <a:t>불타는 성전</a:t>
                  </a:r>
                  <a:endParaRPr lang="ko-KR" altLang="en-US" dirty="0"/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5549871" y="2124764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설립자</a:t>
                  </a:r>
                  <a:endParaRPr lang="ko-KR" altLang="en-US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549871" y="2394904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err="1" smtClean="0"/>
                    <a:t>레이드</a:t>
                  </a:r>
                  <a:r>
                    <a:rPr lang="ko-KR" altLang="en-US" sz="800" dirty="0" smtClean="0"/>
                    <a:t> 포인트</a:t>
                  </a:r>
                  <a:endParaRPr lang="ko-KR" altLang="en-US" dirty="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49871" y="2660966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/>
                    <a:t>가입자 수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5436096" y="3212976"/>
              <a:ext cx="1866032" cy="235457"/>
              <a:chOff x="5436096" y="3209160"/>
              <a:chExt cx="1866032" cy="235457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5436096" y="3209160"/>
                <a:ext cx="1866032" cy="2354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441171" y="3229173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자동승인</a:t>
                </a:r>
                <a:endParaRPr lang="ko-KR" altLang="en-US" sz="800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012160" y="3264887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255191" y="3229173"/>
                <a:ext cx="83708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가입신청 거</a:t>
                </a:r>
                <a:r>
                  <a:rPr lang="ko-KR" altLang="en-US" sz="800" dirty="0"/>
                  <a:t>부</a:t>
                </a: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7036659" y="3264887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모서리가 둥근 직사각형 62">
              <a:hlinkClick r:id="rId7" action="ppaction://hlinksldjump"/>
            </p:cNvPr>
            <p:cNvSpPr/>
            <p:nvPr/>
          </p:nvSpPr>
          <p:spPr>
            <a:xfrm>
              <a:off x="5436096" y="2963128"/>
              <a:ext cx="918583" cy="2093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가입자 관리</a:t>
              </a:r>
              <a:endParaRPr lang="ko-KR" altLang="en-US" sz="12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065017" y="11663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가입자 관리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2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그룹 129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131" name="그룹 130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grpSp>
            <p:nvGrpSpPr>
              <p:cNvPr id="139" name="그룹 138"/>
              <p:cNvGrpSpPr/>
              <p:nvPr/>
            </p:nvGrpSpPr>
            <p:grpSpPr>
              <a:xfrm>
                <a:off x="1547664" y="620688"/>
                <a:ext cx="5976664" cy="3456384"/>
                <a:chOff x="1547664" y="620688"/>
                <a:chExt cx="5976664" cy="3456384"/>
              </a:xfrm>
            </p:grpSpPr>
            <p:sp>
              <p:nvSpPr>
                <p:cNvPr id="146" name="직사각형 145"/>
                <p:cNvSpPr/>
                <p:nvPr/>
              </p:nvSpPr>
              <p:spPr>
                <a:xfrm>
                  <a:off x="1547664" y="620688"/>
                  <a:ext cx="5976664" cy="34563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2010192" y="1772816"/>
                  <a:ext cx="1656184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가입자 이름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4283968" y="1772816"/>
                  <a:ext cx="792088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/>
                      </a:solidFill>
                    </a:rPr>
                    <a:t>모두거절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hlinkClick r:id="rId3" action="ppaction://hlinksldjump"/>
                </p:cNvPr>
                <p:cNvSpPr/>
                <p:nvPr/>
              </p:nvSpPr>
              <p:spPr>
                <a:xfrm>
                  <a:off x="2010192" y="1916832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보노보노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4283968" y="191683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직사각형 151">
                  <a:hlinkClick r:id="rId4" action="ppaction://hlinksldjump"/>
                </p:cNvPr>
                <p:cNvSpPr/>
                <p:nvPr/>
              </p:nvSpPr>
              <p:spPr>
                <a:xfrm>
                  <a:off x="2010192" y="2207116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너부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직사각형 152"/>
                <p:cNvSpPr/>
                <p:nvPr/>
              </p:nvSpPr>
              <p:spPr>
                <a:xfrm>
                  <a:off x="2010192" y="2495148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포로리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/>
                <p:cNvSpPr/>
                <p:nvPr/>
              </p:nvSpPr>
              <p:spPr>
                <a:xfrm>
                  <a:off x="2010192" y="2780928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아구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몬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/>
                <p:cNvSpPr/>
                <p:nvPr/>
              </p:nvSpPr>
              <p:spPr>
                <a:xfrm>
                  <a:off x="2010192" y="3068960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엔젤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6" name="직선 화살표 연결선 155"/>
                <p:cNvCxnSpPr/>
                <p:nvPr/>
              </p:nvCxnSpPr>
              <p:spPr>
                <a:xfrm flipV="1">
                  <a:off x="1907704" y="2017380"/>
                  <a:ext cx="0" cy="1913132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7" name="직사각형 156"/>
                <p:cNvSpPr/>
                <p:nvPr/>
              </p:nvSpPr>
              <p:spPr>
                <a:xfrm>
                  <a:off x="2010192" y="3359244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피가쭉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2010192" y="3652072"/>
                  <a:ext cx="1656184" cy="28098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유리멘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탈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6732240" y="692696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err="1" smtClean="0">
                      <a:solidFill>
                        <a:schemeClr val="tx1"/>
                      </a:solidFill>
                    </a:rPr>
                    <a:t>백버튼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508104" y="836712"/>
                  <a:ext cx="1152128" cy="21602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캐쉬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소지량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4283968" y="836712"/>
                  <a:ext cx="1152128" cy="21602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골드 </a:t>
                  </a:r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소지량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3666376" y="1772816"/>
                  <a:ext cx="617592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/>
                      </a:solidFill>
                    </a:rPr>
                    <a:t>모두승인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3666376" y="191683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64" name="모서리가 둥근 직사각형 163">
                  <a:hlinkClick r:id="rId5" action="ppaction://hlinksldjump"/>
                </p:cNvPr>
                <p:cNvSpPr/>
                <p:nvPr/>
              </p:nvSpPr>
              <p:spPr>
                <a:xfrm>
                  <a:off x="6383545" y="2963128"/>
                  <a:ext cx="918583" cy="209388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/>
                    <a:t>연방 관리</a:t>
                  </a:r>
                  <a:endParaRPr lang="ko-KR" altLang="en-US" sz="1200" dirty="0"/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4283968" y="2207116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직사각형 165"/>
                <p:cNvSpPr/>
                <p:nvPr/>
              </p:nvSpPr>
              <p:spPr>
                <a:xfrm>
                  <a:off x="3666376" y="2207116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67" name="직사각형 166"/>
                <p:cNvSpPr/>
                <p:nvPr/>
              </p:nvSpPr>
              <p:spPr>
                <a:xfrm>
                  <a:off x="4283968" y="2492604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3666376" y="2492604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4283968" y="278347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3666376" y="278347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4283968" y="3066416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3666376" y="3066416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4283968" y="335849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3666376" y="335849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75" name="직사각형 174"/>
                <p:cNvSpPr/>
                <p:nvPr/>
              </p:nvSpPr>
              <p:spPr>
                <a:xfrm>
                  <a:off x="4283968" y="363927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직사각형 175"/>
                <p:cNvSpPr/>
                <p:nvPr/>
              </p:nvSpPr>
              <p:spPr>
                <a:xfrm>
                  <a:off x="3666376" y="363927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77" name="모서리가 둥근 직사각형 176">
                  <a:hlinkClick r:id="rId6" action="ppaction://hlinksldjump"/>
                </p:cNvPr>
                <p:cNvSpPr/>
                <p:nvPr/>
              </p:nvSpPr>
              <p:spPr>
                <a:xfrm>
                  <a:off x="5443122" y="3501988"/>
                  <a:ext cx="1859006" cy="50307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/>
                    <a:t>확</a:t>
                  </a:r>
                  <a:r>
                    <a:rPr lang="ko-KR" altLang="en-US" sz="1050" dirty="0"/>
                    <a:t>인</a:t>
                  </a:r>
                  <a:endParaRPr lang="ko-KR" altLang="en-US" sz="1200" dirty="0"/>
                </a:p>
              </p:txBody>
            </p:sp>
          </p:grpSp>
          <p:grpSp>
            <p:nvGrpSpPr>
              <p:cNvPr id="140" name="그룹 139"/>
              <p:cNvGrpSpPr/>
              <p:nvPr/>
            </p:nvGrpSpPr>
            <p:grpSpPr>
              <a:xfrm>
                <a:off x="5436096" y="1772816"/>
                <a:ext cx="1837167" cy="1148604"/>
                <a:chOff x="5364088" y="1772816"/>
                <a:chExt cx="1837167" cy="1148604"/>
              </a:xfrm>
            </p:grpSpPr>
            <p:sp>
              <p:nvSpPr>
                <p:cNvPr id="141" name="직사각형 140"/>
                <p:cNvSpPr/>
                <p:nvPr/>
              </p:nvSpPr>
              <p:spPr>
                <a:xfrm>
                  <a:off x="5364088" y="1772816"/>
                  <a:ext cx="1837167" cy="114860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49871" y="1845794"/>
                  <a:ext cx="1432478" cy="2150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/>
                    <a:t>불타는 성전</a:t>
                  </a:r>
                  <a:endParaRPr lang="ko-KR" altLang="en-US" dirty="0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49871" y="2124764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설립자</a:t>
                  </a:r>
                  <a:endParaRPr lang="ko-KR" altLang="en-US" dirty="0"/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5549871" y="2394904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err="1" smtClean="0"/>
                    <a:t>레이드</a:t>
                  </a:r>
                  <a:r>
                    <a:rPr lang="ko-KR" altLang="en-US" sz="800" dirty="0" smtClean="0"/>
                    <a:t> 포인트</a:t>
                  </a:r>
                  <a:endParaRPr lang="ko-KR" altLang="en-US" dirty="0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5549871" y="2660966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/>
                    <a:t>가입자 수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132" name="그룹 131"/>
            <p:cNvGrpSpPr/>
            <p:nvPr/>
          </p:nvGrpSpPr>
          <p:grpSpPr>
            <a:xfrm>
              <a:off x="5436096" y="3212976"/>
              <a:ext cx="1866032" cy="235457"/>
              <a:chOff x="5436096" y="3209160"/>
              <a:chExt cx="1866032" cy="235457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5436096" y="3209160"/>
                <a:ext cx="1866032" cy="2354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441171" y="3229173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자동승인</a:t>
                </a:r>
                <a:endParaRPr lang="ko-KR" altLang="en-US" sz="800" dirty="0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6012160" y="3264887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255191" y="3229173"/>
                <a:ext cx="83708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가입신청 거</a:t>
                </a:r>
                <a:r>
                  <a:rPr lang="ko-KR" altLang="en-US" sz="800" dirty="0"/>
                  <a:t>부</a:t>
                </a: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7036659" y="3264887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모서리가 둥근 직사각형 132">
              <a:hlinkClick r:id="rId7" action="ppaction://hlinksldjump"/>
            </p:cNvPr>
            <p:cNvSpPr/>
            <p:nvPr/>
          </p:nvSpPr>
          <p:spPr>
            <a:xfrm>
              <a:off x="5436096" y="2963128"/>
              <a:ext cx="918583" cy="2093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가입자 관리</a:t>
              </a:r>
              <a:endParaRPr lang="ko-KR" altLang="en-US" sz="1200" dirty="0"/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91859"/>
              </p:ext>
            </p:extLst>
          </p:nvPr>
        </p:nvGraphicFramePr>
        <p:xfrm>
          <a:off x="1475656" y="4205560"/>
          <a:ext cx="6480720" cy="9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승인 시점에서 다른 연방에 우선 가입된 경우 위와 같은 팝업이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확인 버튼을 누르면 팝업이 종료되고 리스트에서 해당 유저가 사라진다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1544938" y="621668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8932" y="1882610"/>
            <a:ext cx="3981281" cy="1225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22960" y="2204864"/>
            <a:ext cx="351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보노보노</a:t>
            </a:r>
            <a:r>
              <a:rPr lang="ko-KR" altLang="en-US" sz="1200" dirty="0" err="1" smtClean="0"/>
              <a:t>님은</a:t>
            </a:r>
            <a:r>
              <a:rPr lang="ko-KR" altLang="en-US" sz="1200" dirty="0" smtClean="0"/>
              <a:t> 현재 가입이 불가능한 상태입니다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9" name="모서리가 둥근 직사각형 58">
            <a:hlinkClick r:id="rId7" action="ppaction://hlinksldjump"/>
          </p:cNvPr>
          <p:cNvSpPr/>
          <p:nvPr/>
        </p:nvSpPr>
        <p:spPr>
          <a:xfrm>
            <a:off x="4163206" y="2693993"/>
            <a:ext cx="1033611" cy="281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</a:t>
            </a:r>
            <a:r>
              <a:rPr lang="ko-KR" altLang="en-US" sz="1050" dirty="0"/>
              <a:t>인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065017" y="116632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가입자 관리</a:t>
            </a:r>
            <a:r>
              <a:rPr lang="en-US" altLang="ko-KR" dirty="0"/>
              <a:t> </a:t>
            </a:r>
            <a:r>
              <a:rPr lang="ko-KR" altLang="en-US" dirty="0" smtClean="0"/>
              <a:t>승인 에러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3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63" name="그룹 62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1547664" y="620688"/>
                <a:ext cx="5976664" cy="3456384"/>
                <a:chOff x="1547664" y="620688"/>
                <a:chExt cx="5976664" cy="3456384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1547664" y="620688"/>
                  <a:ext cx="5976664" cy="34563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2010192" y="1772816"/>
                  <a:ext cx="1656184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가입자 이름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4283968" y="1772816"/>
                  <a:ext cx="792088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/>
                      </a:solidFill>
                    </a:rPr>
                    <a:t>모두거절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hlinkClick r:id="rId3" action="ppaction://hlinksldjump"/>
                </p:cNvPr>
                <p:cNvSpPr/>
                <p:nvPr/>
              </p:nvSpPr>
              <p:spPr>
                <a:xfrm>
                  <a:off x="2010192" y="1916832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보노보노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4283968" y="191683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hlinkClick r:id="rId4" action="ppaction://hlinksldjump"/>
                </p:cNvPr>
                <p:cNvSpPr/>
                <p:nvPr/>
              </p:nvSpPr>
              <p:spPr>
                <a:xfrm>
                  <a:off x="2010192" y="2207116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너부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2010192" y="2495148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포로리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2010192" y="2780928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아구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몬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2010192" y="3068960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엔젤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7" name="직선 화살표 연결선 106"/>
                <p:cNvCxnSpPr/>
                <p:nvPr/>
              </p:nvCxnSpPr>
              <p:spPr>
                <a:xfrm flipV="1">
                  <a:off x="1907704" y="2017380"/>
                  <a:ext cx="0" cy="1913132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8" name="직사각형 107"/>
                <p:cNvSpPr/>
                <p:nvPr/>
              </p:nvSpPr>
              <p:spPr>
                <a:xfrm>
                  <a:off x="2010192" y="3359244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피가쭉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2010192" y="3652072"/>
                  <a:ext cx="1656184" cy="28098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유리멘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탈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6732240" y="692696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err="1" smtClean="0">
                      <a:solidFill>
                        <a:schemeClr val="tx1"/>
                      </a:solidFill>
                    </a:rPr>
                    <a:t>백버튼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5508104" y="836712"/>
                  <a:ext cx="1152128" cy="21602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캐쉬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소지량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4283968" y="836712"/>
                  <a:ext cx="1152128" cy="21602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골드 </a:t>
                  </a:r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소지량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3666376" y="1772816"/>
                  <a:ext cx="617592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/>
                      </a:solidFill>
                    </a:rPr>
                    <a:t>모두승인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3666376" y="191683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16" name="모서리가 둥근 직사각형 115">
                  <a:hlinkClick r:id="rId5" action="ppaction://hlinksldjump"/>
                </p:cNvPr>
                <p:cNvSpPr/>
                <p:nvPr/>
              </p:nvSpPr>
              <p:spPr>
                <a:xfrm>
                  <a:off x="6383545" y="2963128"/>
                  <a:ext cx="918583" cy="209388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/>
                    <a:t>연방 관리</a:t>
                  </a:r>
                  <a:endParaRPr lang="ko-KR" altLang="en-US" sz="12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4283968" y="2207116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3666376" y="2207116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4283968" y="2492604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3666376" y="2492604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4283968" y="278347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3666376" y="278347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283968" y="3066416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3666376" y="3066416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4283968" y="335849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3666376" y="335849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4283968" y="363927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3666376" y="363927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29" name="모서리가 둥근 직사각형 128">
                  <a:hlinkClick r:id="rId6" action="ppaction://hlinksldjump"/>
                </p:cNvPr>
                <p:cNvSpPr/>
                <p:nvPr/>
              </p:nvSpPr>
              <p:spPr>
                <a:xfrm>
                  <a:off x="5443122" y="3501988"/>
                  <a:ext cx="1859006" cy="50307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/>
                    <a:t>확</a:t>
                  </a:r>
                  <a:r>
                    <a:rPr lang="ko-KR" altLang="en-US" sz="1050" dirty="0"/>
                    <a:t>인</a:t>
                  </a:r>
                  <a:endParaRPr lang="ko-KR" altLang="en-US" sz="1200" dirty="0"/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>
                <a:off x="5436096" y="1772816"/>
                <a:ext cx="1837167" cy="1148604"/>
                <a:chOff x="5364088" y="1772816"/>
                <a:chExt cx="1837167" cy="1148604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364088" y="1772816"/>
                  <a:ext cx="1837167" cy="114860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49871" y="1845794"/>
                  <a:ext cx="1432478" cy="2150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/>
                    <a:t>불타는 성전</a:t>
                  </a:r>
                  <a:endParaRPr lang="ko-KR" altLang="en-US" dirty="0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549871" y="2124764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설립자</a:t>
                  </a:r>
                  <a:endParaRPr lang="ko-KR" altLang="en-US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49871" y="2394904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err="1" smtClean="0"/>
                    <a:t>레이드</a:t>
                  </a:r>
                  <a:r>
                    <a:rPr lang="ko-KR" altLang="en-US" sz="800" dirty="0" smtClean="0"/>
                    <a:t> 포인트</a:t>
                  </a:r>
                  <a:endParaRPr lang="ko-KR" altLang="en-US" dirty="0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49871" y="2660966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/>
                    <a:t>가입자 수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64" name="그룹 63"/>
            <p:cNvGrpSpPr/>
            <p:nvPr/>
          </p:nvGrpSpPr>
          <p:grpSpPr>
            <a:xfrm>
              <a:off x="5436096" y="3212976"/>
              <a:ext cx="1866032" cy="235457"/>
              <a:chOff x="5436096" y="3209160"/>
              <a:chExt cx="1866032" cy="23545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436096" y="3209160"/>
                <a:ext cx="1866032" cy="2354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441171" y="3229173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자동승인</a:t>
                </a:r>
                <a:endParaRPr lang="ko-KR" altLang="en-US" sz="800" dirty="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6012160" y="3264887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255191" y="3229173"/>
                <a:ext cx="83708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가입신청 거</a:t>
                </a:r>
                <a:r>
                  <a:rPr lang="ko-KR" altLang="en-US" sz="800" dirty="0"/>
                  <a:t>부</a:t>
                </a: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7036659" y="3264887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모서리가 둥근 직사각형 64">
              <a:hlinkClick r:id="rId7" action="ppaction://hlinksldjump"/>
            </p:cNvPr>
            <p:cNvSpPr/>
            <p:nvPr/>
          </p:nvSpPr>
          <p:spPr>
            <a:xfrm>
              <a:off x="5436096" y="2963128"/>
              <a:ext cx="918583" cy="2093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가입자 관리</a:t>
              </a:r>
              <a:endParaRPr lang="ko-KR" altLang="en-US" sz="1200" dirty="0"/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50661"/>
              </p:ext>
            </p:extLst>
          </p:nvPr>
        </p:nvGraphicFramePr>
        <p:xfrm>
          <a:off x="1475656" y="4205560"/>
          <a:ext cx="648072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승인 시점에 다른 연방에서 동시에 승인이 행하여질 경우 위와 같은 팝업이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확인을 누르면 팝업이 종료된다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1547664" y="620688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8932" y="1882610"/>
            <a:ext cx="3981281" cy="1225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7864" y="2287905"/>
            <a:ext cx="2590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잠시 후에 다시 시도하여 주십시오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9" name="모서리가 둥근 직사각형 58">
            <a:hlinkClick r:id="rId7" action="ppaction://hlinksldjump"/>
          </p:cNvPr>
          <p:cNvSpPr/>
          <p:nvPr/>
        </p:nvSpPr>
        <p:spPr>
          <a:xfrm>
            <a:off x="4163206" y="2693993"/>
            <a:ext cx="1033611" cy="281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</a:t>
            </a:r>
            <a:r>
              <a:rPr lang="ko-KR" altLang="en-US" sz="1050" dirty="0"/>
              <a:t>인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065017" y="116632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가입자 관리</a:t>
            </a:r>
            <a:r>
              <a:rPr lang="en-US" altLang="ko-KR" dirty="0"/>
              <a:t> </a:t>
            </a:r>
            <a:r>
              <a:rPr lang="ko-KR" altLang="en-US" dirty="0" smtClean="0"/>
              <a:t>승인 에러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8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8225"/>
              </p:ext>
            </p:extLst>
          </p:nvPr>
        </p:nvGraphicFramePr>
        <p:xfrm>
          <a:off x="1475656" y="4383112"/>
          <a:ext cx="6480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퇴출 버튼을 누르면 팝업이 종료되면 해당 유저는 리스트에서 사라진다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취소 버튼을 누르면</a:t>
                      </a:r>
                      <a:r>
                        <a:rPr lang="ko-KR" altLang="en-US" sz="1400" baseline="0" dirty="0" smtClean="0"/>
                        <a:t> 팝업이 종료된다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연맹원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접속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283968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283968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83968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283968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>
                <a:hlinkClick r:id="rId4" action="ppaction://hlinksldjump"/>
              </p:cNvPr>
              <p:cNvSpPr/>
              <p:nvPr/>
            </p:nvSpPr>
            <p:spPr>
              <a:xfrm>
                <a:off x="5436096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가입자 관리</a:t>
                </a:r>
                <a:endParaRPr lang="ko-KR" altLang="en-US" sz="1200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283968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83968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666376" y="221065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666376" y="2496138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666376" y="3073756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666376" y="3356992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666376" y="3642480"/>
                <a:ext cx="617592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>
                <a:hlinkClick r:id="rId4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연방 관리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5436096" y="3534420"/>
            <a:ext cx="1866032" cy="367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레이드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699792" y="1412776"/>
            <a:ext cx="3960440" cy="2025838"/>
            <a:chOff x="2699792" y="1412776"/>
            <a:chExt cx="3960440" cy="2025838"/>
          </a:xfrm>
        </p:grpSpPr>
        <p:sp>
          <p:nvSpPr>
            <p:cNvPr id="45" name="직사각형 44"/>
            <p:cNvSpPr/>
            <p:nvPr/>
          </p:nvSpPr>
          <p:spPr>
            <a:xfrm>
              <a:off x="2699792" y="1412776"/>
              <a:ext cx="3960440" cy="2025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>
              <a:hlinkClick r:id="rId5" action="ppaction://hlinksldjump"/>
            </p:cNvPr>
            <p:cNvSpPr/>
            <p:nvPr/>
          </p:nvSpPr>
          <p:spPr>
            <a:xfrm>
              <a:off x="3419872" y="2921420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퇴출</a:t>
              </a:r>
              <a:endParaRPr lang="ko-KR" altLang="en-US" sz="1400" dirty="0"/>
            </a:p>
          </p:txBody>
        </p:sp>
        <p:sp>
          <p:nvSpPr>
            <p:cNvPr id="55" name="모서리가 둥근 직사각형 54">
              <a:hlinkClick r:id="rId6" action="ppaction://hlinksldjump"/>
            </p:cNvPr>
            <p:cNvSpPr/>
            <p:nvPr/>
          </p:nvSpPr>
          <p:spPr>
            <a:xfrm>
              <a:off x="4827104" y="2921420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확</a:t>
              </a:r>
              <a:r>
                <a:rPr lang="ko-KR" altLang="en-US" sz="1400" dirty="0"/>
                <a:t>인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435112" y="1830764"/>
              <a:ext cx="776848" cy="976735"/>
              <a:chOff x="1331640" y="3608256"/>
              <a:chExt cx="504056" cy="633752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331640" y="3608256"/>
                <a:ext cx="504056" cy="5040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대표영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웅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67644" y="3622156"/>
                <a:ext cx="432048" cy="7879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331640" y="4133996"/>
                <a:ext cx="504056" cy="10801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영웅이름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364199" y="4021556"/>
                <a:ext cx="432048" cy="7879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레</a:t>
                </a:r>
                <a:r>
                  <a:rPr lang="ko-KR" altLang="en-US" sz="600" dirty="0">
                    <a:solidFill>
                      <a:schemeClr val="tx1"/>
                    </a:solidFill>
                  </a:rPr>
                  <a:t>벨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4355976" y="1844824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/>
                <a:t>LV29      </a:t>
              </a:r>
              <a:r>
                <a:rPr lang="ko-KR" altLang="en-US" sz="1100" dirty="0" err="1" smtClean="0"/>
                <a:t>보노보노</a:t>
              </a:r>
              <a:endParaRPr lang="ko-KR" altLang="en-US" sz="16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2080747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/>
                <a:t>전투력     </a:t>
              </a:r>
              <a:r>
                <a:rPr lang="en-US" altLang="ko-KR" sz="1100" dirty="0" smtClean="0"/>
                <a:t>1256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355976" y="2341291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 smtClean="0"/>
                <a:t>레더점수</a:t>
              </a:r>
              <a:r>
                <a:rPr lang="ko-KR" altLang="en-US" sz="1100" dirty="0" smtClean="0"/>
                <a:t>   </a:t>
              </a:r>
              <a:r>
                <a:rPr lang="en-US" altLang="ko-KR" sz="1100" dirty="0" smtClean="0"/>
                <a:t>796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355976" y="2598415"/>
              <a:ext cx="1512168" cy="186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/>
                <a:t>영웅직업   스피드</a:t>
              </a:r>
              <a:endParaRPr lang="ko-KR" altLang="en-US" dirty="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547664" y="628279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3394248" y="1916832"/>
            <a:ext cx="2689920" cy="1067222"/>
            <a:chOff x="6228184" y="2060848"/>
            <a:chExt cx="2689920" cy="1067222"/>
          </a:xfrm>
        </p:grpSpPr>
        <p:sp>
          <p:nvSpPr>
            <p:cNvPr id="62" name="직사각형 61"/>
            <p:cNvSpPr/>
            <p:nvPr/>
          </p:nvSpPr>
          <p:spPr>
            <a:xfrm>
              <a:off x="6228184" y="2060848"/>
              <a:ext cx="2689920" cy="10672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86867" y="2285004"/>
              <a:ext cx="21483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“</a:t>
              </a:r>
              <a:r>
                <a:rPr lang="ko-KR" altLang="en-US" sz="1050" dirty="0" err="1" smtClean="0">
                  <a:solidFill>
                    <a:srgbClr val="FF0000"/>
                  </a:solidFill>
                </a:rPr>
                <a:t>보노보노</a:t>
              </a:r>
              <a:r>
                <a:rPr lang="en-US" altLang="ko-KR" sz="1050" dirty="0" smtClean="0"/>
                <a:t>”</a:t>
              </a:r>
              <a:r>
                <a:rPr lang="ko-KR" altLang="en-US" sz="1050" dirty="0" smtClean="0"/>
                <a:t>를 퇴출시키겠습니까</a:t>
              </a:r>
              <a:r>
                <a:rPr lang="en-US" altLang="ko-KR" sz="1050" dirty="0" smtClean="0"/>
                <a:t>?</a:t>
              </a:r>
              <a:endParaRPr lang="ko-KR" altLang="en-US" sz="1400" dirty="0"/>
            </a:p>
          </p:txBody>
        </p:sp>
        <p:sp>
          <p:nvSpPr>
            <p:cNvPr id="67" name="모서리가 둥근 직사각형 66">
              <a:hlinkClick r:id="rId6" action="ppaction://hlinksldjump"/>
            </p:cNvPr>
            <p:cNvSpPr/>
            <p:nvPr/>
          </p:nvSpPr>
          <p:spPr>
            <a:xfrm>
              <a:off x="6647584" y="2667430"/>
              <a:ext cx="925560" cy="3833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퇴출</a:t>
              </a:r>
              <a:endParaRPr lang="ko-KR" altLang="en-US" sz="1400" dirty="0"/>
            </a:p>
          </p:txBody>
        </p:sp>
        <p:sp>
          <p:nvSpPr>
            <p:cNvPr id="68" name="모서리가 둥근 직사각형 67">
              <a:hlinkClick r:id="rId7" action="ppaction://hlinksldjump"/>
            </p:cNvPr>
            <p:cNvSpPr/>
            <p:nvPr/>
          </p:nvSpPr>
          <p:spPr>
            <a:xfrm>
              <a:off x="7740352" y="2667430"/>
              <a:ext cx="925560" cy="3833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취소</a:t>
              </a:r>
              <a:endParaRPr lang="ko-KR" altLang="en-US" sz="14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065017" y="116632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err="1" smtClean="0"/>
              <a:t>연맹원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2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93789"/>
              </p:ext>
            </p:extLst>
          </p:nvPr>
        </p:nvGraphicFramePr>
        <p:xfrm>
          <a:off x="1475656" y="4383112"/>
          <a:ext cx="648072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연방관리 버튼을 누르면 위와 같은 화면이 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연방 관리 화면에서는 등급을 </a:t>
                      </a:r>
                      <a:r>
                        <a:rPr lang="ko-KR" altLang="en-US" sz="1400" dirty="0" smtClean="0"/>
                        <a:t>터치를 통해서 변경시킬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연방 설명 버튼을 누르면 연방 설명을 확인 및 수정 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4. </a:t>
                      </a:r>
                      <a:r>
                        <a:rPr lang="ko-KR" altLang="en-US" sz="1400" dirty="0" smtClean="0"/>
                        <a:t>확인을 누르면 기본 화면으로 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연맹원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접속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hlinkClick r:id="rId4" action="ppaction://hlinksldjump"/>
              </p:cNvPr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283968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283968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83968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283968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>
                <a:hlinkClick r:id="rId5" action="ppaction://hlinksldjump"/>
              </p:cNvPr>
              <p:cNvSpPr/>
              <p:nvPr/>
            </p:nvSpPr>
            <p:spPr>
              <a:xfrm>
                <a:off x="5436096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가입자 관리</a:t>
                </a:r>
                <a:endParaRPr lang="ko-KR" altLang="en-US" sz="1200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283968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83968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666376" y="2210650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666376" y="2496138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666376" y="3073756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666376" y="3356992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666376" y="3642480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>
                <a:hlinkClick r:id="rId5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연방 설명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5442437" y="3461592"/>
            <a:ext cx="1866032" cy="466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65017" y="11663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연방 관리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5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99168"/>
              </p:ext>
            </p:extLst>
          </p:nvPr>
        </p:nvGraphicFramePr>
        <p:xfrm>
          <a:off x="1475656" y="4383112"/>
          <a:ext cx="6480720" cy="14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연방 설명</a:t>
                      </a:r>
                      <a:r>
                        <a:rPr lang="ko-KR" altLang="en-US" sz="1400" baseline="0" dirty="0" smtClean="0"/>
                        <a:t> 버튼을 선택하면 위와 같은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수정 버튼을 누르면 연방 설명을 수정할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확인 버튼을 누르면 팝업이 종료된다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만약 설명을 수정하였다면 적용시키고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</a:t>
                      </a:r>
                      <a:r>
                        <a:rPr lang="ko-KR" altLang="en-US" sz="1400" dirty="0" smtClean="0"/>
                        <a:t>종료된다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75" name="그룹 74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</a:rPr>
                  <a:t>연맹원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283968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접속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보노보노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283968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hlinkClick r:id="rId4" action="ppaction://hlinksldjump"/>
              </p:cNvPr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너부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283968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포로리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283968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123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일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아구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83968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엔젤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283968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10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>
                <a:hlinkClick r:id="rId5" action="ppaction://hlinksldjump"/>
              </p:cNvPr>
              <p:cNvSpPr/>
              <p:nvPr/>
            </p:nvSpPr>
            <p:spPr>
              <a:xfrm>
                <a:off x="5436096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가입자 관리</a:t>
                </a:r>
                <a:endParaRPr lang="ko-KR" altLang="en-US" sz="1200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피가쭉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283968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유리멘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탈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283968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12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시간 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1772816"/>
                <a:ext cx="617592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666376" y="1916832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666376" y="2210650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666376" y="2496138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66376" y="2783472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666376" y="3073756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666376" y="3356992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666376" y="3642480"/>
                <a:ext cx="617592" cy="2854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등급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모서리가 둥근 직사각형 148">
                <a:hlinkClick r:id="rId5" action="ppaction://hlinksldjump"/>
              </p:cNvPr>
              <p:cNvSpPr/>
              <p:nvPr/>
            </p:nvSpPr>
            <p:spPr>
              <a:xfrm>
                <a:off x="6383545" y="2963128"/>
                <a:ext cx="918583" cy="2093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등</a:t>
                </a:r>
                <a:r>
                  <a:rPr lang="ko-KR" altLang="en-US" sz="1050" dirty="0"/>
                  <a:t>급</a:t>
                </a:r>
                <a:r>
                  <a:rPr lang="ko-KR" altLang="en-US" sz="1050" dirty="0" smtClean="0"/>
                  <a:t> 관리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36096" y="1772816"/>
              <a:ext cx="1837167" cy="1148604"/>
              <a:chOff x="5364088" y="1772816"/>
              <a:chExt cx="1837167" cy="114860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364088" y="1772816"/>
                <a:ext cx="1837167" cy="1148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549871" y="1845794"/>
                <a:ext cx="1432478" cy="215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불타는 성전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549871" y="212476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설립자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49871" y="2394904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레이드</a:t>
                </a:r>
                <a:r>
                  <a:rPr lang="ko-KR" altLang="en-US" sz="800" dirty="0" smtClean="0"/>
                  <a:t> 포인트</a:t>
                </a:r>
                <a:endParaRPr lang="ko-KR" altLang="en-US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49871" y="2660966"/>
                <a:ext cx="1440074" cy="202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가입자 수</a:t>
                </a:r>
                <a:endParaRPr lang="ko-KR" altLang="en-US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5442437" y="3461592"/>
            <a:ext cx="1866032" cy="466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443121" y="3193268"/>
            <a:ext cx="1866032" cy="219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연방 설명</a:t>
            </a:r>
            <a:endParaRPr lang="ko-KR" altLang="en-US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1538679" y="619416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882228" y="1349398"/>
            <a:ext cx="3417980" cy="2150338"/>
            <a:chOff x="1154020" y="1422678"/>
            <a:chExt cx="3417980" cy="2150338"/>
          </a:xfrm>
        </p:grpSpPr>
        <p:sp>
          <p:nvSpPr>
            <p:cNvPr id="50" name="직사각형 49"/>
            <p:cNvSpPr/>
            <p:nvPr/>
          </p:nvSpPr>
          <p:spPr>
            <a:xfrm>
              <a:off x="1154020" y="1422678"/>
              <a:ext cx="3417980" cy="21503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385646" y="1715312"/>
              <a:ext cx="2826314" cy="1145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연방 설명 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>
              <a:hlinkClick r:id="rId6" action="ppaction://hlinksldjump"/>
            </p:cNvPr>
            <p:cNvSpPr/>
            <p:nvPr/>
          </p:nvSpPr>
          <p:spPr>
            <a:xfrm>
              <a:off x="1688604" y="3069399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수정</a:t>
              </a:r>
              <a:endParaRPr lang="ko-KR" altLang="en-US" sz="1400" dirty="0"/>
            </a:p>
          </p:txBody>
        </p:sp>
        <p:sp>
          <p:nvSpPr>
            <p:cNvPr id="55" name="모서리가 둥근 직사각형 54">
              <a:hlinkClick r:id="rId7" action="ppaction://hlinksldjump"/>
            </p:cNvPr>
            <p:cNvSpPr/>
            <p:nvPr/>
          </p:nvSpPr>
          <p:spPr>
            <a:xfrm>
              <a:off x="2987824" y="3082233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확인</a:t>
              </a:r>
              <a:endParaRPr lang="ko-KR" altLang="en-US" sz="14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065017" y="116632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연방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7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sp>
          <p:nvSpPr>
            <p:cNvPr id="69" name="직사각형 68"/>
            <p:cNvSpPr/>
            <p:nvPr/>
          </p:nvSpPr>
          <p:spPr>
            <a:xfrm>
              <a:off x="1547664" y="620688"/>
              <a:ext cx="5976664" cy="34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010192" y="1772816"/>
              <a:ext cx="1656184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연방이름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666376" y="1772816"/>
              <a:ext cx="792088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상태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hlinkClick r:id="rId3" action="ppaction://hlinksldjump"/>
            </p:cNvPr>
            <p:cNvSpPr/>
            <p:nvPr/>
          </p:nvSpPr>
          <p:spPr>
            <a:xfrm>
              <a:off x="2010192" y="1916832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666376" y="191683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>
              <a:hlinkClick r:id="rId4" action="ppaction://hlinksldjump"/>
            </p:cNvPr>
            <p:cNvSpPr/>
            <p:nvPr/>
          </p:nvSpPr>
          <p:spPr>
            <a:xfrm>
              <a:off x="6156176" y="3501008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설립</a:t>
              </a:r>
              <a:endParaRPr lang="ko-KR" altLang="en-US" sz="1400" dirty="0"/>
            </a:p>
          </p:txBody>
        </p:sp>
        <p:sp>
          <p:nvSpPr>
            <p:cNvPr id="84" name="모서리가 둥근 직사각형 83">
              <a:hlinkClick r:id="rId5" action="ppaction://hlinksldjump"/>
            </p:cNvPr>
            <p:cNvSpPr/>
            <p:nvPr/>
          </p:nvSpPr>
          <p:spPr>
            <a:xfrm>
              <a:off x="3738384" y="1365413"/>
              <a:ext cx="648072" cy="26839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검색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010192" y="1365413"/>
              <a:ext cx="1656184" cy="21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6732240" y="692696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백버튼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508104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캐쉬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283968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골드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hlinkClick r:id="rId3" action="ppaction://hlinksldjump"/>
            </p:cNvPr>
            <p:cNvSpPr/>
            <p:nvPr/>
          </p:nvSpPr>
          <p:spPr>
            <a:xfrm>
              <a:off x="2010192" y="2855480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6376" y="2855480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FF0000"/>
                  </a:solidFill>
                </a:rPr>
                <a:t>가입불</a:t>
              </a:r>
              <a:r>
                <a:rPr lang="ko-KR" altLang="en-US" sz="1100" dirty="0">
                  <a:solidFill>
                    <a:srgbClr val="FF0000"/>
                  </a:solidFill>
                </a:rPr>
                <a:t>가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753828"/>
              </p:ext>
            </p:extLst>
          </p:nvPr>
        </p:nvGraphicFramePr>
        <p:xfrm>
          <a:off x="1475656" y="4383112"/>
          <a:ext cx="6480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연방의 이름을 검색하면 존재할 경우 위와 같이 그 연방의 리스트만 나온다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만약 가입이 불가능한 상태라면 </a:t>
                      </a:r>
                      <a:r>
                        <a:rPr lang="ko-KR" altLang="en-US" sz="1400" baseline="0" dirty="0" err="1" smtClean="0"/>
                        <a:t>상태창에</a:t>
                      </a:r>
                      <a:r>
                        <a:rPr lang="ko-KR" altLang="en-US" sz="1400" baseline="0" dirty="0" smtClean="0"/>
                        <a:t> 가입불가라는 글씨가 나온다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baseline="0" dirty="0" smtClean="0"/>
                        <a:t>검색 후 </a:t>
                      </a:r>
                      <a:r>
                        <a:rPr lang="ko-KR" altLang="en-US" sz="1400" baseline="0" dirty="0" err="1" smtClean="0"/>
                        <a:t>검색어를</a:t>
                      </a:r>
                      <a:r>
                        <a:rPr lang="ko-KR" altLang="en-US" sz="1400" baseline="0" dirty="0" smtClean="0"/>
                        <a:t> 지우고 검색을 하면 다시 규칙에 따라 리스트가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4. </a:t>
                      </a:r>
                      <a:r>
                        <a:rPr lang="ko-KR" altLang="en-US" sz="1400" dirty="0" err="1" smtClean="0"/>
                        <a:t>검색어</a:t>
                      </a:r>
                      <a:r>
                        <a:rPr lang="ko-KR" altLang="en-US" sz="1400" dirty="0" smtClean="0"/>
                        <a:t> 입력 시에는 </a:t>
                      </a:r>
                      <a:r>
                        <a:rPr lang="ko-KR" altLang="en-US" sz="1400" dirty="0" err="1" smtClean="0"/>
                        <a:t>안드로이드의</a:t>
                      </a:r>
                      <a:r>
                        <a:rPr lang="ko-KR" altLang="en-US" sz="1400" dirty="0" smtClean="0"/>
                        <a:t> 경우 </a:t>
                      </a:r>
                      <a:r>
                        <a:rPr lang="ko-KR" altLang="en-US" sz="1400" dirty="0" err="1" smtClean="0"/>
                        <a:t>안드로이드</a:t>
                      </a:r>
                      <a:r>
                        <a:rPr lang="ko-KR" altLang="en-US" sz="1400" dirty="0" smtClean="0"/>
                        <a:t> 자판을 이용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2010192" y="2309759"/>
            <a:ext cx="4136948" cy="432048"/>
            <a:chOff x="2483768" y="2132856"/>
            <a:chExt cx="4136948" cy="432048"/>
          </a:xfrm>
        </p:grpSpPr>
        <p:sp>
          <p:nvSpPr>
            <p:cNvPr id="3" name="아래쪽 화살표 2"/>
            <p:cNvSpPr/>
            <p:nvPr/>
          </p:nvSpPr>
          <p:spPr>
            <a:xfrm>
              <a:off x="2483768" y="2132856"/>
              <a:ext cx="590997" cy="43204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048904" y="2233464"/>
              <a:ext cx="35718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가입자 수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또는 신청대기자 수가 최대치일 때는 이와 같이 표시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65017" y="11663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검색 화면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012160" y="1916832"/>
            <a:ext cx="1368152" cy="1442412"/>
            <a:chOff x="6012160" y="1916832"/>
            <a:chExt cx="1368152" cy="1442412"/>
          </a:xfrm>
        </p:grpSpPr>
        <p:sp>
          <p:nvSpPr>
            <p:cNvPr id="23" name="직사각형 22"/>
            <p:cNvSpPr/>
            <p:nvPr/>
          </p:nvSpPr>
          <p:spPr>
            <a:xfrm>
              <a:off x="6012160" y="2071408"/>
              <a:ext cx="1368152" cy="1287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228184" y="1916832"/>
              <a:ext cx="939180" cy="290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설립조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78984" y="228877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금화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078984" y="2532299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자</a:t>
              </a:r>
              <a:r>
                <a:rPr lang="ko-KR" altLang="en-US" sz="600" dirty="0"/>
                <a:t>원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78984" y="275641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78984" y="2996952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72200" y="228877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372200" y="2532299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372200" y="275641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372200" y="2996952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86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그룹 129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grpSp>
          <p:nvGrpSpPr>
            <p:cNvPr id="131" name="그룹 130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grpSp>
            <p:nvGrpSpPr>
              <p:cNvPr id="139" name="그룹 138"/>
              <p:cNvGrpSpPr/>
              <p:nvPr/>
            </p:nvGrpSpPr>
            <p:grpSpPr>
              <a:xfrm>
                <a:off x="1547664" y="620688"/>
                <a:ext cx="5976664" cy="3456384"/>
                <a:chOff x="1547664" y="620688"/>
                <a:chExt cx="5976664" cy="3456384"/>
              </a:xfrm>
            </p:grpSpPr>
            <p:sp>
              <p:nvSpPr>
                <p:cNvPr id="146" name="직사각형 145"/>
                <p:cNvSpPr/>
                <p:nvPr/>
              </p:nvSpPr>
              <p:spPr>
                <a:xfrm>
                  <a:off x="1547664" y="620688"/>
                  <a:ext cx="5976664" cy="34563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2010192" y="1772816"/>
                  <a:ext cx="1656184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가입자 이름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4283968" y="1772816"/>
                  <a:ext cx="792088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/>
                      </a:solidFill>
                    </a:rPr>
                    <a:t>모두거절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hlinkClick r:id="rId3" action="ppaction://hlinksldjump"/>
                </p:cNvPr>
                <p:cNvSpPr/>
                <p:nvPr/>
              </p:nvSpPr>
              <p:spPr>
                <a:xfrm>
                  <a:off x="2010192" y="1916832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보노보노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4283968" y="191683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직사각형 151">
                  <a:hlinkClick r:id="rId4" action="ppaction://hlinksldjump"/>
                </p:cNvPr>
                <p:cNvSpPr/>
                <p:nvPr/>
              </p:nvSpPr>
              <p:spPr>
                <a:xfrm>
                  <a:off x="2010192" y="2207116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너부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직사각형 152"/>
                <p:cNvSpPr/>
                <p:nvPr/>
              </p:nvSpPr>
              <p:spPr>
                <a:xfrm>
                  <a:off x="2010192" y="2495148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포로리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/>
                <p:cNvSpPr/>
                <p:nvPr/>
              </p:nvSpPr>
              <p:spPr>
                <a:xfrm>
                  <a:off x="2010192" y="2780928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아구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몬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/>
                <p:cNvSpPr/>
                <p:nvPr/>
              </p:nvSpPr>
              <p:spPr>
                <a:xfrm>
                  <a:off x="2010192" y="3068960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엔젤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6" name="직선 화살표 연결선 155"/>
                <p:cNvCxnSpPr/>
                <p:nvPr/>
              </p:nvCxnSpPr>
              <p:spPr>
                <a:xfrm flipV="1">
                  <a:off x="1907704" y="2017380"/>
                  <a:ext cx="0" cy="1913132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7" name="직사각형 156"/>
                <p:cNvSpPr/>
                <p:nvPr/>
              </p:nvSpPr>
              <p:spPr>
                <a:xfrm>
                  <a:off x="2010192" y="3359244"/>
                  <a:ext cx="1656184" cy="28548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피가쭉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2010192" y="3652072"/>
                  <a:ext cx="1656184" cy="28098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유리멘</a:t>
                  </a:r>
                  <a:r>
                    <a:rPr lang="ko-KR" altLang="en-US" sz="1400" dirty="0" err="1">
                      <a:solidFill>
                        <a:schemeClr val="tx1"/>
                      </a:solidFill>
                    </a:rPr>
                    <a:t>탈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6732240" y="692696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err="1" smtClean="0">
                      <a:solidFill>
                        <a:schemeClr val="tx1"/>
                      </a:solidFill>
                    </a:rPr>
                    <a:t>백버튼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508104" y="836712"/>
                  <a:ext cx="1152128" cy="21602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캐쉬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소지량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4283968" y="836712"/>
                  <a:ext cx="1152128" cy="21602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골드 </a:t>
                  </a:r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소지량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3666376" y="1772816"/>
                  <a:ext cx="617592" cy="14401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/>
                      </a:solidFill>
                    </a:rPr>
                    <a:t>모두승인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3666376" y="191683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64" name="모서리가 둥근 직사각형 163">
                  <a:hlinkClick r:id="rId5" action="ppaction://hlinksldjump"/>
                </p:cNvPr>
                <p:cNvSpPr/>
                <p:nvPr/>
              </p:nvSpPr>
              <p:spPr>
                <a:xfrm>
                  <a:off x="6383545" y="2963128"/>
                  <a:ext cx="918583" cy="209388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/>
                    <a:t>등급 관리</a:t>
                  </a:r>
                  <a:endParaRPr lang="ko-KR" altLang="en-US" sz="1200" dirty="0"/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4283968" y="2207116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직사각형 165"/>
                <p:cNvSpPr/>
                <p:nvPr/>
              </p:nvSpPr>
              <p:spPr>
                <a:xfrm>
                  <a:off x="3666376" y="2207116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67" name="직사각형 166"/>
                <p:cNvSpPr/>
                <p:nvPr/>
              </p:nvSpPr>
              <p:spPr>
                <a:xfrm>
                  <a:off x="4283968" y="2492604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3666376" y="2492604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4283968" y="278347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3666376" y="278347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4283968" y="3066416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3666376" y="3066416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4283968" y="335849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3666376" y="335849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75" name="직사각형 174"/>
                <p:cNvSpPr/>
                <p:nvPr/>
              </p:nvSpPr>
              <p:spPr>
                <a:xfrm>
                  <a:off x="4283968" y="3639272"/>
                  <a:ext cx="792088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거절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직사각형 175"/>
                <p:cNvSpPr/>
                <p:nvPr/>
              </p:nvSpPr>
              <p:spPr>
                <a:xfrm>
                  <a:off x="3666376" y="3639272"/>
                  <a:ext cx="617592" cy="2854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승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인</a:t>
                  </a:r>
                </a:p>
              </p:txBody>
            </p:sp>
            <p:sp>
              <p:nvSpPr>
                <p:cNvPr id="177" name="모서리가 둥근 직사각형 176">
                  <a:hlinkClick r:id="rId6" action="ppaction://hlinksldjump"/>
                </p:cNvPr>
                <p:cNvSpPr/>
                <p:nvPr/>
              </p:nvSpPr>
              <p:spPr>
                <a:xfrm>
                  <a:off x="5443122" y="3501988"/>
                  <a:ext cx="1859006" cy="50307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 smtClean="0"/>
                    <a:t>확</a:t>
                  </a:r>
                  <a:r>
                    <a:rPr lang="ko-KR" altLang="en-US" sz="1050" dirty="0"/>
                    <a:t>인</a:t>
                  </a:r>
                  <a:endParaRPr lang="ko-KR" altLang="en-US" sz="1200" dirty="0"/>
                </a:p>
              </p:txBody>
            </p:sp>
          </p:grpSp>
          <p:grpSp>
            <p:nvGrpSpPr>
              <p:cNvPr id="140" name="그룹 139"/>
              <p:cNvGrpSpPr/>
              <p:nvPr/>
            </p:nvGrpSpPr>
            <p:grpSpPr>
              <a:xfrm>
                <a:off x="5436096" y="1772816"/>
                <a:ext cx="1837167" cy="1148604"/>
                <a:chOff x="5364088" y="1772816"/>
                <a:chExt cx="1837167" cy="1148604"/>
              </a:xfrm>
            </p:grpSpPr>
            <p:sp>
              <p:nvSpPr>
                <p:cNvPr id="141" name="직사각형 140"/>
                <p:cNvSpPr/>
                <p:nvPr/>
              </p:nvSpPr>
              <p:spPr>
                <a:xfrm>
                  <a:off x="5364088" y="1772816"/>
                  <a:ext cx="1837167" cy="114860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49871" y="1845794"/>
                  <a:ext cx="1432478" cy="2150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/>
                    <a:t>불타는 성전</a:t>
                  </a:r>
                  <a:endParaRPr lang="ko-KR" altLang="en-US" dirty="0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49871" y="2124764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설립자</a:t>
                  </a:r>
                  <a:endParaRPr lang="ko-KR" altLang="en-US" dirty="0"/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5549871" y="2394904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err="1" smtClean="0"/>
                    <a:t>레이드</a:t>
                  </a:r>
                  <a:r>
                    <a:rPr lang="ko-KR" altLang="en-US" sz="800" dirty="0" smtClean="0"/>
                    <a:t> 포인트</a:t>
                  </a:r>
                  <a:endParaRPr lang="ko-KR" altLang="en-US" dirty="0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5549871" y="2660966"/>
                  <a:ext cx="1440074" cy="2024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/>
                    <a:t>가입자 수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132" name="그룹 131"/>
            <p:cNvGrpSpPr/>
            <p:nvPr/>
          </p:nvGrpSpPr>
          <p:grpSpPr>
            <a:xfrm>
              <a:off x="5436096" y="3212976"/>
              <a:ext cx="1866032" cy="235457"/>
              <a:chOff x="5436096" y="3209160"/>
              <a:chExt cx="1866032" cy="235457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5436096" y="3209160"/>
                <a:ext cx="1866032" cy="2354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441171" y="3229173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자동승인</a:t>
                </a:r>
                <a:endParaRPr lang="ko-KR" altLang="en-US" sz="800" dirty="0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6012160" y="3264887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255191" y="3229173"/>
                <a:ext cx="83708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가입신청 거</a:t>
                </a:r>
                <a:r>
                  <a:rPr lang="ko-KR" altLang="en-US" sz="800" dirty="0"/>
                  <a:t>부</a:t>
                </a: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7036659" y="3264887"/>
                <a:ext cx="144016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모서리가 둥근 직사각형 132">
              <a:hlinkClick r:id="rId7" action="ppaction://hlinksldjump"/>
            </p:cNvPr>
            <p:cNvSpPr/>
            <p:nvPr/>
          </p:nvSpPr>
          <p:spPr>
            <a:xfrm>
              <a:off x="5436096" y="2963128"/>
              <a:ext cx="918583" cy="2093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가입자 관리</a:t>
              </a:r>
              <a:endParaRPr lang="ko-KR" altLang="en-US" sz="1200" dirty="0"/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78876"/>
              </p:ext>
            </p:extLst>
          </p:nvPr>
        </p:nvGraphicFramePr>
        <p:xfrm>
          <a:off x="1475656" y="4205560"/>
          <a:ext cx="648072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59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err="1" smtClean="0"/>
                        <a:t>연방장</a:t>
                      </a:r>
                      <a:r>
                        <a:rPr lang="ko-KR" altLang="en-US" sz="1400" dirty="0" smtClean="0"/>
                        <a:t> 본인이 탈퇴를 할 경우 </a:t>
                      </a:r>
                      <a:r>
                        <a:rPr lang="ko-KR" altLang="en-US" sz="1400" dirty="0" err="1" smtClean="0"/>
                        <a:t>연방장을</a:t>
                      </a:r>
                      <a:r>
                        <a:rPr lang="ko-KR" altLang="en-US" sz="1400" dirty="0" smtClean="0"/>
                        <a:t> 이전하지 않고 탈퇴를 할 경우 위와     같은 팝업이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1547664" y="620688"/>
            <a:ext cx="5976664" cy="345638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8932" y="1882610"/>
            <a:ext cx="3981281" cy="1225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66487" y="2215897"/>
            <a:ext cx="3305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연</a:t>
            </a:r>
            <a:r>
              <a:rPr lang="ko-KR" altLang="en-US" sz="1200" dirty="0" err="1"/>
              <a:t>방</a:t>
            </a:r>
            <a:r>
              <a:rPr lang="ko-KR" altLang="en-US" sz="1200" dirty="0" err="1" smtClean="0"/>
              <a:t>장을</a:t>
            </a:r>
            <a:r>
              <a:rPr lang="ko-KR" altLang="en-US" sz="1200" dirty="0" smtClean="0"/>
              <a:t> 이전하시고 탈퇴를 실행해주십시오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9" name="모서리가 둥근 직사각형 58">
            <a:hlinkClick r:id="rId7" action="ppaction://hlinksldjump"/>
          </p:cNvPr>
          <p:cNvSpPr/>
          <p:nvPr/>
        </p:nvSpPr>
        <p:spPr>
          <a:xfrm>
            <a:off x="4163206" y="2693993"/>
            <a:ext cx="1033611" cy="281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</a:t>
            </a:r>
            <a:r>
              <a:rPr lang="ko-KR" altLang="en-US" sz="1050" dirty="0"/>
              <a:t>인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397596" y="116632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err="1" smtClean="0"/>
              <a:t>길드장</a:t>
            </a:r>
            <a:r>
              <a:rPr lang="ko-KR" altLang="en-US" dirty="0" smtClean="0"/>
              <a:t> 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9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sp>
          <p:nvSpPr>
            <p:cNvPr id="69" name="직사각형 68"/>
            <p:cNvSpPr/>
            <p:nvPr/>
          </p:nvSpPr>
          <p:spPr>
            <a:xfrm>
              <a:off x="1547664" y="620688"/>
              <a:ext cx="5976664" cy="34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010192" y="1772816"/>
              <a:ext cx="1656184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연방이름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666376" y="1772816"/>
              <a:ext cx="792088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상태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hlinkClick r:id="rId3" action="ppaction://hlinksldjump"/>
            </p:cNvPr>
            <p:cNvSpPr/>
            <p:nvPr/>
          </p:nvSpPr>
          <p:spPr>
            <a:xfrm>
              <a:off x="2010192" y="1916832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666376" y="191683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>
              <a:hlinkClick r:id="rId4" action="ppaction://hlinksldjump"/>
            </p:cNvPr>
            <p:cNvSpPr/>
            <p:nvPr/>
          </p:nvSpPr>
          <p:spPr>
            <a:xfrm>
              <a:off x="6156176" y="3501008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설립</a:t>
              </a:r>
              <a:endParaRPr lang="ko-KR" altLang="en-US" sz="1400" dirty="0"/>
            </a:p>
          </p:txBody>
        </p:sp>
        <p:sp>
          <p:nvSpPr>
            <p:cNvPr id="84" name="모서리가 둥근 직사각형 83">
              <a:hlinkClick r:id="rId5" action="ppaction://hlinksldjump"/>
            </p:cNvPr>
            <p:cNvSpPr/>
            <p:nvPr/>
          </p:nvSpPr>
          <p:spPr>
            <a:xfrm>
              <a:off x="3738384" y="1365413"/>
              <a:ext cx="648072" cy="26839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검색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010192" y="1365413"/>
              <a:ext cx="1656184" cy="21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</a:rPr>
                <a:t>검색결과가 존재하지 않습니다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6732240" y="692696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백버튼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508104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캐쉬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283968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골드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hlinkClick r:id="rId3" action="ppaction://hlinksldjump"/>
            </p:cNvPr>
            <p:cNvSpPr/>
            <p:nvPr/>
          </p:nvSpPr>
          <p:spPr>
            <a:xfrm>
              <a:off x="2010192" y="2855480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6376" y="2855480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FF0000"/>
                  </a:solidFill>
                </a:rPr>
                <a:t>가입불</a:t>
              </a:r>
              <a:r>
                <a:rPr lang="ko-KR" altLang="en-US" sz="1100" dirty="0">
                  <a:solidFill>
                    <a:srgbClr val="FF0000"/>
                  </a:solidFill>
                </a:rPr>
                <a:t>가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010192" y="2309759"/>
            <a:ext cx="4136948" cy="432048"/>
            <a:chOff x="2483768" y="2132856"/>
            <a:chExt cx="4136948" cy="432048"/>
          </a:xfrm>
        </p:grpSpPr>
        <p:sp>
          <p:nvSpPr>
            <p:cNvPr id="3" name="아래쪽 화살표 2"/>
            <p:cNvSpPr/>
            <p:nvPr/>
          </p:nvSpPr>
          <p:spPr>
            <a:xfrm>
              <a:off x="2483768" y="2132856"/>
              <a:ext cx="590997" cy="43204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048904" y="2233464"/>
              <a:ext cx="35718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가입자 수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또는 신청대기자 수가 최대치일 때는 이와 같이 표시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65017" y="11663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검색 화면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012160" y="1916832"/>
            <a:ext cx="1368152" cy="1442412"/>
            <a:chOff x="6012160" y="1916832"/>
            <a:chExt cx="1368152" cy="1442412"/>
          </a:xfrm>
        </p:grpSpPr>
        <p:sp>
          <p:nvSpPr>
            <p:cNvPr id="23" name="직사각형 22"/>
            <p:cNvSpPr/>
            <p:nvPr/>
          </p:nvSpPr>
          <p:spPr>
            <a:xfrm>
              <a:off x="6012160" y="2071408"/>
              <a:ext cx="1368152" cy="1287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228184" y="1916832"/>
              <a:ext cx="939180" cy="290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설립조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78984" y="228877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금화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078984" y="2532299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자</a:t>
              </a:r>
              <a:r>
                <a:rPr lang="ko-KR" altLang="en-US" sz="600" dirty="0"/>
                <a:t>원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78984" y="275641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78984" y="2996952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72200" y="228877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372200" y="2532299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372200" y="275641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372200" y="2996952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60760"/>
              </p:ext>
            </p:extLst>
          </p:nvPr>
        </p:nvGraphicFramePr>
        <p:xfrm>
          <a:off x="1475656" y="4383112"/>
          <a:ext cx="64807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존재하지 않는 연방의 이름을 검색하였을 경우에는 위와 같이 보여준다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err="1" smtClean="0"/>
                        <a:t>검색어</a:t>
                      </a:r>
                      <a:r>
                        <a:rPr lang="ko-KR" altLang="en-US" sz="1400" dirty="0" smtClean="0"/>
                        <a:t> 창에 </a:t>
                      </a:r>
                      <a:r>
                        <a:rPr lang="en-US" altLang="ko-KR" sz="1400" dirty="0" smtClean="0"/>
                        <a:t>“</a:t>
                      </a:r>
                      <a:r>
                        <a:rPr lang="ko-KR" altLang="en-US" sz="1400" dirty="0" smtClean="0"/>
                        <a:t>검색결과가 존재하지 않습니다</a:t>
                      </a:r>
                      <a:r>
                        <a:rPr lang="en-US" altLang="ko-KR" sz="1400" dirty="0" smtClean="0"/>
                        <a:t>”</a:t>
                      </a:r>
                      <a:r>
                        <a:rPr lang="ko-KR" altLang="en-US" sz="1400" dirty="0" smtClean="0"/>
                        <a:t>라는 메시지를 보여준다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6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sp>
          <p:nvSpPr>
            <p:cNvPr id="69" name="직사각형 68"/>
            <p:cNvSpPr/>
            <p:nvPr/>
          </p:nvSpPr>
          <p:spPr>
            <a:xfrm>
              <a:off x="1547664" y="620688"/>
              <a:ext cx="5976664" cy="34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010192" y="1772816"/>
              <a:ext cx="1656184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연방이름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666376" y="1772816"/>
              <a:ext cx="792088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상태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>
              <a:hlinkClick r:id="rId3" action="ppaction://hlinksldjump"/>
            </p:cNvPr>
            <p:cNvSpPr/>
            <p:nvPr/>
          </p:nvSpPr>
          <p:spPr>
            <a:xfrm>
              <a:off x="6156176" y="3501008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설립</a:t>
              </a:r>
              <a:endParaRPr lang="ko-KR" altLang="en-US" sz="1400" dirty="0"/>
            </a:p>
          </p:txBody>
        </p:sp>
        <p:sp>
          <p:nvSpPr>
            <p:cNvPr id="84" name="모서리가 둥근 직사각형 83">
              <a:hlinkClick r:id="rId4" action="ppaction://hlinksldjump"/>
            </p:cNvPr>
            <p:cNvSpPr/>
            <p:nvPr/>
          </p:nvSpPr>
          <p:spPr>
            <a:xfrm>
              <a:off x="3738384" y="1365413"/>
              <a:ext cx="648072" cy="26839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검색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010192" y="1365413"/>
              <a:ext cx="1656184" cy="21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adfadfa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6732240" y="692696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백버튼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508104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캐쉬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283968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골드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73422"/>
              </p:ext>
            </p:extLst>
          </p:nvPr>
        </p:nvGraphicFramePr>
        <p:xfrm>
          <a:off x="1475656" y="4383112"/>
          <a:ext cx="648072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존재하지 않는 연방의 이름을 검색하였을 경우에는 위와 같이 보여준다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리스트를 보여주던 자리에 </a:t>
                      </a:r>
                      <a:r>
                        <a:rPr lang="en-US" altLang="ko-KR" sz="1400" dirty="0" smtClean="0"/>
                        <a:t>“</a:t>
                      </a:r>
                      <a:r>
                        <a:rPr lang="ko-KR" altLang="en-US" sz="1400" dirty="0" smtClean="0"/>
                        <a:t>검색결과가 존재하지 않습니다</a:t>
                      </a:r>
                      <a:r>
                        <a:rPr lang="en-US" altLang="ko-KR" sz="1400" dirty="0" smtClean="0"/>
                        <a:t>”</a:t>
                      </a:r>
                      <a:r>
                        <a:rPr lang="ko-KR" altLang="en-US" sz="1400" dirty="0" smtClean="0"/>
                        <a:t>라는 메시지를 보여준다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baseline="0" dirty="0" smtClean="0"/>
                        <a:t>검색 후 </a:t>
                      </a:r>
                      <a:r>
                        <a:rPr lang="ko-KR" altLang="en-US" sz="1400" baseline="0" dirty="0" err="1" smtClean="0"/>
                        <a:t>검색어를</a:t>
                      </a:r>
                      <a:r>
                        <a:rPr lang="ko-KR" altLang="en-US" sz="1400" baseline="0" dirty="0" smtClean="0"/>
                        <a:t> 지우고 검색을 하면 다시 규칙에 따라 리스트가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70387" y="2486883"/>
            <a:ext cx="2327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검색결과가 존재하지 않습니다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65017" y="11663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검색 화면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6012160" y="1916832"/>
            <a:ext cx="1368152" cy="1442412"/>
            <a:chOff x="6012160" y="1916832"/>
            <a:chExt cx="1368152" cy="1442412"/>
          </a:xfrm>
        </p:grpSpPr>
        <p:sp>
          <p:nvSpPr>
            <p:cNvPr id="16" name="직사각형 15"/>
            <p:cNvSpPr/>
            <p:nvPr/>
          </p:nvSpPr>
          <p:spPr>
            <a:xfrm>
              <a:off x="6012160" y="2071408"/>
              <a:ext cx="1368152" cy="1287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228184" y="1916832"/>
              <a:ext cx="939180" cy="2902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설립조</a:t>
              </a:r>
              <a:r>
                <a:rPr lang="ko-KR" altLang="en-US" sz="1400" dirty="0">
                  <a:solidFill>
                    <a:schemeClr val="tx1"/>
                  </a:solidFill>
                </a:rPr>
                <a:t>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78984" y="228877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금화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78984" y="2532299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자</a:t>
              </a:r>
              <a:r>
                <a:rPr lang="ko-KR" altLang="en-US" sz="600" dirty="0"/>
                <a:t>원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78984" y="2756414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78984" y="2996952"/>
              <a:ext cx="221208" cy="17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72200" y="228877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72200" y="2532299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72200" y="2756414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372200" y="2996952"/>
              <a:ext cx="936104" cy="1739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87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95614"/>
              </p:ext>
            </p:extLst>
          </p:nvPr>
        </p:nvGraphicFramePr>
        <p:xfrm>
          <a:off x="1475656" y="4201120"/>
          <a:ext cx="6480720" cy="2503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04624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설립</a:t>
                      </a:r>
                      <a:r>
                        <a:rPr lang="ko-KR" altLang="en-US" sz="1200" baseline="0" dirty="0" smtClean="0"/>
                        <a:t> 버튼을 누를 경우 위와 같은 팝업이 나타난다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59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연방 이름을 작성하고 이름이 중복된 것이 있는지 체크한다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중복 체크를 통한 결과는 위와 같이 조그만 빨간 글씨로 보여준다</a:t>
                      </a:r>
                      <a:r>
                        <a:rPr lang="en-US" altLang="ko-KR" sz="1200" dirty="0" smtClean="0"/>
                        <a:t>.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    </a:t>
                      </a:r>
                      <a:r>
                        <a:rPr lang="ko-KR" altLang="en-US" sz="1200" dirty="0" smtClean="0"/>
                        <a:t>내용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사용하실 수 있는 이름입니다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초록</a:t>
                      </a:r>
                      <a:r>
                        <a:rPr lang="en-US" altLang="ko-KR" sz="1200" dirty="0" smtClean="0"/>
                        <a:t>). </a:t>
                      </a:r>
                      <a:r>
                        <a:rPr lang="ko-KR" altLang="en-US" sz="1200" dirty="0" smtClean="0"/>
                        <a:t>이미 존재하는 이름입니다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빨강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설립 버튼을 누르면 연방 설립이 되며 화면이 전환된다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84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5. </a:t>
                      </a:r>
                      <a:r>
                        <a:rPr lang="ko-KR" altLang="en-US" sz="1200" dirty="0" smtClean="0"/>
                        <a:t>취소 버튼을 누르면 이전</a:t>
                      </a:r>
                      <a:r>
                        <a:rPr lang="ko-KR" altLang="en-US" sz="1200" baseline="0" dirty="0" smtClean="0"/>
                        <a:t> 화면으로 돌아간다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284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6. </a:t>
                      </a:r>
                      <a:r>
                        <a:rPr lang="ko-KR" altLang="en-US" sz="1200" dirty="0" smtClean="0"/>
                        <a:t>만약 가입 </a:t>
                      </a:r>
                      <a:r>
                        <a:rPr lang="ko-KR" altLang="en-US" sz="1200" dirty="0" err="1" smtClean="0"/>
                        <a:t>신청중에</a:t>
                      </a:r>
                      <a:r>
                        <a:rPr lang="ko-KR" altLang="en-US" sz="1200" dirty="0" smtClean="0"/>
                        <a:t> 설립이 완료될 경우 유저가</a:t>
                      </a:r>
                      <a:r>
                        <a:rPr lang="ko-KR" altLang="en-US" sz="1200" baseline="0" dirty="0" smtClean="0"/>
                        <a:t> 가입 신청한 것은 모두 취소된다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284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7. </a:t>
                      </a:r>
                      <a:r>
                        <a:rPr lang="ko-KR" altLang="en-US" sz="1200" dirty="0" smtClean="0"/>
                        <a:t>가입 </a:t>
                      </a:r>
                      <a:r>
                        <a:rPr lang="ko-KR" altLang="en-US" sz="1200" dirty="0" err="1" smtClean="0"/>
                        <a:t>신청중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baseline="0" dirty="0" smtClean="0"/>
                        <a:t>승인과 설립이 동시에 이루어질 경우 </a:t>
                      </a:r>
                      <a:r>
                        <a:rPr lang="ko-KR" altLang="en-US" sz="1200" baseline="0" dirty="0" err="1" smtClean="0"/>
                        <a:t>경고창을</a:t>
                      </a:r>
                      <a:r>
                        <a:rPr lang="ko-KR" altLang="en-US" sz="1200" baseline="0" dirty="0" smtClean="0"/>
                        <a:t> 띄운다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065017" y="116632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연방 설립 화면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539426" y="620688"/>
            <a:ext cx="5984902" cy="3469016"/>
            <a:chOff x="1539426" y="620688"/>
            <a:chExt cx="5984902" cy="3469016"/>
          </a:xfrm>
        </p:grpSpPr>
        <p:grpSp>
          <p:nvGrpSpPr>
            <p:cNvPr id="52" name="그룹 51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연방이름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666376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가입자 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불타는 성전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666376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데스윙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666376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판다렌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666376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드레노어의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군주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666376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카리브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666376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" name="직선 화살표 연결선 65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7" name="모서리가 둥근 직사각형 66">
                <a:hlinkClick r:id="rId4" action="ppaction://hlinksldjump"/>
              </p:cNvPr>
              <p:cNvSpPr/>
              <p:nvPr/>
            </p:nvSpPr>
            <p:spPr>
              <a:xfrm>
                <a:off x="6156176" y="3501008"/>
                <a:ext cx="1011188" cy="418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설립</a:t>
                </a:r>
                <a:endParaRPr lang="ko-KR" altLang="en-US" sz="1400" dirty="0"/>
              </a:p>
            </p:txBody>
          </p:sp>
          <p:sp>
            <p:nvSpPr>
              <p:cNvPr id="68" name="모서리가 둥근 직사각형 67">
                <a:hlinkClick r:id="rId5" action="ppaction://hlinksldjump"/>
              </p:cNvPr>
              <p:cNvSpPr/>
              <p:nvPr/>
            </p:nvSpPr>
            <p:spPr>
              <a:xfrm>
                <a:off x="3738384" y="1365413"/>
                <a:ext cx="648072" cy="268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검색</a:t>
                </a:r>
                <a:endParaRPr lang="ko-KR" altLang="en-US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010192" y="1365413"/>
                <a:ext cx="1656184" cy="2195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연방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이름으로 검색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하와이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3666376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말리브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3666376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961640" y="1581068"/>
                <a:ext cx="16514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rgbClr val="FF0000"/>
                    </a:solidFill>
                  </a:rPr>
                  <a:t>존재하지 않는 연방이름 입니다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6012160" y="1916832"/>
              <a:ext cx="1368152" cy="1442412"/>
              <a:chOff x="6012160" y="1916832"/>
              <a:chExt cx="1368152" cy="1442412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012160" y="2071408"/>
                <a:ext cx="1368152" cy="12878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6228184" y="1916832"/>
                <a:ext cx="939180" cy="290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설립조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6078984" y="2288774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금화</a:t>
                </a:r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6078984" y="2532299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자</a:t>
                </a:r>
                <a:r>
                  <a:rPr lang="ko-KR" altLang="en-US" sz="600" dirty="0"/>
                  <a:t>원</a:t>
                </a:r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6078984" y="2756414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078984" y="2996952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6372200" y="2288774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1000000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372200" y="2532299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200000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6372200" y="2756414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6372200" y="2996952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1539426" y="633320"/>
              <a:ext cx="5976664" cy="3456384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2958571" y="1350670"/>
            <a:ext cx="3417980" cy="2150338"/>
            <a:chOff x="1566866" y="1286574"/>
            <a:chExt cx="3417980" cy="2150338"/>
          </a:xfrm>
        </p:grpSpPr>
        <p:grpSp>
          <p:nvGrpSpPr>
            <p:cNvPr id="91" name="그룹 90"/>
            <p:cNvGrpSpPr/>
            <p:nvPr/>
          </p:nvGrpSpPr>
          <p:grpSpPr>
            <a:xfrm>
              <a:off x="1566866" y="1286574"/>
              <a:ext cx="3417980" cy="2150338"/>
              <a:chOff x="1154020" y="1422678"/>
              <a:chExt cx="3417980" cy="2150338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154020" y="1422678"/>
                <a:ext cx="3417980" cy="21503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1385646" y="1620932"/>
                <a:ext cx="2031954" cy="2949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연방 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3491880" y="1629092"/>
                <a:ext cx="720080" cy="29380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중복체크</a:t>
                </a:r>
                <a:endParaRPr lang="ko-KR" altLang="en-US" dirty="0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385646" y="2127104"/>
                <a:ext cx="2826314" cy="8640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연방 설명 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>
                <a:hlinkClick r:id="rId6" action="ppaction://hlinksldjump"/>
              </p:cNvPr>
              <p:cNvSpPr/>
              <p:nvPr/>
            </p:nvSpPr>
            <p:spPr>
              <a:xfrm>
                <a:off x="1688604" y="3069399"/>
                <a:ext cx="1011188" cy="418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설립</a:t>
                </a:r>
                <a:endParaRPr lang="ko-KR" altLang="en-US" sz="1400" dirty="0"/>
              </a:p>
            </p:txBody>
          </p:sp>
          <p:sp>
            <p:nvSpPr>
              <p:cNvPr id="98" name="모서리가 둥근 직사각형 97">
                <a:hlinkClick r:id="rId7" action="ppaction://hlinksldjump"/>
              </p:cNvPr>
              <p:cNvSpPr/>
              <p:nvPr/>
            </p:nvSpPr>
            <p:spPr>
              <a:xfrm>
                <a:off x="2987824" y="3082233"/>
                <a:ext cx="1011188" cy="418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취소</a:t>
                </a:r>
                <a:endParaRPr lang="ko-KR" altLang="en-US" sz="1400" dirty="0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1748448" y="1780436"/>
              <a:ext cx="1409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이미 존재하는 이름입니다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.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5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1539426" y="620688"/>
            <a:ext cx="5984902" cy="3469016"/>
            <a:chOff x="1539426" y="620688"/>
            <a:chExt cx="5984902" cy="3469016"/>
          </a:xfrm>
        </p:grpSpPr>
        <p:grpSp>
          <p:nvGrpSpPr>
            <p:cNvPr id="79" name="그룹 78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연방이름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666376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가입자 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불타는 성전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666376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데스윙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666376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판다렌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666376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드레노어의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군주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666376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카리브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666376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직선 화살표 연결선 104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6" name="모서리가 둥근 직사각형 105">
                <a:hlinkClick r:id="rId4" action="ppaction://hlinksldjump"/>
              </p:cNvPr>
              <p:cNvSpPr/>
              <p:nvPr/>
            </p:nvSpPr>
            <p:spPr>
              <a:xfrm>
                <a:off x="6156176" y="3501008"/>
                <a:ext cx="1011188" cy="418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설립</a:t>
                </a:r>
                <a:endParaRPr lang="ko-KR" altLang="en-US" sz="1400" dirty="0"/>
              </a:p>
            </p:txBody>
          </p:sp>
          <p:sp>
            <p:nvSpPr>
              <p:cNvPr id="107" name="모서리가 둥근 직사각형 106">
                <a:hlinkClick r:id="rId5" action="ppaction://hlinksldjump"/>
              </p:cNvPr>
              <p:cNvSpPr/>
              <p:nvPr/>
            </p:nvSpPr>
            <p:spPr>
              <a:xfrm>
                <a:off x="3738384" y="1365413"/>
                <a:ext cx="648072" cy="268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검색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010192" y="1365413"/>
                <a:ext cx="1656184" cy="2195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연방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이름으로 검색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하와이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666376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말리브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3666376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961640" y="1581068"/>
                <a:ext cx="16514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rgbClr val="FF0000"/>
                    </a:solidFill>
                  </a:rPr>
                  <a:t>존재하지 않는 연방이름 입니다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6012160" y="1916832"/>
              <a:ext cx="1368152" cy="1442412"/>
              <a:chOff x="6012160" y="1916832"/>
              <a:chExt cx="1368152" cy="1442412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6012160" y="2071408"/>
                <a:ext cx="1368152" cy="12878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6228184" y="1916832"/>
                <a:ext cx="939180" cy="290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설립조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078984" y="2288774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금화</a:t>
                </a:r>
                <a:endParaRPr lang="ko-KR" altLang="en-US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6078984" y="2532299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자</a:t>
                </a:r>
                <a:r>
                  <a:rPr lang="ko-KR" altLang="en-US" sz="600" dirty="0"/>
                  <a:t>원</a:t>
                </a:r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078984" y="2756414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6078984" y="2996952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6372200" y="2288774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1000000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6372200" y="2532299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200000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6372200" y="2756414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6372200" y="2996952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1539426" y="633320"/>
              <a:ext cx="5976664" cy="3456384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11433"/>
              </p:ext>
            </p:extLst>
          </p:nvPr>
        </p:nvGraphicFramePr>
        <p:xfrm>
          <a:off x="1475656" y="4201120"/>
          <a:ext cx="6480720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204624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baseline="0" dirty="0" smtClean="0"/>
                        <a:t>1. </a:t>
                      </a:r>
                      <a:r>
                        <a:rPr lang="ko-KR" altLang="en-US" sz="1200" baseline="0" dirty="0" smtClean="0"/>
                        <a:t>설립 시 가입승인이 동시에 이루어질 경우 위와 같은 메시지를 팝업으로 보여준다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/>
                </a:tc>
              </a:tr>
              <a:tr h="259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2. </a:t>
                      </a:r>
                      <a:r>
                        <a:rPr lang="ko-KR" altLang="en-US" sz="1200" baseline="0" dirty="0" smtClean="0"/>
                        <a:t>확인 버튼을 누르면 연방 </a:t>
                      </a:r>
                      <a:r>
                        <a:rPr lang="ko-KR" altLang="en-US" sz="1200" baseline="0" dirty="0" err="1" smtClean="0"/>
                        <a:t>메인화면으로</a:t>
                      </a:r>
                      <a:r>
                        <a:rPr lang="ko-KR" altLang="en-US" sz="1200" baseline="0" dirty="0" smtClean="0"/>
                        <a:t> 전환된다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065017" y="116632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연방 설립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648932" y="1882610"/>
            <a:ext cx="3981281" cy="1225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>
            <a:hlinkClick r:id="rId6" action="ppaction://hlinksldjump"/>
          </p:cNvPr>
          <p:cNvSpPr/>
          <p:nvPr/>
        </p:nvSpPr>
        <p:spPr>
          <a:xfrm>
            <a:off x="4163206" y="2693993"/>
            <a:ext cx="1033611" cy="281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</a:t>
            </a:r>
            <a:r>
              <a:rPr lang="ko-KR" altLang="en-US" sz="1050" dirty="0"/>
              <a:t>인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131840" y="2215897"/>
            <a:ext cx="320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연방에 가입되어 있어 설립이 불가능합니다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46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/>
          <p:cNvGrpSpPr/>
          <p:nvPr/>
        </p:nvGrpSpPr>
        <p:grpSpPr>
          <a:xfrm>
            <a:off x="1539426" y="620688"/>
            <a:ext cx="5984902" cy="3469016"/>
            <a:chOff x="1539426" y="620688"/>
            <a:chExt cx="5984902" cy="3469016"/>
          </a:xfrm>
        </p:grpSpPr>
        <p:grpSp>
          <p:nvGrpSpPr>
            <p:cNvPr id="124" name="그룹 123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연방이름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3666376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가입자 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hlinkClick r:id="rId2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불타는 성전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3666376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데스윙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3666376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판다렌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3666376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드레노어의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군주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3666376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카리브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3666376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8" name="직선 화살표 연결선 177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9" name="모서리가 둥근 직사각형 178">
                <a:hlinkClick r:id="rId3" action="ppaction://hlinksldjump"/>
              </p:cNvPr>
              <p:cNvSpPr/>
              <p:nvPr/>
            </p:nvSpPr>
            <p:spPr>
              <a:xfrm>
                <a:off x="6156176" y="3501008"/>
                <a:ext cx="1011188" cy="418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설립</a:t>
                </a:r>
                <a:endParaRPr lang="ko-KR" altLang="en-US" sz="1400" dirty="0"/>
              </a:p>
            </p:txBody>
          </p:sp>
          <p:sp>
            <p:nvSpPr>
              <p:cNvPr id="180" name="모서리가 둥근 직사각형 179">
                <a:hlinkClick r:id="rId4" action="ppaction://hlinksldjump"/>
              </p:cNvPr>
              <p:cNvSpPr/>
              <p:nvPr/>
            </p:nvSpPr>
            <p:spPr>
              <a:xfrm>
                <a:off x="3738384" y="1365413"/>
                <a:ext cx="648072" cy="268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검색</a:t>
                </a:r>
                <a:endParaRPr lang="ko-KR" altLang="en-US" dirty="0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2010192" y="1365413"/>
                <a:ext cx="1656184" cy="2195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연방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이름으로 검색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하와이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3666376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말리브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3666376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1961640" y="1581068"/>
                <a:ext cx="16514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rgbClr val="FF0000"/>
                    </a:solidFill>
                  </a:rPr>
                  <a:t>존재하지 않는 연방이름 입니다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7" name="타원 186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6012160" y="1916832"/>
              <a:ext cx="1368152" cy="1442412"/>
              <a:chOff x="6012160" y="1916832"/>
              <a:chExt cx="1368152" cy="1442412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6012160" y="2071408"/>
                <a:ext cx="1368152" cy="12878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6228184" y="1916832"/>
                <a:ext cx="939180" cy="290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설립조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6078984" y="2288774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금화</a:t>
                </a:r>
                <a:endParaRPr lang="ko-KR" altLang="en-US" dirty="0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078984" y="2532299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자</a:t>
                </a:r>
                <a:r>
                  <a:rPr lang="ko-KR" altLang="en-US" sz="600" dirty="0"/>
                  <a:t>원</a:t>
                </a:r>
                <a:endParaRPr lang="ko-KR" altLang="en-US" dirty="0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6078984" y="2756414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6078984" y="2996952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6372200" y="2288774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1000000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6372200" y="2532299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200000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6372200" y="2756414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6372200" y="2996952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6" name="직사각형 125"/>
            <p:cNvSpPr/>
            <p:nvPr/>
          </p:nvSpPr>
          <p:spPr>
            <a:xfrm>
              <a:off x="1539426" y="633320"/>
              <a:ext cx="5976664" cy="3456384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12968"/>
              </p:ext>
            </p:extLst>
          </p:nvPr>
        </p:nvGraphicFramePr>
        <p:xfrm>
          <a:off x="1475656" y="4383112"/>
          <a:ext cx="6480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연방을 선택하면 위와 같은 팝업이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가입을 선택하면</a:t>
                      </a:r>
                      <a:r>
                        <a:rPr lang="ko-KR" altLang="en-US" sz="1400" baseline="0" dirty="0" smtClean="0"/>
                        <a:t> 가입신청이 완료되며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이전 화면으로 돌아간다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취소 버튼을 누를 경우 이전 단계로 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64452" y="1531380"/>
            <a:ext cx="3960440" cy="2025838"/>
            <a:chOff x="1333178" y="1427018"/>
            <a:chExt cx="3960440" cy="2025838"/>
          </a:xfrm>
        </p:grpSpPr>
        <p:sp>
          <p:nvSpPr>
            <p:cNvPr id="38" name="직사각형 37"/>
            <p:cNvSpPr/>
            <p:nvPr/>
          </p:nvSpPr>
          <p:spPr>
            <a:xfrm>
              <a:off x="1333178" y="1427018"/>
              <a:ext cx="3960440" cy="2025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266980" y="1592942"/>
              <a:ext cx="2088232" cy="215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연방 이름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73796" y="1882419"/>
              <a:ext cx="1584176" cy="223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연방 설립자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881200" y="2167150"/>
              <a:ext cx="3060340" cy="783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연방 설명</a:t>
              </a:r>
              <a:endParaRPr lang="ko-KR" altLang="en-US" dirty="0"/>
            </a:p>
          </p:txBody>
        </p:sp>
        <p:sp>
          <p:nvSpPr>
            <p:cNvPr id="46" name="모서리가 둥근 직사각형 45">
              <a:hlinkClick r:id="rId5" action="ppaction://hlinksldjump"/>
            </p:cNvPr>
            <p:cNvSpPr/>
            <p:nvPr/>
          </p:nvSpPr>
          <p:spPr>
            <a:xfrm>
              <a:off x="2195736" y="2996952"/>
              <a:ext cx="925560" cy="3833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가입</a:t>
              </a:r>
              <a:endParaRPr lang="ko-KR" altLang="en-US" sz="1400" dirty="0"/>
            </a:p>
          </p:txBody>
        </p:sp>
        <p:sp>
          <p:nvSpPr>
            <p:cNvPr id="47" name="모서리가 둥근 직사각형 46">
              <a:hlinkClick r:id="rId6" action="ppaction://hlinksldjump"/>
            </p:cNvPr>
            <p:cNvSpPr/>
            <p:nvPr/>
          </p:nvSpPr>
          <p:spPr>
            <a:xfrm>
              <a:off x="3563888" y="2996952"/>
              <a:ext cx="925560" cy="3833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취소</a:t>
              </a:r>
              <a:endParaRPr lang="ko-KR" altLang="en-US" sz="14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065017" y="116632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연방 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0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98432"/>
              </p:ext>
            </p:extLst>
          </p:nvPr>
        </p:nvGraphicFramePr>
        <p:xfrm>
          <a:off x="1475656" y="4359240"/>
          <a:ext cx="6480720" cy="9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187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가입</a:t>
                      </a:r>
                      <a:r>
                        <a:rPr lang="ko-KR" altLang="en-US" sz="1400" baseline="0" dirty="0" smtClean="0"/>
                        <a:t> 승인이 아직 완료되지 않을 경우 가입신청 중이라는 글자가 표기된다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809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가입 신청중인 연방의 이름을 선택하면 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47664" y="620688"/>
            <a:ext cx="5976664" cy="3456384"/>
            <a:chOff x="1547664" y="620688"/>
            <a:chExt cx="5976664" cy="3456384"/>
          </a:xfrm>
        </p:grpSpPr>
        <p:sp>
          <p:nvSpPr>
            <p:cNvPr id="43" name="직사각형 42"/>
            <p:cNvSpPr/>
            <p:nvPr/>
          </p:nvSpPr>
          <p:spPr>
            <a:xfrm>
              <a:off x="1547664" y="620688"/>
              <a:ext cx="5976664" cy="3456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0192" y="1772816"/>
              <a:ext cx="1656184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연방이름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66376" y="1772816"/>
              <a:ext cx="792088" cy="14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상태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hlinkClick r:id="rId3" action="ppaction://hlinksldjump"/>
            </p:cNvPr>
            <p:cNvSpPr/>
            <p:nvPr/>
          </p:nvSpPr>
          <p:spPr>
            <a:xfrm>
              <a:off x="2010192" y="1916832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불타는 성전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66376" y="191683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900" dirty="0" err="1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>
              <a:hlinkClick r:id="rId3" action="ppaction://hlinksldjump"/>
            </p:cNvPr>
            <p:cNvSpPr/>
            <p:nvPr/>
          </p:nvSpPr>
          <p:spPr>
            <a:xfrm>
              <a:off x="2010192" y="2207116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데스윙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10192" y="249514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판다렌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10192" y="2780928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드레노어의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군주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10192" y="3068960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카리브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66376" y="3066708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1907704" y="2017380"/>
              <a:ext cx="0" cy="19131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모서리가 둥근 직사각형 28">
              <a:hlinkClick r:id="rId4" action="ppaction://hlinksldjump"/>
            </p:cNvPr>
            <p:cNvSpPr/>
            <p:nvPr/>
          </p:nvSpPr>
          <p:spPr>
            <a:xfrm>
              <a:off x="6156176" y="3501008"/>
              <a:ext cx="1011188" cy="4187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설립</a:t>
              </a:r>
              <a:endParaRPr lang="ko-KR" altLang="en-US" sz="1400" dirty="0"/>
            </a:p>
          </p:txBody>
        </p:sp>
        <p:sp>
          <p:nvSpPr>
            <p:cNvPr id="41" name="모서리가 둥근 직사각형 40">
              <a:hlinkClick r:id="rId5" action="ppaction://hlinksldjump"/>
            </p:cNvPr>
            <p:cNvSpPr/>
            <p:nvPr/>
          </p:nvSpPr>
          <p:spPr>
            <a:xfrm>
              <a:off x="3738384" y="1365413"/>
              <a:ext cx="648072" cy="26839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검색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010192" y="1365413"/>
              <a:ext cx="1656184" cy="219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연방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이름으로 검색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010192" y="3359244"/>
              <a:ext cx="1656184" cy="285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하와이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6376" y="3356992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010192" y="3652072"/>
              <a:ext cx="1656184" cy="2809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말리브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66376" y="364502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61640" y="1581068"/>
              <a:ext cx="16514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존재하지 않는 연방이름 입니다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.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732240" y="692696"/>
              <a:ext cx="504056" cy="50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백버튼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08104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캐쉬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83968" y="836712"/>
              <a:ext cx="1152128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골드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소지량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666376" y="2202320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666376" y="2492604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66376" y="2773656"/>
              <a:ext cx="792088" cy="2854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rgbClr val="FF0000"/>
                  </a:solidFill>
                </a:rPr>
                <a:t>가입신청중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065017" y="116632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가입 상태화면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5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1539426" y="620688"/>
            <a:ext cx="5984902" cy="3469016"/>
            <a:chOff x="1539426" y="620688"/>
            <a:chExt cx="5984902" cy="3469016"/>
          </a:xfrm>
        </p:grpSpPr>
        <p:grpSp>
          <p:nvGrpSpPr>
            <p:cNvPr id="50" name="그룹 49"/>
            <p:cNvGrpSpPr/>
            <p:nvPr/>
          </p:nvGrpSpPr>
          <p:grpSpPr>
            <a:xfrm>
              <a:off x="1547664" y="620688"/>
              <a:ext cx="5976664" cy="3456384"/>
              <a:chOff x="1547664" y="620688"/>
              <a:chExt cx="5976664" cy="345638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1547664" y="620688"/>
                <a:ext cx="5976664" cy="3456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010192" y="1772816"/>
                <a:ext cx="1656184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연방이름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666376" y="1772816"/>
                <a:ext cx="792088" cy="14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가입자 수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hlinkClick r:id="rId3" action="ppaction://hlinksldjump"/>
              </p:cNvPr>
              <p:cNvSpPr/>
              <p:nvPr/>
            </p:nvSpPr>
            <p:spPr>
              <a:xfrm>
                <a:off x="2010192" y="1916832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불타는 성전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3666376" y="191683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010192" y="2207116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데스윙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666376" y="220486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010192" y="249514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판다렌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666376" y="249289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010192" y="2780928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드레노어의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군주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3666376" y="2778676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010192" y="3068960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카리브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666376" y="3066708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직선 화살표 연결선 80"/>
              <p:cNvCxnSpPr/>
              <p:nvPr/>
            </p:nvCxnSpPr>
            <p:spPr>
              <a:xfrm flipV="1">
                <a:off x="1907704" y="2017380"/>
                <a:ext cx="0" cy="191313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2" name="모서리가 둥근 직사각형 81">
                <a:hlinkClick r:id="rId4" action="ppaction://hlinksldjump"/>
              </p:cNvPr>
              <p:cNvSpPr/>
              <p:nvPr/>
            </p:nvSpPr>
            <p:spPr>
              <a:xfrm>
                <a:off x="6156176" y="3501008"/>
                <a:ext cx="1011188" cy="4187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설립</a:t>
                </a:r>
                <a:endParaRPr lang="ko-KR" altLang="en-US" sz="1400" dirty="0"/>
              </a:p>
            </p:txBody>
          </p:sp>
          <p:sp>
            <p:nvSpPr>
              <p:cNvPr id="83" name="모서리가 둥근 직사각형 82">
                <a:hlinkClick r:id="rId5" action="ppaction://hlinksldjump"/>
              </p:cNvPr>
              <p:cNvSpPr/>
              <p:nvPr/>
            </p:nvSpPr>
            <p:spPr>
              <a:xfrm>
                <a:off x="3738384" y="1365413"/>
                <a:ext cx="648072" cy="26839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검색</a:t>
                </a:r>
                <a:endParaRPr lang="ko-KR" altLang="en-US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010192" y="1365413"/>
                <a:ext cx="1656184" cy="2195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연방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이름으로 검색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2010192" y="3359244"/>
                <a:ext cx="1656184" cy="285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하와이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666376" y="3356992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2010192" y="3652072"/>
                <a:ext cx="1656184" cy="2809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말리브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666376" y="3645024"/>
                <a:ext cx="792088" cy="2854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명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961640" y="1581068"/>
                <a:ext cx="16514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rgbClr val="FF0000"/>
                    </a:solidFill>
                  </a:rPr>
                  <a:t>존재하지 않는 연방이름 입니다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6732240" y="69269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백버튼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508104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캐쉬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283968" y="836712"/>
                <a:ext cx="1152128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골드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소지량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012160" y="1916832"/>
              <a:ext cx="1368152" cy="1442412"/>
              <a:chOff x="6012160" y="1916832"/>
              <a:chExt cx="1368152" cy="1442412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6012160" y="2071408"/>
                <a:ext cx="1368152" cy="12878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6228184" y="1916832"/>
                <a:ext cx="939180" cy="2902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설립조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078984" y="2288774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금화</a:t>
                </a:r>
                <a:endParaRPr lang="ko-KR" altLang="en-US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078984" y="2532299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자</a:t>
                </a:r>
                <a:r>
                  <a:rPr lang="ko-KR" altLang="en-US" sz="600" dirty="0"/>
                  <a:t>원</a:t>
                </a:r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078984" y="2756414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078984" y="2996952"/>
                <a:ext cx="221208" cy="17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372200" y="2288774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1000000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372200" y="2532299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200000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372200" y="2756414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372200" y="2996952"/>
                <a:ext cx="936104" cy="173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1539426" y="633320"/>
              <a:ext cx="5976664" cy="3456384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86841"/>
              </p:ext>
            </p:extLst>
          </p:nvPr>
        </p:nvGraphicFramePr>
        <p:xfrm>
          <a:off x="1475656" y="4383112"/>
          <a:ext cx="648072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유의 사항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가입 신청중인 연방의 이름을 선택하면 위와 같은 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가입 버튼을 누르면 가입이 취소되면 해당 연방은 리스트의 상단 위치에서 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벗어나게 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확인을 누르면 </a:t>
                      </a:r>
                      <a:r>
                        <a:rPr lang="ko-KR" altLang="en-US" sz="1400" dirty="0" err="1" smtClean="0"/>
                        <a:t>팝업창이</a:t>
                      </a:r>
                      <a:r>
                        <a:rPr lang="ko-KR" altLang="en-US" sz="1400" dirty="0" smtClean="0"/>
                        <a:t> 종료된다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2764452" y="1531380"/>
            <a:ext cx="3960440" cy="2025838"/>
            <a:chOff x="1333178" y="1427018"/>
            <a:chExt cx="3960440" cy="2025838"/>
          </a:xfrm>
        </p:grpSpPr>
        <p:sp>
          <p:nvSpPr>
            <p:cNvPr id="36" name="직사각형 35"/>
            <p:cNvSpPr/>
            <p:nvPr/>
          </p:nvSpPr>
          <p:spPr>
            <a:xfrm>
              <a:off x="1333178" y="1427018"/>
              <a:ext cx="3960440" cy="2025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66980" y="1592942"/>
              <a:ext cx="2088232" cy="215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연방 이름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873796" y="1882419"/>
              <a:ext cx="1584176" cy="223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연방 설립자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881200" y="2167150"/>
              <a:ext cx="3060340" cy="783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연방 설명</a:t>
              </a:r>
              <a:endParaRPr lang="ko-KR" altLang="en-US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195736" y="2996952"/>
              <a:ext cx="925560" cy="3833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가입 취소</a:t>
              </a:r>
              <a:endParaRPr lang="ko-KR" altLang="en-US" sz="1400" dirty="0"/>
            </a:p>
          </p:txBody>
        </p:sp>
        <p:sp>
          <p:nvSpPr>
            <p:cNvPr id="44" name="모서리가 둥근 직사각형 43">
              <a:hlinkClick r:id="rId6" action="ppaction://hlinksldjump"/>
            </p:cNvPr>
            <p:cNvSpPr/>
            <p:nvPr/>
          </p:nvSpPr>
          <p:spPr>
            <a:xfrm>
              <a:off x="3563888" y="2996952"/>
              <a:ext cx="925560" cy="3833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확</a:t>
              </a:r>
              <a:r>
                <a:rPr lang="ko-KR" altLang="en-US" sz="1400" dirty="0"/>
                <a:t>인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065017" y="116632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연방 </a:t>
            </a:r>
            <a:r>
              <a:rPr lang="en-US" altLang="ko-KR" dirty="0" smtClean="0"/>
              <a:t>UI – </a:t>
            </a:r>
            <a:r>
              <a:rPr lang="ko-KR" altLang="en-US" dirty="0" smtClean="0"/>
              <a:t>가입 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5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2079</Words>
  <Application>Microsoft Office PowerPoint</Application>
  <PresentationFormat>화면 슬라이드 쇼(4:3)</PresentationFormat>
  <Paragraphs>801</Paragraphs>
  <Slides>20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173</cp:revision>
  <dcterms:created xsi:type="dcterms:W3CDTF">2015-01-06T08:52:18Z</dcterms:created>
  <dcterms:modified xsi:type="dcterms:W3CDTF">2015-02-23T08:39:50Z</dcterms:modified>
</cp:coreProperties>
</file>