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2" r:id="rId3"/>
    <p:sldId id="265" r:id="rId4"/>
    <p:sldId id="266" r:id="rId5"/>
    <p:sldId id="270" r:id="rId6"/>
    <p:sldId id="275" r:id="rId7"/>
    <p:sldId id="257" r:id="rId8"/>
    <p:sldId id="258" r:id="rId9"/>
    <p:sldId id="259" r:id="rId10"/>
    <p:sldId id="260" r:id="rId11"/>
    <p:sldId id="261" r:id="rId12"/>
    <p:sldId id="264" r:id="rId13"/>
    <p:sldId id="263" r:id="rId14"/>
    <p:sldId id="267" r:id="rId15"/>
    <p:sldId id="268" r:id="rId16"/>
    <p:sldId id="269" r:id="rId17"/>
    <p:sldId id="292" r:id="rId18"/>
    <p:sldId id="286" r:id="rId19"/>
    <p:sldId id="271" r:id="rId20"/>
    <p:sldId id="273" r:id="rId21"/>
    <p:sldId id="272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91" r:id="rId32"/>
    <p:sldId id="290" r:id="rId33"/>
    <p:sldId id="289" r:id="rId34"/>
    <p:sldId id="287" r:id="rId35"/>
    <p:sldId id="288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EAF80-5719-44C2-803E-A1D1B475B1E6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2545-B7C6-4C8C-BE74-FA6A3C0E5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연방의 리스트</a:t>
            </a:r>
            <a:r>
              <a:rPr lang="ko-KR" altLang="en-US" baseline="0" dirty="0" smtClean="0"/>
              <a:t> 조건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가입자 수가 최대치가 아닐 것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최대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설립 시간이 최근일수록 </a:t>
            </a:r>
            <a:r>
              <a:rPr lang="ko-KR" altLang="en-US" baseline="0" dirty="0" err="1" smtClean="0"/>
              <a:t>최상단에</a:t>
            </a:r>
            <a:r>
              <a:rPr lang="ko-KR" altLang="en-US" baseline="0" dirty="0" smtClean="0"/>
              <a:t> 놓인다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설립시간은 초 단위까지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중복되는 경우 특문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알파벳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a~z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한글 순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ㄱ</a:t>
            </a:r>
            <a:r>
              <a:rPr lang="en-US" altLang="ko-KR" baseline="0" dirty="0" smtClean="0"/>
              <a:t>~</a:t>
            </a:r>
            <a:r>
              <a:rPr lang="ko-KR" altLang="en-US" baseline="0" dirty="0" err="1" smtClean="0"/>
              <a:t>ㅎ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배치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연방의 </a:t>
            </a:r>
            <a:r>
              <a:rPr lang="ko-KR" altLang="en-US" baseline="0" dirty="0" err="1" smtClean="0"/>
              <a:t>옵션중</a:t>
            </a:r>
            <a:r>
              <a:rPr lang="ko-KR" altLang="en-US" baseline="0" dirty="0" smtClean="0"/>
              <a:t> 가입거절을 선택한 연방은 리스트에서 보이지 않는다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가입 신청 승인 대기중인 인원이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명이 될 경우 리스트에서 보이지 않는다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9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9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baseline="0" dirty="0" err="1" smtClean="0"/>
              <a:t>연맹원</a:t>
            </a:r>
            <a:r>
              <a:rPr lang="ko-KR" altLang="en-US" baseline="0" dirty="0" smtClean="0"/>
              <a:t> 리스트는 자신이 가장 위에 존재한다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자신을 제외한 리스트 정렬방식은 </a:t>
            </a:r>
            <a:r>
              <a:rPr lang="ko-KR" altLang="en-US" dirty="0" err="1" smtClean="0"/>
              <a:t>등급순으로</a:t>
            </a:r>
            <a:r>
              <a:rPr lang="ko-KR" altLang="en-US" dirty="0" smtClean="0"/>
              <a:t> 정렬되며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등급순이라면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알파벳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한글순으로</a:t>
            </a:r>
            <a:r>
              <a:rPr lang="ko-KR" altLang="en-US" dirty="0" smtClean="0"/>
              <a:t> 정렬된다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연방 초대는 가입자수가 최대가 되면 비활성화 된다</a:t>
            </a:r>
            <a:r>
              <a:rPr lang="en-US" altLang="ko-KR" sz="120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영웅을</a:t>
            </a:r>
            <a:r>
              <a:rPr lang="ko-KR" altLang="en-US" baseline="0" dirty="0" smtClean="0"/>
              <a:t> 최대한 노출시키기 위해 대표 영웅의 초상화가 나오게끔 제작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영웅을</a:t>
            </a:r>
            <a:r>
              <a:rPr lang="ko-KR" altLang="en-US" baseline="0" dirty="0" smtClean="0"/>
              <a:t> 최대한 노출시키기 위해 대표 영웅의 초상화가 나오게끔 제작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baseline="0" dirty="0" err="1" smtClean="0"/>
              <a:t>연맹원</a:t>
            </a:r>
            <a:r>
              <a:rPr lang="ko-KR" altLang="en-US" baseline="0" dirty="0" smtClean="0"/>
              <a:t> 리스트는 자신이 가장 위에 존재한다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자신을 제외한 리스트 정렬방식은 </a:t>
            </a:r>
            <a:r>
              <a:rPr lang="ko-KR" altLang="en-US" dirty="0" err="1" smtClean="0"/>
              <a:t>등급순으로</a:t>
            </a:r>
            <a:r>
              <a:rPr lang="ko-KR" altLang="en-US" dirty="0" smtClean="0"/>
              <a:t> 정렬되며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등급순이라면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알파벳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한글순으로</a:t>
            </a:r>
            <a:r>
              <a:rPr lang="ko-KR" altLang="en-US" dirty="0" smtClean="0"/>
              <a:t> 정렬된다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연방 초대는 가입자수가 최대가 되면 비활성화 된다</a:t>
            </a:r>
            <a:r>
              <a:rPr lang="en-US" altLang="ko-KR" sz="120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이미 다른 연방에 가입된 유저가 존재할 경우 리스트에서 사라진다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가입신청자는 최대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명까지 받을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이미 다른 연방에 가입된 유저가 존재할 경우 리스트에서 사라진다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9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이미 다른 연방에 가입된 유저가 존재할 경우 리스트에서 사라진다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761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9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9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baseline="0" dirty="0" err="1" smtClean="0"/>
              <a:t>연맹원</a:t>
            </a:r>
            <a:r>
              <a:rPr lang="ko-KR" altLang="en-US" baseline="0" dirty="0" smtClean="0"/>
              <a:t> 리스트는 자신이 가장 위에 존재한다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자신을 제외한 리스트 정렬방식은 </a:t>
            </a:r>
            <a:r>
              <a:rPr lang="ko-KR" altLang="en-US" dirty="0" err="1" smtClean="0"/>
              <a:t>등급순으로</a:t>
            </a:r>
            <a:r>
              <a:rPr lang="ko-KR" altLang="en-US" dirty="0" smtClean="0"/>
              <a:t> 정렬되며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등급순이라면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알파벳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한글순으로</a:t>
            </a:r>
            <a:r>
              <a:rPr lang="ko-KR" altLang="en-US" dirty="0" smtClean="0"/>
              <a:t> 정렬된다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연방 초대는 가입자수가 최대가 되면 비활성화 된다</a:t>
            </a:r>
            <a:r>
              <a:rPr lang="en-US" altLang="ko-KR" sz="120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9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761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1BD-CEA2-479F-85D2-E095185E3E1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19FD-7D1B-4670-B4B1-418197A29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1BD-CEA2-479F-85D2-E095185E3E1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19FD-7D1B-4670-B4B1-418197A29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78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1BD-CEA2-479F-85D2-E095185E3E1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19FD-7D1B-4670-B4B1-418197A29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52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1BD-CEA2-479F-85D2-E095185E3E1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19FD-7D1B-4670-B4B1-418197A29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24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1BD-CEA2-479F-85D2-E095185E3E1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19FD-7D1B-4670-B4B1-418197A29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9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1BD-CEA2-479F-85D2-E095185E3E1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19FD-7D1B-4670-B4B1-418197A29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8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1BD-CEA2-479F-85D2-E095185E3E1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19FD-7D1B-4670-B4B1-418197A29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3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1BD-CEA2-479F-85D2-E095185E3E1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19FD-7D1B-4670-B4B1-418197A29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0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1BD-CEA2-479F-85D2-E095185E3E1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19FD-7D1B-4670-B4B1-418197A29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7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1BD-CEA2-479F-85D2-E095185E3E1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19FD-7D1B-4670-B4B1-418197A29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6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1BD-CEA2-479F-85D2-E095185E3E1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19FD-7D1B-4670-B4B1-418197A29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5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21BD-CEA2-479F-85D2-E095185E3E1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19FD-7D1B-4670-B4B1-418197A29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2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8.xml"/><Relationship Id="rId1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slide" Target="slide9.xml"/><Relationship Id="rId12" Type="http://schemas.openxmlformats.org/officeDocument/2006/relationships/image" Target="../media/image6.png"/><Relationship Id="rId17" Type="http://schemas.openxmlformats.org/officeDocument/2006/relationships/slide" Target="slide3.xml"/><Relationship Id="rId2" Type="http://schemas.openxmlformats.org/officeDocument/2006/relationships/slide" Target="slide7.xml"/><Relationship Id="rId16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16.xml"/><Relationship Id="rId5" Type="http://schemas.openxmlformats.org/officeDocument/2006/relationships/slide" Target="slide8.xml"/><Relationship Id="rId15" Type="http://schemas.openxmlformats.org/officeDocument/2006/relationships/slide" Target="slide1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slide" Target="slide10.xml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7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4.xml"/><Relationship Id="rId7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7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7.xml"/><Relationship Id="rId7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29.xml"/><Relationship Id="rId9" Type="http://schemas.openxmlformats.org/officeDocument/2006/relationships/slide" Target="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3.xml"/><Relationship Id="rId3" Type="http://schemas.openxmlformats.org/officeDocument/2006/relationships/slide" Target="slide7.xml"/><Relationship Id="rId7" Type="http://schemas.openxmlformats.org/officeDocument/2006/relationships/slide" Target="slide13.xml"/><Relationship Id="rId12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1.xml"/><Relationship Id="rId5" Type="http://schemas.openxmlformats.org/officeDocument/2006/relationships/slide" Target="slide12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slide" Target="slide18.xml"/><Relationship Id="rId1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4.xml"/><Relationship Id="rId7" Type="http://schemas.openxmlformats.org/officeDocument/2006/relationships/slide" Target="slide2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5.xml"/><Relationship Id="rId5" Type="http://schemas.openxmlformats.org/officeDocument/2006/relationships/slide" Target="slide21.xml"/><Relationship Id="rId4" Type="http://schemas.openxmlformats.org/officeDocument/2006/relationships/slide" Target="slide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4.xml"/><Relationship Id="rId4" Type="http://schemas.openxmlformats.org/officeDocument/2006/relationships/slide" Target="slide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4.xml"/><Relationship Id="rId7" Type="http://schemas.openxmlformats.org/officeDocument/2006/relationships/slide" Target="slide2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7.xml"/><Relationship Id="rId7" Type="http://schemas.openxmlformats.org/officeDocument/2006/relationships/slide" Target="slide2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5.xml"/><Relationship Id="rId4" Type="http://schemas.openxmlformats.org/officeDocument/2006/relationships/slide" Target="slide29.xml"/><Relationship Id="rId9" Type="http://schemas.openxmlformats.org/officeDocument/2006/relationships/slide" Target="slide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7.xml"/><Relationship Id="rId7" Type="http://schemas.openxmlformats.org/officeDocument/2006/relationships/slide" Target="slide2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25.xml"/><Relationship Id="rId4" Type="http://schemas.openxmlformats.org/officeDocument/2006/relationships/slide" Target="slide29.xml"/><Relationship Id="rId9" Type="http://schemas.openxmlformats.org/officeDocument/2006/relationships/slide" Target="slid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5" Type="http://schemas.openxmlformats.org/officeDocument/2006/relationships/slide" Target="slide15.xml"/><Relationship Id="rId4" Type="http://schemas.openxmlformats.org/officeDocument/2006/relationships/slide" Target="slide2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7.xml"/><Relationship Id="rId7" Type="http://schemas.openxmlformats.org/officeDocument/2006/relationships/slide" Target="slide2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15.xml"/><Relationship Id="rId4" Type="http://schemas.openxmlformats.org/officeDocument/2006/relationships/slide" Target="slide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12" Type="http://schemas.openxmlformats.org/officeDocument/2006/relationships/slide" Target="slide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slide" Target="slide3.xml"/><Relationship Id="rId5" Type="http://schemas.openxmlformats.org/officeDocument/2006/relationships/slide" Target="slide14.xml"/><Relationship Id="rId10" Type="http://schemas.openxmlformats.org/officeDocument/2006/relationships/slide" Target="slide2.xml"/><Relationship Id="rId4" Type="http://schemas.openxmlformats.org/officeDocument/2006/relationships/image" Target="../media/image9.png"/><Relationship Id="rId9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7.xml"/><Relationship Id="rId7" Type="http://schemas.openxmlformats.org/officeDocument/2006/relationships/slide" Target="slide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25.xml"/><Relationship Id="rId4" Type="http://schemas.openxmlformats.org/officeDocument/2006/relationships/slide" Target="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slide" Target="slide15.xml"/><Relationship Id="rId4" Type="http://schemas.openxmlformats.org/officeDocument/2006/relationships/slide" Target="sl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slide" Target="slide15.xml"/><Relationship Id="rId4" Type="http://schemas.openxmlformats.org/officeDocument/2006/relationships/slide" Target="slide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.xml"/><Relationship Id="rId18" Type="http://schemas.openxmlformats.org/officeDocument/2006/relationships/oleObject" Target="file:///C:\Users\admin\Desktop\&#54532;&#47196;&#51229;&#53944;%20&#52852;&#47532;&#48652;\&#49548;&#49500;UI%20&#48516;&#54624;%20&#54540;&#47196;&#50612;.vsd\Drawing\~&#54168;&#51060;&#51648;-1\&#54532;&#47196;&#49464;&#49828;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12" Type="http://schemas.openxmlformats.org/officeDocument/2006/relationships/slide" Target="slide1.xml"/><Relationship Id="rId1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6" Type="http://schemas.openxmlformats.org/officeDocument/2006/relationships/slide" Target="slide17.xml"/><Relationship Id="rId1" Type="http://schemas.openxmlformats.org/officeDocument/2006/relationships/vmlDrawing" Target="../drawings/vmlDrawing1.vml"/><Relationship Id="rId6" Type="http://schemas.openxmlformats.org/officeDocument/2006/relationships/slide" Target="slide15.xml"/><Relationship Id="rId11" Type="http://schemas.openxmlformats.org/officeDocument/2006/relationships/image" Target="../media/image7.png"/><Relationship Id="rId5" Type="http://schemas.openxmlformats.org/officeDocument/2006/relationships/image" Target="../media/image9.png"/><Relationship Id="rId15" Type="http://schemas.openxmlformats.org/officeDocument/2006/relationships/slide" Target="slide4.xml"/><Relationship Id="rId10" Type="http://schemas.openxmlformats.org/officeDocument/2006/relationships/slide" Target="slide18.xml"/><Relationship Id="rId19" Type="http://schemas.openxmlformats.org/officeDocument/2006/relationships/image" Target="../media/image15.emf"/><Relationship Id="rId4" Type="http://schemas.openxmlformats.org/officeDocument/2006/relationships/slide" Target="slide7.xml"/><Relationship Id="rId9" Type="http://schemas.openxmlformats.org/officeDocument/2006/relationships/image" Target="../media/image18.png"/><Relationship Id="rId1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slide" Target="slide6.xml"/><Relationship Id="rId3" Type="http://schemas.openxmlformats.org/officeDocument/2006/relationships/slide" Target="slide18.xml"/><Relationship Id="rId7" Type="http://schemas.openxmlformats.org/officeDocument/2006/relationships/slide" Target="slide20.xml"/><Relationship Id="rId12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slide" Target="slide21.xml"/><Relationship Id="rId5" Type="http://schemas.openxmlformats.org/officeDocument/2006/relationships/slide" Target="slide19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slide" Target="slide7.xml"/><Relationship Id="rId1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slide" Target="slide27.xml"/><Relationship Id="rId18" Type="http://schemas.openxmlformats.org/officeDocument/2006/relationships/image" Target="../media/image31.png"/><Relationship Id="rId3" Type="http://schemas.openxmlformats.org/officeDocument/2006/relationships/slide" Target="slide22.xml"/><Relationship Id="rId21" Type="http://schemas.openxmlformats.org/officeDocument/2006/relationships/slide" Target="slide30.xml"/><Relationship Id="rId7" Type="http://schemas.openxmlformats.org/officeDocument/2006/relationships/slide" Target="slide24.xml"/><Relationship Id="rId12" Type="http://schemas.openxmlformats.org/officeDocument/2006/relationships/image" Target="../media/image29.png"/><Relationship Id="rId17" Type="http://schemas.openxmlformats.org/officeDocument/2006/relationships/slide" Target="slide28.xml"/><Relationship Id="rId2" Type="http://schemas.openxmlformats.org/officeDocument/2006/relationships/image" Target="../media/image24.png"/><Relationship Id="rId16" Type="http://schemas.openxmlformats.org/officeDocument/2006/relationships/image" Target="../media/image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slide" Target="slide26.xml"/><Relationship Id="rId24" Type="http://schemas.openxmlformats.org/officeDocument/2006/relationships/slide" Target="slide5.xml"/><Relationship Id="rId5" Type="http://schemas.openxmlformats.org/officeDocument/2006/relationships/slide" Target="slide23.xml"/><Relationship Id="rId15" Type="http://schemas.openxmlformats.org/officeDocument/2006/relationships/slide" Target="slide7.xml"/><Relationship Id="rId23" Type="http://schemas.openxmlformats.org/officeDocument/2006/relationships/slide" Target="slide6.xml"/><Relationship Id="rId10" Type="http://schemas.openxmlformats.org/officeDocument/2006/relationships/image" Target="../media/image28.png"/><Relationship Id="rId19" Type="http://schemas.openxmlformats.org/officeDocument/2006/relationships/slide" Target="slide29.xml"/><Relationship Id="rId4" Type="http://schemas.openxmlformats.org/officeDocument/2006/relationships/image" Target="../media/image25.png"/><Relationship Id="rId9" Type="http://schemas.openxmlformats.org/officeDocument/2006/relationships/slide" Target="slide25.xml"/><Relationship Id="rId14" Type="http://schemas.openxmlformats.org/officeDocument/2006/relationships/image" Target="../media/image30.png"/><Relationship Id="rId22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111"/>
          <p:cNvGrpSpPr/>
          <p:nvPr/>
        </p:nvGrpSpPr>
        <p:grpSpPr>
          <a:xfrm>
            <a:off x="2555776" y="524308"/>
            <a:ext cx="3394995" cy="6208172"/>
            <a:chOff x="539552" y="11088"/>
            <a:chExt cx="3744296" cy="6846912"/>
          </a:xfrm>
        </p:grpSpPr>
        <p:pic>
          <p:nvPicPr>
            <p:cNvPr id="1027" name="Picture 3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11088"/>
              <a:ext cx="1080000" cy="638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16632"/>
              <a:ext cx="2027125" cy="674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1" name="직선 화살표 연결선 30"/>
            <p:cNvCxnSpPr>
              <a:endCxn id="1027" idx="1"/>
            </p:cNvCxnSpPr>
            <p:nvPr/>
          </p:nvCxnSpPr>
          <p:spPr>
            <a:xfrm>
              <a:off x="1553114" y="330458"/>
              <a:ext cx="16507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029" name="Picture 5">
              <a:hlinkClick r:id="rId5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1687514"/>
              <a:ext cx="1080000" cy="626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9" name="직선 화살표 연결선 48"/>
            <p:cNvCxnSpPr>
              <a:endCxn id="1029" idx="1"/>
            </p:cNvCxnSpPr>
            <p:nvPr/>
          </p:nvCxnSpPr>
          <p:spPr>
            <a:xfrm>
              <a:off x="2566677" y="2000882"/>
              <a:ext cx="63717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030" name="Picture 6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2780928"/>
              <a:ext cx="1080000" cy="626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5" name="직선 화살표 연결선 64"/>
            <p:cNvCxnSpPr>
              <a:endCxn id="1030" idx="1"/>
            </p:cNvCxnSpPr>
            <p:nvPr/>
          </p:nvCxnSpPr>
          <p:spPr>
            <a:xfrm>
              <a:off x="2566676" y="3094296"/>
              <a:ext cx="6371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031" name="Picture 7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3666359"/>
              <a:ext cx="1080000" cy="626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0" name="직선 화살표 연결선 79"/>
            <p:cNvCxnSpPr>
              <a:endCxn id="1031" idx="1"/>
            </p:cNvCxnSpPr>
            <p:nvPr/>
          </p:nvCxnSpPr>
          <p:spPr>
            <a:xfrm>
              <a:off x="1553114" y="3979727"/>
              <a:ext cx="165073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032" name="Picture 8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4437112"/>
              <a:ext cx="1080000" cy="638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3" name="직선 화살표 연결선 112"/>
            <p:cNvCxnSpPr>
              <a:endCxn id="1032" idx="1"/>
            </p:cNvCxnSpPr>
            <p:nvPr/>
          </p:nvCxnSpPr>
          <p:spPr>
            <a:xfrm>
              <a:off x="1553114" y="4756482"/>
              <a:ext cx="16507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033" name="Picture 9">
              <a:hlinkClick r:id="rId1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6219260"/>
              <a:ext cx="1080000" cy="638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7" name="직선 화살표 연결선 156"/>
            <p:cNvCxnSpPr>
              <a:endCxn id="1033" idx="1"/>
            </p:cNvCxnSpPr>
            <p:nvPr/>
          </p:nvCxnSpPr>
          <p:spPr>
            <a:xfrm flipV="1">
              <a:off x="1553114" y="6538630"/>
              <a:ext cx="1650734" cy="13073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3161999" y="15298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길드 검색 후 가입 순서도</a:t>
            </a:r>
            <a:endParaRPr lang="ko-KR" altLang="en-US" dirty="0"/>
          </a:p>
        </p:txBody>
      </p:sp>
      <p:sp>
        <p:nvSpPr>
          <p:cNvPr id="168" name="타원 167">
            <a:hlinkClick r:id="rId15" action="ppaction://hlinksldjump"/>
          </p:cNvPr>
          <p:cNvSpPr/>
          <p:nvPr/>
        </p:nvSpPr>
        <p:spPr>
          <a:xfrm>
            <a:off x="7910782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검색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169" name="타원 168">
            <a:hlinkClick r:id="rId16" action="ppaction://hlinksldjump"/>
          </p:cNvPr>
          <p:cNvSpPr/>
          <p:nvPr/>
        </p:nvSpPr>
        <p:spPr>
          <a:xfrm>
            <a:off x="7910782" y="1315501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초대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170" name="타원 169">
            <a:hlinkClick r:id="rId17" action="ppaction://hlinksldjump"/>
          </p:cNvPr>
          <p:cNvSpPr/>
          <p:nvPr/>
        </p:nvSpPr>
        <p:spPr>
          <a:xfrm>
            <a:off x="7910782" y="2000300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생성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171" name="타원 170">
            <a:hlinkClick r:id="rId18" action="ppaction://hlinksldjump"/>
          </p:cNvPr>
          <p:cNvSpPr/>
          <p:nvPr/>
        </p:nvSpPr>
        <p:spPr>
          <a:xfrm>
            <a:off x="7910782" y="2715584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가입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8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sp>
          <p:nvSpPr>
            <p:cNvPr id="69" name="직사각형 68"/>
            <p:cNvSpPr/>
            <p:nvPr/>
          </p:nvSpPr>
          <p:spPr>
            <a:xfrm>
              <a:off x="1547664" y="620688"/>
              <a:ext cx="5976664" cy="3456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010192" y="1772816"/>
              <a:ext cx="1656184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연방이름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666376" y="1772816"/>
              <a:ext cx="792088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상태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010192" y="1916832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불타는 성전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666376" y="191683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6156176" y="3501008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설립</a:t>
              </a:r>
              <a:endParaRPr lang="ko-KR" altLang="en-US" sz="1400" dirty="0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3738384" y="1365413"/>
              <a:ext cx="648072" cy="26839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검색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010192" y="1365413"/>
              <a:ext cx="1656184" cy="219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불타는 성전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6732240" y="692696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백버튼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508104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캐쉬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283968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골드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495662"/>
              </p:ext>
            </p:extLst>
          </p:nvPr>
        </p:nvGraphicFramePr>
        <p:xfrm>
          <a:off x="1475656" y="4383112"/>
          <a:ext cx="64807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연방의 이름을 검색하면 존재할 경우 위와 같이 그 연방의 리스트만 나온다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검색 후 </a:t>
                      </a:r>
                      <a:r>
                        <a:rPr lang="ko-KR" altLang="en-US" sz="1400" baseline="0" dirty="0" err="1" smtClean="0"/>
                        <a:t>검색어를</a:t>
                      </a:r>
                      <a:r>
                        <a:rPr lang="ko-KR" altLang="en-US" sz="1400" baseline="0" dirty="0" smtClean="0"/>
                        <a:t> 지우고 검색을 하면 다시 규칙에 따라 리스트가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err="1" smtClean="0"/>
                        <a:t>검색어</a:t>
                      </a:r>
                      <a:r>
                        <a:rPr lang="ko-KR" altLang="en-US" sz="1400" dirty="0" smtClean="0"/>
                        <a:t> 입력 시에는 </a:t>
                      </a:r>
                      <a:r>
                        <a:rPr lang="ko-KR" altLang="en-US" sz="1400" dirty="0" err="1" smtClean="0"/>
                        <a:t>안드로이드의</a:t>
                      </a:r>
                      <a:r>
                        <a:rPr lang="ko-KR" altLang="en-US" sz="1400" dirty="0" smtClean="0"/>
                        <a:t> 경우 </a:t>
                      </a:r>
                      <a:r>
                        <a:rPr lang="ko-KR" altLang="en-US" sz="1400" dirty="0" err="1" smtClean="0"/>
                        <a:t>안드로이드</a:t>
                      </a:r>
                      <a:r>
                        <a:rPr lang="ko-KR" altLang="en-US" sz="1400" dirty="0" smtClean="0"/>
                        <a:t> 자판을 이용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065017" y="116632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검색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가입가능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타원 21">
            <a:hlinkClick r:id="rId3" action="ppaction://hlinksldjump"/>
          </p:cNvPr>
          <p:cNvSpPr/>
          <p:nvPr/>
        </p:nvSpPr>
        <p:spPr>
          <a:xfrm>
            <a:off x="7884368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검색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012160" y="1916832"/>
            <a:ext cx="1368152" cy="1442412"/>
            <a:chOff x="6012160" y="1916832"/>
            <a:chExt cx="1368152" cy="1442412"/>
          </a:xfrm>
        </p:grpSpPr>
        <p:sp>
          <p:nvSpPr>
            <p:cNvPr id="18" name="직사각형 17"/>
            <p:cNvSpPr/>
            <p:nvPr/>
          </p:nvSpPr>
          <p:spPr>
            <a:xfrm>
              <a:off x="6012160" y="2071408"/>
              <a:ext cx="1368152" cy="1287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228184" y="1916832"/>
              <a:ext cx="939180" cy="290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설립조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78984" y="228877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금화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78984" y="2532299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자</a:t>
              </a:r>
              <a:r>
                <a:rPr lang="ko-KR" altLang="en-US" sz="600" dirty="0"/>
                <a:t>원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78984" y="275641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78984" y="2996952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372200" y="228877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372200" y="2532299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372200" y="275641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72200" y="2996952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4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36129"/>
              </p:ext>
            </p:extLst>
          </p:nvPr>
        </p:nvGraphicFramePr>
        <p:xfrm>
          <a:off x="1475656" y="4383112"/>
          <a:ext cx="6480720" cy="135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59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연방에 가입되어 있다면 탈퇴하지 않는</a:t>
                      </a:r>
                      <a:r>
                        <a:rPr lang="ko-KR" altLang="en-US" sz="1400" baseline="0" dirty="0" smtClean="0"/>
                        <a:t> 한 </a:t>
                      </a:r>
                      <a:r>
                        <a:rPr lang="ko-KR" altLang="en-US" sz="1400" baseline="0" dirty="0" err="1" smtClean="0"/>
                        <a:t>연맹원</a:t>
                      </a:r>
                      <a:r>
                        <a:rPr lang="ko-KR" altLang="en-US" sz="1400" baseline="0" dirty="0" smtClean="0"/>
                        <a:t> 리스트가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42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err="1" smtClean="0"/>
                        <a:t>연맹원의</a:t>
                      </a:r>
                      <a:r>
                        <a:rPr lang="ko-KR" altLang="en-US" sz="1400" dirty="0" smtClean="0"/>
                        <a:t> 이름을 선택하면 팝업으로 </a:t>
                      </a:r>
                      <a:r>
                        <a:rPr lang="ko-KR" altLang="en-US" sz="1400" dirty="0" err="1" smtClean="0"/>
                        <a:t>연맹원의</a:t>
                      </a:r>
                      <a:r>
                        <a:rPr lang="ko-KR" altLang="en-US" sz="1400" dirty="0" smtClean="0"/>
                        <a:t> 정보가 나타나게 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자기 자신의 이름을 선택하면 팝업으로 정보가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065017" y="116632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연방가입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15" name="그룹 1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547664" y="620688"/>
                <a:ext cx="5976664" cy="3456384"/>
                <a:chOff x="1547664" y="620688"/>
                <a:chExt cx="5976664" cy="3456384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1547664" y="620688"/>
                  <a:ext cx="5976664" cy="34563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2010192" y="1772816"/>
                  <a:ext cx="1656184" cy="144016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연맹원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이름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4283968" y="1772816"/>
                  <a:ext cx="792088" cy="144016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접속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2010192" y="1916832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보노보노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4283968" y="1916832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일 전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2010192" y="2207116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너부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4283968" y="2204864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3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분 전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2010192" y="2495148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포로리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4283968" y="2492896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123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일 전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010192" y="2780928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아구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몬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4283968" y="2778676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년 전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2010192" y="3068960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엔젤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283968" y="3066708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10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분 전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직선 화살표 연결선 89"/>
                <p:cNvCxnSpPr/>
                <p:nvPr/>
              </p:nvCxnSpPr>
              <p:spPr>
                <a:xfrm flipV="1">
                  <a:off x="1907704" y="2017380"/>
                  <a:ext cx="0" cy="1913132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4" name="직사각형 93"/>
                <p:cNvSpPr/>
                <p:nvPr/>
              </p:nvSpPr>
              <p:spPr>
                <a:xfrm>
                  <a:off x="2010192" y="3359244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피가쭉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4283968" y="3356992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시간 전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010192" y="3652072"/>
                  <a:ext cx="1656184" cy="28098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유리멘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탈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4283968" y="3645024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12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시간 전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>
                  <a:off x="6732240" y="692696"/>
                  <a:ext cx="504056" cy="50405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err="1" smtClean="0">
                      <a:solidFill>
                        <a:schemeClr val="tx1"/>
                      </a:solidFill>
                    </a:rPr>
                    <a:t>백버튼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08104" y="836712"/>
                  <a:ext cx="1152128" cy="21602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캐쉬</a:t>
                  </a:r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소지량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4283968" y="836712"/>
                  <a:ext cx="1152128" cy="21602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골드 </a:t>
                  </a:r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소지량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3666376" y="1772816"/>
                  <a:ext cx="617592" cy="144016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등급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3666376" y="191683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등급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3666376" y="2210650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등급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3666376" y="2496138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등급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3666376" y="278347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등급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3666376" y="3073756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등급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3666376" y="335699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등급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3666376" y="3642480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등급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5436096" y="1772816"/>
                <a:ext cx="1837167" cy="1148604"/>
                <a:chOff x="5364088" y="1772816"/>
                <a:chExt cx="1837167" cy="1148604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5364088" y="1772816"/>
                  <a:ext cx="1837167" cy="114860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5549871" y="1845794"/>
                  <a:ext cx="1432478" cy="2150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/>
                    <a:t>불타는 성전</a:t>
                  </a:r>
                  <a:endParaRPr lang="ko-KR" altLang="en-US" dirty="0"/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5549871" y="2124764"/>
                  <a:ext cx="1440074" cy="2024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설립자</a:t>
                  </a:r>
                  <a:endParaRPr lang="ko-KR" altLang="en-US" dirty="0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549871" y="2394904"/>
                  <a:ext cx="1440074" cy="2024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err="1" smtClean="0"/>
                    <a:t>레이드</a:t>
                  </a:r>
                  <a:r>
                    <a:rPr lang="ko-KR" altLang="en-US" sz="800" dirty="0" smtClean="0"/>
                    <a:t> 포인트</a:t>
                  </a:r>
                  <a:endParaRPr lang="ko-KR" altLang="en-US" dirty="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49871" y="2660966"/>
                  <a:ext cx="1440074" cy="2024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/>
                    <a:t>가입자 수</a:t>
                  </a:r>
                  <a:endParaRPr lang="ko-KR" altLang="en-US" dirty="0"/>
                </a:p>
              </p:txBody>
            </p:sp>
          </p:grpSp>
        </p:grpSp>
        <p:sp>
          <p:nvSpPr>
            <p:cNvPr id="16" name="직사각형 15"/>
            <p:cNvSpPr/>
            <p:nvPr/>
          </p:nvSpPr>
          <p:spPr>
            <a:xfrm>
              <a:off x="5442437" y="3461592"/>
              <a:ext cx="1866032" cy="4663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레이드</a:t>
              </a:r>
              <a:endParaRPr lang="ko-KR" altLang="en-US" dirty="0"/>
            </a:p>
          </p:txBody>
        </p:sp>
      </p:grpSp>
      <p:sp>
        <p:nvSpPr>
          <p:cNvPr id="43" name="사각형 설명선 42"/>
          <p:cNvSpPr/>
          <p:nvPr/>
        </p:nvSpPr>
        <p:spPr>
          <a:xfrm flipH="1">
            <a:off x="445880" y="1487002"/>
            <a:ext cx="936104" cy="584406"/>
          </a:xfrm>
          <a:prstGeom prst="wedgeRectCallout">
            <a:avLst>
              <a:gd name="adj1" fmla="val -113630"/>
              <a:gd name="adj2" fmla="val 4033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리스트의 길드 이름은 선택이 가능하다</a:t>
            </a:r>
            <a:endParaRPr lang="ko-KR" altLang="en-US" dirty="0"/>
          </a:p>
        </p:txBody>
      </p:sp>
      <p:sp>
        <p:nvSpPr>
          <p:cNvPr id="51" name="타원 50">
            <a:hlinkClick r:id="rId3" action="ppaction://hlinksldjump"/>
          </p:cNvPr>
          <p:cNvSpPr/>
          <p:nvPr/>
        </p:nvSpPr>
        <p:spPr>
          <a:xfrm>
            <a:off x="7910782" y="62068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검색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52" name="타원 51">
            <a:hlinkClick r:id="rId4" action="ppaction://hlinksldjump"/>
          </p:cNvPr>
          <p:cNvSpPr/>
          <p:nvPr/>
        </p:nvSpPr>
        <p:spPr>
          <a:xfrm>
            <a:off x="7910782" y="1304041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초대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53" name="타원 52">
            <a:hlinkClick r:id="rId5" action="ppaction://hlinksldjump"/>
          </p:cNvPr>
          <p:cNvSpPr/>
          <p:nvPr/>
        </p:nvSpPr>
        <p:spPr>
          <a:xfrm>
            <a:off x="7910782" y="1988840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생성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54" name="타원 53">
            <a:hlinkClick r:id="rId6" action="ppaction://hlinksldjump"/>
          </p:cNvPr>
          <p:cNvSpPr/>
          <p:nvPr/>
        </p:nvSpPr>
        <p:spPr>
          <a:xfrm>
            <a:off x="7910782" y="2704124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가입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7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64624"/>
              </p:ext>
            </p:extLst>
          </p:nvPr>
        </p:nvGraphicFramePr>
        <p:xfrm>
          <a:off x="1475656" y="4359240"/>
          <a:ext cx="648072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187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연방으로 부터 초대를 받을 경우 위와 같이 </a:t>
                      </a:r>
                      <a:r>
                        <a:rPr lang="ko-KR" altLang="en-US" sz="1400" dirty="0" err="1" smtClean="0"/>
                        <a:t>초대중이라는</a:t>
                      </a:r>
                      <a:r>
                        <a:rPr lang="ko-KR" altLang="en-US" sz="1400" dirty="0" smtClean="0"/>
                        <a:t> 글자가 표기된다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87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초대중</a:t>
                      </a:r>
                      <a:r>
                        <a:rPr lang="ko-KR" altLang="en-US" sz="1400" baseline="0" dirty="0" smtClean="0"/>
                        <a:t> 상태의 연방 이름을 선택하면 </a:t>
                      </a:r>
                      <a:r>
                        <a:rPr lang="ko-KR" altLang="en-US" sz="1400" baseline="0" dirty="0" err="1" smtClean="0"/>
                        <a:t>팝업창이</a:t>
                      </a:r>
                      <a:r>
                        <a:rPr lang="ko-KR" altLang="en-US" sz="1400" baseline="0" dirty="0" smtClean="0"/>
                        <a:t>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809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리스트는 </a:t>
                      </a:r>
                      <a:r>
                        <a:rPr lang="ko-KR" altLang="en-US" sz="1400" dirty="0" err="1" smtClean="0"/>
                        <a:t>초대중이</a:t>
                      </a:r>
                      <a:r>
                        <a:rPr lang="ko-KR" altLang="en-US" sz="1400" dirty="0" smtClean="0"/>
                        <a:t> 가장 위에 배치되며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가입신청중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순서로 배치된다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sp>
          <p:nvSpPr>
            <p:cNvPr id="43" name="직사각형 42"/>
            <p:cNvSpPr/>
            <p:nvPr/>
          </p:nvSpPr>
          <p:spPr>
            <a:xfrm>
              <a:off x="1547664" y="620688"/>
              <a:ext cx="5976664" cy="3456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0192" y="1772816"/>
              <a:ext cx="1656184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연방이름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66376" y="1772816"/>
              <a:ext cx="792088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상태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hlinkClick r:id="rId3" action="ppaction://hlinksldjump"/>
            </p:cNvPr>
            <p:cNvSpPr/>
            <p:nvPr/>
          </p:nvSpPr>
          <p:spPr>
            <a:xfrm>
              <a:off x="2010192" y="1916832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불타는 성전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66376" y="191683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solidFill>
                    <a:srgbClr val="00B050"/>
                  </a:solidFill>
                </a:rPr>
                <a:t>초대중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" name="직사각형 16">
              <a:hlinkClick r:id="rId4" action="ppaction://hlinksldjump"/>
            </p:cNvPr>
            <p:cNvSpPr/>
            <p:nvPr/>
          </p:nvSpPr>
          <p:spPr>
            <a:xfrm>
              <a:off x="2010192" y="2207116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데스윙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10192" y="2495148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판다렌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10192" y="2780928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드레노어의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군주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10192" y="3068960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카리브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66376" y="3066708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1907704" y="2017380"/>
              <a:ext cx="0" cy="19131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모서리가 둥근 직사각형 28">
              <a:hlinkClick r:id="rId5" action="ppaction://hlinksldjump"/>
            </p:cNvPr>
            <p:cNvSpPr/>
            <p:nvPr/>
          </p:nvSpPr>
          <p:spPr>
            <a:xfrm>
              <a:off x="6156176" y="3501008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설립</a:t>
              </a:r>
              <a:endParaRPr lang="ko-KR" altLang="en-US" sz="1400" dirty="0"/>
            </a:p>
          </p:txBody>
        </p:sp>
        <p:sp>
          <p:nvSpPr>
            <p:cNvPr id="41" name="모서리가 둥근 직사각형 40">
              <a:hlinkClick r:id="rId6" action="ppaction://hlinksldjump"/>
            </p:cNvPr>
            <p:cNvSpPr/>
            <p:nvPr/>
          </p:nvSpPr>
          <p:spPr>
            <a:xfrm>
              <a:off x="3767635" y="1365413"/>
              <a:ext cx="648072" cy="26839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검색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010192" y="1365413"/>
              <a:ext cx="1656184" cy="219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연방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이름으로 검색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010192" y="3359244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하와이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6376" y="335699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010192" y="3652072"/>
              <a:ext cx="1656184" cy="2809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말리브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666376" y="3645024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61640" y="1581068"/>
              <a:ext cx="16514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</a:rPr>
                <a:t>존재하지 않는 연방이름 입니다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.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732240" y="692696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백버튼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508104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캐쉬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83968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골드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666376" y="2202320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rgbClr val="FF0000"/>
                  </a:solidFill>
                </a:rPr>
                <a:t>가입신청중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666376" y="2492604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rgbClr val="FF0000"/>
                  </a:solidFill>
                </a:rPr>
                <a:t>가입신청중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66376" y="2773656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rgbClr val="FF0000"/>
                  </a:solidFill>
                </a:rPr>
                <a:t>가입신청중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065017" y="116632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가입 상태화면</a:t>
            </a:r>
            <a:endParaRPr lang="ko-KR" altLang="en-US" dirty="0"/>
          </a:p>
        </p:txBody>
      </p:sp>
      <p:sp>
        <p:nvSpPr>
          <p:cNvPr id="34" name="사각형 설명선 33"/>
          <p:cNvSpPr/>
          <p:nvPr/>
        </p:nvSpPr>
        <p:spPr>
          <a:xfrm flipH="1">
            <a:off x="445880" y="1487002"/>
            <a:ext cx="936104" cy="584406"/>
          </a:xfrm>
          <a:prstGeom prst="wedgeRectCallout">
            <a:avLst>
              <a:gd name="adj1" fmla="val -113630"/>
              <a:gd name="adj2" fmla="val 4033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리스트의 길드 이름은 선택이 가능하다</a:t>
            </a:r>
            <a:endParaRPr lang="ko-KR" altLang="en-US" dirty="0"/>
          </a:p>
        </p:txBody>
      </p:sp>
      <p:sp>
        <p:nvSpPr>
          <p:cNvPr id="44" name="타원 43">
            <a:hlinkClick r:id="rId7" action="ppaction://hlinksldjump"/>
          </p:cNvPr>
          <p:cNvSpPr/>
          <p:nvPr/>
        </p:nvSpPr>
        <p:spPr>
          <a:xfrm>
            <a:off x="7884368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초대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012160" y="1916832"/>
            <a:ext cx="1368152" cy="1442412"/>
            <a:chOff x="6012160" y="1916832"/>
            <a:chExt cx="1368152" cy="1442412"/>
          </a:xfrm>
        </p:grpSpPr>
        <p:sp>
          <p:nvSpPr>
            <p:cNvPr id="37" name="직사각형 36"/>
            <p:cNvSpPr/>
            <p:nvPr/>
          </p:nvSpPr>
          <p:spPr>
            <a:xfrm>
              <a:off x="6012160" y="2071408"/>
              <a:ext cx="1368152" cy="1287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228184" y="1916832"/>
              <a:ext cx="939180" cy="290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설립조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078984" y="228877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금화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78984" y="2532299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자</a:t>
              </a:r>
              <a:r>
                <a:rPr lang="ko-KR" altLang="en-US" sz="600" dirty="0"/>
                <a:t>원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078984" y="275641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78984" y="2996952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372200" y="228877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372200" y="2532299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372200" y="275641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72200" y="2996952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50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885791"/>
              </p:ext>
            </p:extLst>
          </p:nvPr>
        </p:nvGraphicFramePr>
        <p:xfrm>
          <a:off x="1475656" y="4383112"/>
          <a:ext cx="6480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초대중인 연방의 이름을 선택하면 위와 같은 </a:t>
                      </a:r>
                      <a:r>
                        <a:rPr lang="ko-KR" altLang="en-US" sz="1400" dirty="0" err="1" smtClean="0"/>
                        <a:t>팝업창이</a:t>
                      </a:r>
                      <a:r>
                        <a:rPr lang="ko-KR" altLang="en-US" sz="1400" dirty="0" smtClean="0"/>
                        <a:t>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초대 수락 버튼을 누르면 바로 승인되어 연방에 가입되게 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거절을 누르면 </a:t>
                      </a:r>
                      <a:r>
                        <a:rPr lang="ko-KR" altLang="en-US" sz="1400" dirty="0" err="1" smtClean="0"/>
                        <a:t>팝업창이</a:t>
                      </a:r>
                      <a:r>
                        <a:rPr lang="ko-KR" altLang="en-US" sz="1400" dirty="0" smtClean="0"/>
                        <a:t> 종료되며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해당 연방은</a:t>
                      </a:r>
                      <a:r>
                        <a:rPr lang="ko-KR" altLang="en-US" sz="1400" baseline="0" dirty="0" smtClean="0"/>
                        <a:t> 상단위치에서 벗어나게 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4. </a:t>
                      </a:r>
                      <a:r>
                        <a:rPr lang="ko-KR" altLang="en-US" sz="1400" dirty="0" smtClean="0"/>
                        <a:t>가입을 선택 시 연방의 인원이 최대 상태라면 팝업이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sp>
          <p:nvSpPr>
            <p:cNvPr id="43" name="직사각형 42"/>
            <p:cNvSpPr/>
            <p:nvPr/>
          </p:nvSpPr>
          <p:spPr>
            <a:xfrm>
              <a:off x="1547664" y="620688"/>
              <a:ext cx="5976664" cy="3456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0192" y="1772816"/>
              <a:ext cx="1656184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연방이름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66376" y="1772816"/>
              <a:ext cx="792088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상태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hlinkClick r:id="rId3" action="ppaction://hlinksldjump"/>
            </p:cNvPr>
            <p:cNvSpPr/>
            <p:nvPr/>
          </p:nvSpPr>
          <p:spPr>
            <a:xfrm>
              <a:off x="2010192" y="1916832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불타는 성전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66376" y="191683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solidFill>
                    <a:srgbClr val="00B050"/>
                  </a:solidFill>
                </a:rPr>
                <a:t>초대중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010192" y="2207116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데스윙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10192" y="2495148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판다렌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10192" y="2780928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드레노어의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군주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10192" y="3068960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카리브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66376" y="3066708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1907704" y="2017380"/>
              <a:ext cx="0" cy="19131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모서리가 둥근 직사각형 28">
              <a:hlinkClick r:id="rId4" action="ppaction://hlinksldjump"/>
            </p:cNvPr>
            <p:cNvSpPr/>
            <p:nvPr/>
          </p:nvSpPr>
          <p:spPr>
            <a:xfrm>
              <a:off x="6156176" y="3501008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설립</a:t>
              </a:r>
              <a:endParaRPr lang="ko-KR" altLang="en-US" sz="1400" dirty="0"/>
            </a:p>
          </p:txBody>
        </p:sp>
        <p:sp>
          <p:nvSpPr>
            <p:cNvPr id="41" name="모서리가 둥근 직사각형 40">
              <a:hlinkClick r:id="rId5" action="ppaction://hlinksldjump"/>
            </p:cNvPr>
            <p:cNvSpPr/>
            <p:nvPr/>
          </p:nvSpPr>
          <p:spPr>
            <a:xfrm>
              <a:off x="3738384" y="1365413"/>
              <a:ext cx="648072" cy="26839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검색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010192" y="1365413"/>
              <a:ext cx="1656184" cy="219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연방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이름으로 검색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010192" y="3359244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하와이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6376" y="335699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010192" y="3652072"/>
              <a:ext cx="1656184" cy="2809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말리브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666376" y="3645024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61640" y="1581068"/>
              <a:ext cx="16514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</a:rPr>
                <a:t>존재하지 않는 연방이름 입니다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.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732240" y="692696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백버튼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508104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캐쉬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83968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골드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666376" y="2202320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rgbClr val="FF0000"/>
                  </a:solidFill>
                </a:rPr>
                <a:t>가입신청중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666376" y="2492604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rgbClr val="FF0000"/>
                  </a:solidFill>
                </a:rPr>
                <a:t>가입신청중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66376" y="2773656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rgbClr val="FF0000"/>
                  </a:solidFill>
                </a:rPr>
                <a:t>가입신청중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065017" y="116632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초대 화면</a:t>
            </a:r>
            <a:endParaRPr lang="ko-KR" altLang="en-US" dirty="0"/>
          </a:p>
        </p:txBody>
      </p:sp>
      <p:sp>
        <p:nvSpPr>
          <p:cNvPr id="59" name="타원 58">
            <a:hlinkClick r:id="rId6" action="ppaction://hlinksldjump"/>
          </p:cNvPr>
          <p:cNvSpPr/>
          <p:nvPr/>
        </p:nvSpPr>
        <p:spPr>
          <a:xfrm>
            <a:off x="7884368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초대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6012160" y="1916832"/>
            <a:ext cx="1368152" cy="1442412"/>
            <a:chOff x="6012160" y="1916832"/>
            <a:chExt cx="1368152" cy="1442412"/>
          </a:xfrm>
        </p:grpSpPr>
        <p:sp>
          <p:nvSpPr>
            <p:cNvPr id="70" name="직사각형 69"/>
            <p:cNvSpPr/>
            <p:nvPr/>
          </p:nvSpPr>
          <p:spPr>
            <a:xfrm>
              <a:off x="6012160" y="2071408"/>
              <a:ext cx="1368152" cy="1287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228184" y="1916832"/>
              <a:ext cx="939180" cy="290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설립조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078984" y="228877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금화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078984" y="2532299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자</a:t>
              </a:r>
              <a:r>
                <a:rPr lang="ko-KR" altLang="en-US" sz="600" dirty="0"/>
                <a:t>원</a:t>
              </a:r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078984" y="275641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78984" y="2996952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372200" y="228877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372200" y="2532299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72200" y="275641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372200" y="2996952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547664" y="620688"/>
            <a:ext cx="5976664" cy="345638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2785492" y="1414497"/>
            <a:ext cx="3960440" cy="2025838"/>
            <a:chOff x="1333178" y="1427018"/>
            <a:chExt cx="3960440" cy="2025838"/>
          </a:xfrm>
        </p:grpSpPr>
        <p:sp>
          <p:nvSpPr>
            <p:cNvPr id="36" name="직사각형 35"/>
            <p:cNvSpPr/>
            <p:nvPr/>
          </p:nvSpPr>
          <p:spPr>
            <a:xfrm>
              <a:off x="1333178" y="1427018"/>
              <a:ext cx="3960440" cy="2025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266980" y="1592942"/>
              <a:ext cx="2088232" cy="215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연방 이름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873796" y="1882419"/>
              <a:ext cx="1584176" cy="223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연방 설립자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881200" y="2167150"/>
              <a:ext cx="3060340" cy="783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연방 설명</a:t>
              </a:r>
              <a:endParaRPr lang="ko-KR" altLang="en-US" dirty="0"/>
            </a:p>
          </p:txBody>
        </p:sp>
        <p:sp>
          <p:nvSpPr>
            <p:cNvPr id="40" name="모서리가 둥근 직사각형 39">
              <a:hlinkClick r:id="rId7" action="ppaction://hlinksldjump"/>
            </p:cNvPr>
            <p:cNvSpPr/>
            <p:nvPr/>
          </p:nvSpPr>
          <p:spPr>
            <a:xfrm>
              <a:off x="2195736" y="2996952"/>
              <a:ext cx="925560" cy="38331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초대 수락</a:t>
              </a:r>
              <a:endParaRPr lang="ko-KR" altLang="en-US" sz="1400" dirty="0"/>
            </a:p>
          </p:txBody>
        </p:sp>
        <p:sp>
          <p:nvSpPr>
            <p:cNvPr id="44" name="모서리가 둥근 직사각형 43">
              <a:hlinkClick r:id="rId8" action="ppaction://hlinksldjump"/>
            </p:cNvPr>
            <p:cNvSpPr/>
            <p:nvPr/>
          </p:nvSpPr>
          <p:spPr>
            <a:xfrm>
              <a:off x="3563888" y="2996952"/>
              <a:ext cx="925560" cy="38331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거절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17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55254"/>
              </p:ext>
            </p:extLst>
          </p:nvPr>
        </p:nvGraphicFramePr>
        <p:xfrm>
          <a:off x="1475656" y="4201120"/>
          <a:ext cx="6480720" cy="2503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04624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설립</a:t>
                      </a:r>
                      <a:r>
                        <a:rPr lang="ko-KR" altLang="en-US" sz="1200" baseline="0" dirty="0" smtClean="0"/>
                        <a:t> 버튼을 누를 경우 위와 같은 팝업이 나타난다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259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연방 이름을 작성하고 이름이 중복된 것이 있는지 체크한다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중복 체크를 통한 결과는 위와 같이 조그만 빨간 글씨로 보여준다</a:t>
                      </a:r>
                      <a:r>
                        <a:rPr lang="en-US" altLang="ko-KR" sz="1200" dirty="0" smtClean="0"/>
                        <a:t>.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    </a:t>
                      </a:r>
                      <a:r>
                        <a:rPr lang="ko-KR" altLang="en-US" sz="1200" dirty="0" smtClean="0"/>
                        <a:t>내용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사용하실 수 있는 이름입니다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초록</a:t>
                      </a:r>
                      <a:r>
                        <a:rPr lang="en-US" altLang="ko-KR" sz="1200" dirty="0" smtClean="0"/>
                        <a:t>). </a:t>
                      </a:r>
                      <a:r>
                        <a:rPr lang="ko-KR" altLang="en-US" sz="1200" dirty="0" smtClean="0"/>
                        <a:t>이미 존재하는 이름입니다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빨강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4.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설립 버튼을 누르면 연방 설립이 되며 화면이 전환된다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284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5. </a:t>
                      </a:r>
                      <a:r>
                        <a:rPr lang="ko-KR" altLang="en-US" sz="1200" dirty="0" smtClean="0"/>
                        <a:t>취소 버튼을 누르면 이전</a:t>
                      </a:r>
                      <a:r>
                        <a:rPr lang="ko-KR" altLang="en-US" sz="1200" baseline="0" dirty="0" smtClean="0"/>
                        <a:t> 화면으로 돌아간다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284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6. </a:t>
                      </a:r>
                      <a:r>
                        <a:rPr lang="ko-KR" altLang="en-US" sz="1200" dirty="0" smtClean="0"/>
                        <a:t>만약 가입 </a:t>
                      </a:r>
                      <a:r>
                        <a:rPr lang="ko-KR" altLang="en-US" sz="1200" dirty="0" err="1" smtClean="0"/>
                        <a:t>신청중에</a:t>
                      </a:r>
                      <a:r>
                        <a:rPr lang="ko-KR" altLang="en-US" sz="1200" dirty="0" smtClean="0"/>
                        <a:t> 설립이 완료될 경우 유저가</a:t>
                      </a:r>
                      <a:r>
                        <a:rPr lang="ko-KR" altLang="en-US" sz="1200" baseline="0" dirty="0" smtClean="0"/>
                        <a:t> 가입 신청한 것은 모두 취소된다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284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7. </a:t>
                      </a:r>
                      <a:r>
                        <a:rPr lang="ko-KR" altLang="en-US" sz="1200" dirty="0" smtClean="0"/>
                        <a:t>가입 </a:t>
                      </a:r>
                      <a:r>
                        <a:rPr lang="ko-KR" altLang="en-US" sz="1200" dirty="0" err="1" smtClean="0"/>
                        <a:t>신청중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baseline="0" dirty="0" smtClean="0"/>
                        <a:t>승인과 설립이 동시에 이루어질 경우 </a:t>
                      </a:r>
                      <a:r>
                        <a:rPr lang="ko-KR" altLang="en-US" sz="1200" baseline="0" dirty="0" err="1" smtClean="0"/>
                        <a:t>경고창을</a:t>
                      </a:r>
                      <a:r>
                        <a:rPr lang="ko-KR" altLang="en-US" sz="1200" baseline="0" dirty="0" smtClean="0"/>
                        <a:t> 띄운다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3" name="그룹 162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sp>
          <p:nvSpPr>
            <p:cNvPr id="164" name="직사각형 163"/>
            <p:cNvSpPr/>
            <p:nvPr/>
          </p:nvSpPr>
          <p:spPr>
            <a:xfrm>
              <a:off x="1547664" y="620688"/>
              <a:ext cx="5976664" cy="3456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2010192" y="1772816"/>
              <a:ext cx="1656184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연방이름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666376" y="1772816"/>
              <a:ext cx="792088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가입자 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hlinkClick r:id="rId3" action="ppaction://hlinksldjump"/>
            </p:cNvPr>
            <p:cNvSpPr/>
            <p:nvPr/>
          </p:nvSpPr>
          <p:spPr>
            <a:xfrm>
              <a:off x="2010192" y="1916832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불타는 성전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666376" y="191683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010192" y="2207116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데스윙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3666376" y="2204864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2010192" y="2495148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판다렌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3666376" y="2492896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010192" y="2780928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드레노어의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군주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3666376" y="2778676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010192" y="3068960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카리브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3666376" y="3066708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7" name="직선 화살표 연결선 176"/>
            <p:cNvCxnSpPr/>
            <p:nvPr/>
          </p:nvCxnSpPr>
          <p:spPr>
            <a:xfrm flipV="1">
              <a:off x="1907704" y="2017380"/>
              <a:ext cx="0" cy="19131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8" name="모서리가 둥근 직사각형 177">
              <a:hlinkClick r:id="rId4" action="ppaction://hlinksldjump"/>
            </p:cNvPr>
            <p:cNvSpPr/>
            <p:nvPr/>
          </p:nvSpPr>
          <p:spPr>
            <a:xfrm>
              <a:off x="6156176" y="3501008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설립</a:t>
              </a:r>
              <a:endParaRPr lang="ko-KR" altLang="en-US" sz="1400" dirty="0"/>
            </a:p>
          </p:txBody>
        </p:sp>
        <p:sp>
          <p:nvSpPr>
            <p:cNvPr id="179" name="모서리가 둥근 직사각형 178">
              <a:hlinkClick r:id="rId5" action="ppaction://hlinksldjump"/>
            </p:cNvPr>
            <p:cNvSpPr/>
            <p:nvPr/>
          </p:nvSpPr>
          <p:spPr>
            <a:xfrm>
              <a:off x="4530472" y="1365413"/>
              <a:ext cx="648072" cy="26839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검색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2010192" y="1365413"/>
              <a:ext cx="2448272" cy="219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연방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이름으로 검색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2010192" y="3359244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하와이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3666376" y="335699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010192" y="3652072"/>
              <a:ext cx="1656184" cy="2809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말리브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3666376" y="3645024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961640" y="1581068"/>
              <a:ext cx="16514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</a:rPr>
                <a:t>존재하지 않는 연방이름 입니다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.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6" name="타원 185"/>
            <p:cNvSpPr/>
            <p:nvPr/>
          </p:nvSpPr>
          <p:spPr>
            <a:xfrm>
              <a:off x="6732240" y="692696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백버튼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5508104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캐쉬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4283968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골드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065017" y="116632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연방 설립 화면</a:t>
            </a:r>
            <a:endParaRPr lang="ko-KR" altLang="en-US" dirty="0"/>
          </a:p>
        </p:txBody>
      </p:sp>
      <p:sp>
        <p:nvSpPr>
          <p:cNvPr id="46" name="타원 45">
            <a:hlinkClick r:id="rId6" action="ppaction://hlinksldjump"/>
          </p:cNvPr>
          <p:cNvSpPr/>
          <p:nvPr/>
        </p:nvSpPr>
        <p:spPr>
          <a:xfrm>
            <a:off x="7884368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생성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6012160" y="1916832"/>
            <a:ext cx="1368152" cy="1442412"/>
            <a:chOff x="6012160" y="1916832"/>
            <a:chExt cx="1368152" cy="1442412"/>
          </a:xfrm>
        </p:grpSpPr>
        <p:sp>
          <p:nvSpPr>
            <p:cNvPr id="43" name="직사각형 42"/>
            <p:cNvSpPr/>
            <p:nvPr/>
          </p:nvSpPr>
          <p:spPr>
            <a:xfrm>
              <a:off x="6012160" y="2071408"/>
              <a:ext cx="1368152" cy="1287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228184" y="1916832"/>
              <a:ext cx="939180" cy="290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설립조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078984" y="228877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금화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078984" y="2532299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자</a:t>
              </a:r>
              <a:r>
                <a:rPr lang="ko-KR" altLang="en-US" sz="600" dirty="0"/>
                <a:t>원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78984" y="275641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78984" y="2996952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372200" y="228877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372200" y="2532299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372200" y="275641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372200" y="2996952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547664" y="633320"/>
            <a:ext cx="5976664" cy="345638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3145518" y="1387603"/>
            <a:ext cx="3417980" cy="2150338"/>
            <a:chOff x="1566866" y="1286574"/>
            <a:chExt cx="3417980" cy="2150338"/>
          </a:xfrm>
        </p:grpSpPr>
        <p:grpSp>
          <p:nvGrpSpPr>
            <p:cNvPr id="6" name="그룹 5"/>
            <p:cNvGrpSpPr/>
            <p:nvPr/>
          </p:nvGrpSpPr>
          <p:grpSpPr>
            <a:xfrm>
              <a:off x="1566866" y="1286574"/>
              <a:ext cx="3417980" cy="2150338"/>
              <a:chOff x="1154020" y="1422678"/>
              <a:chExt cx="3417980" cy="2150338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154020" y="1422678"/>
                <a:ext cx="3417980" cy="21503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1385646" y="1620932"/>
                <a:ext cx="2031954" cy="2949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연방 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3491880" y="1629092"/>
                <a:ext cx="720080" cy="29380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중복체크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385646" y="2127104"/>
                <a:ext cx="2826314" cy="8640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연방 설명 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모서리가 둥근 직사각형 34">
                <a:hlinkClick r:id="rId6" action="ppaction://hlinksldjump"/>
              </p:cNvPr>
              <p:cNvSpPr/>
              <p:nvPr/>
            </p:nvSpPr>
            <p:spPr>
              <a:xfrm>
                <a:off x="1688604" y="3069399"/>
                <a:ext cx="1011188" cy="418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설립</a:t>
                </a:r>
                <a:endParaRPr lang="ko-KR" altLang="en-US" sz="1400" dirty="0"/>
              </a:p>
            </p:txBody>
          </p:sp>
          <p:sp>
            <p:nvSpPr>
              <p:cNvPr id="36" name="모서리가 둥근 직사각형 35">
                <a:hlinkClick r:id="rId7" action="ppaction://hlinksldjump"/>
              </p:cNvPr>
              <p:cNvSpPr/>
              <p:nvPr/>
            </p:nvSpPr>
            <p:spPr>
              <a:xfrm>
                <a:off x="2987824" y="3082233"/>
                <a:ext cx="1011188" cy="418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취소</a:t>
                </a:r>
                <a:endParaRPr lang="ko-KR" altLang="en-US" sz="14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48448" y="1780436"/>
              <a:ext cx="1409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</a:rPr>
                <a:t>이미 존재하는 이름입니다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.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0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71310"/>
              </p:ext>
            </p:extLst>
          </p:nvPr>
        </p:nvGraphicFramePr>
        <p:xfrm>
          <a:off x="1475656" y="4383112"/>
          <a:ext cx="64807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연방을 선택하면 위와 같은 팝업이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가입을 선택하면</a:t>
                      </a:r>
                      <a:r>
                        <a:rPr lang="ko-KR" altLang="en-US" sz="1400" baseline="0" dirty="0" smtClean="0"/>
                        <a:t> 가입신청이 완료되며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이전 화면으로 돌아간다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취소 버튼을 누를 경우 이전 단계로 돌아간다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065017" y="116632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연방 가입</a:t>
            </a:r>
            <a:endParaRPr lang="ko-KR" altLang="en-US" dirty="0"/>
          </a:p>
        </p:txBody>
      </p:sp>
      <p:sp>
        <p:nvSpPr>
          <p:cNvPr id="50" name="타원 49">
            <a:hlinkClick r:id="rId2" action="ppaction://hlinksldjump"/>
          </p:cNvPr>
          <p:cNvSpPr/>
          <p:nvPr/>
        </p:nvSpPr>
        <p:spPr>
          <a:xfrm>
            <a:off x="7884368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가입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547664" y="620688"/>
            <a:ext cx="5976664" cy="3469016"/>
            <a:chOff x="1547664" y="620688"/>
            <a:chExt cx="5976664" cy="3469016"/>
          </a:xfrm>
        </p:grpSpPr>
        <p:grpSp>
          <p:nvGrpSpPr>
            <p:cNvPr id="139" name="그룹 138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연방이름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3666376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가입자 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불타는 성전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3666376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데스윙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3666376" y="220486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판다렌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666376" y="249289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드레노어의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군주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3666376" y="277867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카리브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3666376" y="3066708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4" name="직선 화살표 연결선 153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5" name="모서리가 둥근 직사각형 154">
                <a:hlinkClick r:id="rId4" action="ppaction://hlinksldjump"/>
              </p:cNvPr>
              <p:cNvSpPr/>
              <p:nvPr/>
            </p:nvSpPr>
            <p:spPr>
              <a:xfrm>
                <a:off x="6156176" y="3501008"/>
                <a:ext cx="1011188" cy="418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설립</a:t>
                </a:r>
                <a:endParaRPr lang="ko-KR" altLang="en-US" sz="1400" dirty="0"/>
              </a:p>
            </p:txBody>
          </p:sp>
          <p:sp>
            <p:nvSpPr>
              <p:cNvPr id="156" name="모서리가 둥근 직사각형 155">
                <a:hlinkClick r:id="rId5" action="ppaction://hlinksldjump"/>
              </p:cNvPr>
              <p:cNvSpPr/>
              <p:nvPr/>
            </p:nvSpPr>
            <p:spPr>
              <a:xfrm>
                <a:off x="4530472" y="1365413"/>
                <a:ext cx="648072" cy="26839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검색</a:t>
                </a:r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2010192" y="1365413"/>
                <a:ext cx="2448272" cy="2195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연방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이름으로 검색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하와이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3666376" y="33569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말리브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3666376" y="364502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1961640" y="1581068"/>
                <a:ext cx="16514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rgbClr val="FF0000"/>
                    </a:solidFill>
                  </a:rPr>
                  <a:t>존재하지 않는 연방이름 입니다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6012160" y="1916832"/>
              <a:ext cx="1368152" cy="1442412"/>
              <a:chOff x="6012160" y="1916832"/>
              <a:chExt cx="1368152" cy="1442412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6012160" y="2071408"/>
                <a:ext cx="1368152" cy="12878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6228184" y="1916832"/>
                <a:ext cx="939180" cy="290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설립조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건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078984" y="2288774"/>
                <a:ext cx="221208" cy="17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금화</a:t>
                </a:r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078984" y="2532299"/>
                <a:ext cx="221208" cy="17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자</a:t>
                </a:r>
                <a:r>
                  <a:rPr lang="ko-KR" altLang="en-US" sz="600" dirty="0"/>
                  <a:t>원</a:t>
                </a:r>
                <a:endParaRPr lang="ko-KR" altLang="en-US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078984" y="2756414"/>
                <a:ext cx="221208" cy="17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078984" y="2996952"/>
                <a:ext cx="221208" cy="17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6372200" y="2288774"/>
                <a:ext cx="936104" cy="1739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1000000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372200" y="2532299"/>
                <a:ext cx="936104" cy="1739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200000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372200" y="2756414"/>
                <a:ext cx="936104" cy="1739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372200" y="2996952"/>
                <a:ext cx="936104" cy="1739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0" name="직사각형 139"/>
            <p:cNvSpPr/>
            <p:nvPr/>
          </p:nvSpPr>
          <p:spPr>
            <a:xfrm>
              <a:off x="1547664" y="633320"/>
              <a:ext cx="5976664" cy="3456384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787347" y="1404842"/>
            <a:ext cx="3960440" cy="2025838"/>
            <a:chOff x="1333178" y="1427018"/>
            <a:chExt cx="3960440" cy="2025838"/>
          </a:xfrm>
        </p:grpSpPr>
        <p:sp>
          <p:nvSpPr>
            <p:cNvPr id="38" name="직사각형 37"/>
            <p:cNvSpPr/>
            <p:nvPr/>
          </p:nvSpPr>
          <p:spPr>
            <a:xfrm>
              <a:off x="1333178" y="1427018"/>
              <a:ext cx="3960440" cy="2025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266980" y="1592942"/>
              <a:ext cx="2088232" cy="215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연방 이름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73796" y="1882419"/>
              <a:ext cx="1584176" cy="223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연방 설립자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881200" y="2167150"/>
              <a:ext cx="3060340" cy="783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연방 설명</a:t>
              </a:r>
              <a:endParaRPr lang="ko-KR" altLang="en-US" dirty="0"/>
            </a:p>
          </p:txBody>
        </p:sp>
        <p:sp>
          <p:nvSpPr>
            <p:cNvPr id="46" name="모서리가 둥근 직사각형 45">
              <a:hlinkClick r:id="rId6" action="ppaction://hlinksldjump"/>
            </p:cNvPr>
            <p:cNvSpPr/>
            <p:nvPr/>
          </p:nvSpPr>
          <p:spPr>
            <a:xfrm>
              <a:off x="2195736" y="2996952"/>
              <a:ext cx="925560" cy="38331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가입</a:t>
              </a:r>
              <a:endParaRPr lang="ko-KR" altLang="en-US" sz="1400" dirty="0"/>
            </a:p>
          </p:txBody>
        </p:sp>
        <p:sp>
          <p:nvSpPr>
            <p:cNvPr id="47" name="모서리가 둥근 직사각형 46">
              <a:hlinkClick r:id="rId7" action="ppaction://hlinksldjump"/>
            </p:cNvPr>
            <p:cNvSpPr/>
            <p:nvPr/>
          </p:nvSpPr>
          <p:spPr>
            <a:xfrm>
              <a:off x="3563888" y="2996952"/>
              <a:ext cx="925560" cy="38331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취소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5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63864"/>
              </p:ext>
            </p:extLst>
          </p:nvPr>
        </p:nvGraphicFramePr>
        <p:xfrm>
          <a:off x="1475656" y="4359240"/>
          <a:ext cx="648072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187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가입</a:t>
                      </a:r>
                      <a:r>
                        <a:rPr lang="ko-KR" altLang="en-US" sz="1400" baseline="0" dirty="0" smtClean="0"/>
                        <a:t> 승인이 아직 완료되지 않을 경우 가입신청 중이라는 글자가 표기된다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809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가입 신청중인 연방의 이름을 선택하면 </a:t>
                      </a:r>
                      <a:r>
                        <a:rPr lang="ko-KR" altLang="en-US" sz="1400" dirty="0" err="1" smtClean="0"/>
                        <a:t>팝업창이</a:t>
                      </a:r>
                      <a:r>
                        <a:rPr lang="ko-KR" altLang="en-US" sz="1400" dirty="0" smtClean="0"/>
                        <a:t>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809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리스트는 </a:t>
                      </a:r>
                      <a:r>
                        <a:rPr lang="ko-KR" altLang="en-US" sz="1400" dirty="0" err="1" smtClean="0"/>
                        <a:t>초대중이</a:t>
                      </a:r>
                      <a:r>
                        <a:rPr lang="ko-KR" altLang="en-US" sz="1400" dirty="0" smtClean="0"/>
                        <a:t> 가장 위에 배치되며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가입신청중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순서로 배치된다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sp>
          <p:nvSpPr>
            <p:cNvPr id="43" name="직사각형 42"/>
            <p:cNvSpPr/>
            <p:nvPr/>
          </p:nvSpPr>
          <p:spPr>
            <a:xfrm>
              <a:off x="1547664" y="620688"/>
              <a:ext cx="5976664" cy="3456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0192" y="1772816"/>
              <a:ext cx="1656184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연방이름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66376" y="1772816"/>
              <a:ext cx="792088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상태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hlinkClick r:id="rId3" action="ppaction://hlinksldjump"/>
            </p:cNvPr>
            <p:cNvSpPr/>
            <p:nvPr/>
          </p:nvSpPr>
          <p:spPr>
            <a:xfrm>
              <a:off x="2010192" y="1916832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불타는 성전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66376" y="191683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rgbClr val="FF0000"/>
                  </a:solidFill>
                </a:rPr>
                <a:t>가입신청중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>
              <a:hlinkClick r:id="rId4" action="ppaction://hlinksldjump"/>
            </p:cNvPr>
            <p:cNvSpPr/>
            <p:nvPr/>
          </p:nvSpPr>
          <p:spPr>
            <a:xfrm>
              <a:off x="2010192" y="2207116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데스윙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10192" y="2495148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판다렌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10192" y="2780928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드레노어의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군주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10192" y="3068960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카리브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66376" y="3066708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1907704" y="2017380"/>
              <a:ext cx="0" cy="19131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모서리가 둥근 직사각형 28">
              <a:hlinkClick r:id="rId5" action="ppaction://hlinksldjump"/>
            </p:cNvPr>
            <p:cNvSpPr/>
            <p:nvPr/>
          </p:nvSpPr>
          <p:spPr>
            <a:xfrm>
              <a:off x="6156176" y="3501008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설립</a:t>
              </a:r>
              <a:endParaRPr lang="ko-KR" altLang="en-US" sz="1400" dirty="0"/>
            </a:p>
          </p:txBody>
        </p:sp>
        <p:sp>
          <p:nvSpPr>
            <p:cNvPr id="41" name="모서리가 둥근 직사각형 40">
              <a:hlinkClick r:id="rId6" action="ppaction://hlinksldjump"/>
            </p:cNvPr>
            <p:cNvSpPr/>
            <p:nvPr/>
          </p:nvSpPr>
          <p:spPr>
            <a:xfrm>
              <a:off x="3767635" y="1365413"/>
              <a:ext cx="648072" cy="26839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검색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010192" y="1365413"/>
              <a:ext cx="1656184" cy="219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연방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이름으로 검색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010192" y="3359244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하와이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6376" y="335699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010192" y="3652072"/>
              <a:ext cx="1656184" cy="2809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말리브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666376" y="3645024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61640" y="1581068"/>
              <a:ext cx="16514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</a:rPr>
                <a:t>존재하지 않는 연방이름 입니다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.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732240" y="692696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백버튼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508104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캐쉬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83968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골드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666376" y="2202320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rgbClr val="FF0000"/>
                  </a:solidFill>
                </a:rPr>
                <a:t>가입신청중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666376" y="2492604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rgbClr val="FF0000"/>
                  </a:solidFill>
                </a:rPr>
                <a:t>가입신청중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66376" y="2773656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rgbClr val="FF0000"/>
                  </a:solidFill>
                </a:rPr>
                <a:t>가입신청중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065017" y="116632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가입 상태화면</a:t>
            </a:r>
            <a:endParaRPr lang="ko-KR" altLang="en-US" dirty="0"/>
          </a:p>
        </p:txBody>
      </p:sp>
      <p:sp>
        <p:nvSpPr>
          <p:cNvPr id="39" name="타원 38">
            <a:hlinkClick r:id="rId7" action="ppaction://hlinksldjump"/>
          </p:cNvPr>
          <p:cNvSpPr/>
          <p:nvPr/>
        </p:nvSpPr>
        <p:spPr>
          <a:xfrm>
            <a:off x="7910782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가입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012160" y="1916832"/>
            <a:ext cx="1368152" cy="1442412"/>
            <a:chOff x="6012160" y="1916832"/>
            <a:chExt cx="1368152" cy="1442412"/>
          </a:xfrm>
        </p:grpSpPr>
        <p:sp>
          <p:nvSpPr>
            <p:cNvPr id="35" name="직사각형 34"/>
            <p:cNvSpPr/>
            <p:nvPr/>
          </p:nvSpPr>
          <p:spPr>
            <a:xfrm>
              <a:off x="6012160" y="2071408"/>
              <a:ext cx="1368152" cy="1287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228184" y="1916832"/>
              <a:ext cx="939180" cy="290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설립조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78984" y="228877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금화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78984" y="2532299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자</a:t>
              </a:r>
              <a:r>
                <a:rPr lang="ko-KR" altLang="en-US" sz="600" dirty="0"/>
                <a:t>원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78984" y="275641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078984" y="2996952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72200" y="228877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372200" y="2532299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372200" y="275641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372200" y="2996952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28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420425"/>
              </p:ext>
            </p:extLst>
          </p:nvPr>
        </p:nvGraphicFramePr>
        <p:xfrm>
          <a:off x="1475656" y="4383112"/>
          <a:ext cx="648072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가입 신청중인 연방의 이름을 선택하면 위와 같은 </a:t>
                      </a:r>
                      <a:r>
                        <a:rPr lang="ko-KR" altLang="en-US" sz="1400" dirty="0" err="1" smtClean="0"/>
                        <a:t>팝업창이</a:t>
                      </a:r>
                      <a:r>
                        <a:rPr lang="ko-KR" altLang="en-US" sz="1400" dirty="0" smtClean="0"/>
                        <a:t>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가입 버튼을 누르면 가입이 취소되면 해당 연방은 리스트의 상단 위치에서 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벗어나게 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확인을 누르면 </a:t>
                      </a:r>
                      <a:r>
                        <a:rPr lang="ko-KR" altLang="en-US" sz="1400" dirty="0" err="1" smtClean="0"/>
                        <a:t>팝업창이</a:t>
                      </a:r>
                      <a:r>
                        <a:rPr lang="ko-KR" altLang="en-US" sz="1400" dirty="0" smtClean="0"/>
                        <a:t> 종료된다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sp>
          <p:nvSpPr>
            <p:cNvPr id="43" name="직사각형 42"/>
            <p:cNvSpPr/>
            <p:nvPr/>
          </p:nvSpPr>
          <p:spPr>
            <a:xfrm>
              <a:off x="1547664" y="620688"/>
              <a:ext cx="5976664" cy="3456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0192" y="1772816"/>
              <a:ext cx="1656184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연방이름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66376" y="1772816"/>
              <a:ext cx="792088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상태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hlinkClick r:id="rId3" action="ppaction://hlinksldjump"/>
            </p:cNvPr>
            <p:cNvSpPr/>
            <p:nvPr/>
          </p:nvSpPr>
          <p:spPr>
            <a:xfrm>
              <a:off x="2010192" y="1916832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불타는 성전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66376" y="191683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solidFill>
                    <a:srgbClr val="00B050"/>
                  </a:solidFill>
                </a:rPr>
                <a:t>초대중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010192" y="2207116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데스윙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10192" y="2495148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판다렌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10192" y="2780928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드레노어의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군주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10192" y="3068960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카리브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66376" y="3066708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1907704" y="2017380"/>
              <a:ext cx="0" cy="19131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모서리가 둥근 직사각형 28">
              <a:hlinkClick r:id="rId4" action="ppaction://hlinksldjump"/>
            </p:cNvPr>
            <p:cNvSpPr/>
            <p:nvPr/>
          </p:nvSpPr>
          <p:spPr>
            <a:xfrm>
              <a:off x="6156176" y="3501008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설립</a:t>
              </a:r>
              <a:endParaRPr lang="ko-KR" altLang="en-US" sz="1400" dirty="0"/>
            </a:p>
          </p:txBody>
        </p:sp>
        <p:sp>
          <p:nvSpPr>
            <p:cNvPr id="41" name="모서리가 둥근 직사각형 40">
              <a:hlinkClick r:id="rId5" action="ppaction://hlinksldjump"/>
            </p:cNvPr>
            <p:cNvSpPr/>
            <p:nvPr/>
          </p:nvSpPr>
          <p:spPr>
            <a:xfrm>
              <a:off x="4530472" y="1365413"/>
              <a:ext cx="648072" cy="26839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검색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010192" y="1365413"/>
              <a:ext cx="2448272" cy="219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연방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이름으로 검색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010192" y="3359244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하와이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6376" y="335699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010192" y="3652072"/>
              <a:ext cx="1656184" cy="2809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말리브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666376" y="3645024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61640" y="1581068"/>
              <a:ext cx="16514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</a:rPr>
                <a:t>존재하지 않는 연방이름 입니다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.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732240" y="692696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백버튼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508104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캐쉬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83968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골드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666376" y="2202320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rgbClr val="FF0000"/>
                  </a:solidFill>
                </a:rPr>
                <a:t>가입신청중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666376" y="2492604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rgbClr val="FF0000"/>
                  </a:solidFill>
                </a:rPr>
                <a:t>가입신청중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66376" y="2773656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rgbClr val="FF0000"/>
                  </a:solidFill>
                </a:rPr>
                <a:t>가입신청중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547664" y="615171"/>
            <a:ext cx="5976664" cy="345638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2764452" y="1531380"/>
            <a:ext cx="3960440" cy="2025838"/>
            <a:chOff x="1333178" y="1427018"/>
            <a:chExt cx="3960440" cy="2025838"/>
          </a:xfrm>
        </p:grpSpPr>
        <p:sp>
          <p:nvSpPr>
            <p:cNvPr id="36" name="직사각형 35"/>
            <p:cNvSpPr/>
            <p:nvPr/>
          </p:nvSpPr>
          <p:spPr>
            <a:xfrm>
              <a:off x="1333178" y="1427018"/>
              <a:ext cx="3960440" cy="2025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266980" y="1592942"/>
              <a:ext cx="2088232" cy="215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연방 이름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873796" y="1882419"/>
              <a:ext cx="1584176" cy="223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연방 설립자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881200" y="2167150"/>
              <a:ext cx="3060340" cy="783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연방 설명</a:t>
              </a:r>
              <a:endParaRPr lang="ko-KR" altLang="en-US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195736" y="2996952"/>
              <a:ext cx="925560" cy="38331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가입 취소</a:t>
              </a:r>
              <a:endParaRPr lang="ko-KR" altLang="en-US" sz="1400" dirty="0"/>
            </a:p>
          </p:txBody>
        </p:sp>
        <p:sp>
          <p:nvSpPr>
            <p:cNvPr id="44" name="모서리가 둥근 직사각형 43">
              <a:hlinkClick r:id="rId6" action="ppaction://hlinksldjump"/>
            </p:cNvPr>
            <p:cNvSpPr/>
            <p:nvPr/>
          </p:nvSpPr>
          <p:spPr>
            <a:xfrm>
              <a:off x="3563888" y="2996952"/>
              <a:ext cx="925560" cy="38331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확</a:t>
              </a:r>
              <a:r>
                <a:rPr lang="ko-KR" altLang="en-US" sz="1400" dirty="0"/>
                <a:t>인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065017" y="116632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가입 취소</a:t>
            </a:r>
            <a:endParaRPr lang="ko-KR" altLang="en-US" dirty="0"/>
          </a:p>
        </p:txBody>
      </p:sp>
      <p:sp>
        <p:nvSpPr>
          <p:cNvPr id="49" name="타원 48">
            <a:hlinkClick r:id="rId7" action="ppaction://hlinksldjump"/>
          </p:cNvPr>
          <p:cNvSpPr/>
          <p:nvPr/>
        </p:nvSpPr>
        <p:spPr>
          <a:xfrm>
            <a:off x="7910782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가입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7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15536"/>
              </p:ext>
            </p:extLst>
          </p:nvPr>
        </p:nvGraphicFramePr>
        <p:xfrm>
          <a:off x="1475656" y="4383112"/>
          <a:ext cx="6480720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59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연방에 가입되어 있다면 탈퇴하지 않는</a:t>
                      </a:r>
                      <a:r>
                        <a:rPr lang="ko-KR" altLang="en-US" sz="1400" baseline="0" dirty="0" smtClean="0"/>
                        <a:t> 한 </a:t>
                      </a:r>
                      <a:r>
                        <a:rPr lang="ko-KR" altLang="en-US" sz="1400" baseline="0" dirty="0" err="1" smtClean="0"/>
                        <a:t>연맹원</a:t>
                      </a:r>
                      <a:r>
                        <a:rPr lang="ko-KR" altLang="en-US" sz="1400" baseline="0" dirty="0" smtClean="0"/>
                        <a:t> 리스트가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42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err="1" smtClean="0"/>
                        <a:t>연맹원의</a:t>
                      </a:r>
                      <a:r>
                        <a:rPr lang="ko-KR" altLang="en-US" sz="1400" dirty="0" smtClean="0"/>
                        <a:t> 이름을 선택하면 팝업으로 </a:t>
                      </a:r>
                      <a:r>
                        <a:rPr lang="ko-KR" altLang="en-US" sz="1400" dirty="0" err="1" smtClean="0"/>
                        <a:t>연맹원의</a:t>
                      </a:r>
                      <a:r>
                        <a:rPr lang="ko-KR" altLang="en-US" sz="1400" dirty="0" smtClean="0"/>
                        <a:t> 정보가 나타나게 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자기 자신의 이름을 선택하면 팝업으로 정보가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4. </a:t>
                      </a:r>
                      <a:r>
                        <a:rPr lang="ko-KR" altLang="en-US" sz="1400" dirty="0" smtClean="0"/>
                        <a:t>가입자 관리와 등급 관리는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등급 이상의 </a:t>
                      </a:r>
                      <a:r>
                        <a:rPr lang="ko-KR" altLang="en-US" sz="1400" dirty="0" err="1" smtClean="0"/>
                        <a:t>연맹원에게만</a:t>
                      </a:r>
                      <a:r>
                        <a:rPr lang="ko-KR" altLang="en-US" sz="1400" dirty="0" smtClean="0"/>
                        <a:t>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75" name="그룹 7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연맹원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283968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접속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보노보노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283968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hlinkClick r:id="rId4" action="ppaction://hlinksldjump"/>
              </p:cNvPr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너부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4283968" y="220486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포로리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283968" y="249289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아구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283968" y="277867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엔젤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283968" y="3066708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10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4" name="직사각형 93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피가쭉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4283968" y="33569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유리멘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283968" y="364502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666376" y="1772816"/>
                <a:ext cx="617592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666376" y="191683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666376" y="2210650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666376" y="2496138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666376" y="278347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666376" y="3073756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3666376" y="335699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666376" y="3642480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436096" y="1772816"/>
              <a:ext cx="1837167" cy="1148604"/>
              <a:chOff x="5364088" y="1772816"/>
              <a:chExt cx="1837167" cy="114860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364088" y="1772816"/>
                <a:ext cx="1837167" cy="11486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549871" y="1845794"/>
                <a:ext cx="1432478" cy="215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불타는 성전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549871" y="212476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설립자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49871" y="239490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레이드</a:t>
                </a:r>
                <a:r>
                  <a:rPr lang="ko-KR" altLang="en-US" sz="800" dirty="0" smtClean="0"/>
                  <a:t> 포인트</a:t>
                </a:r>
                <a:endParaRPr lang="ko-KR" altLang="en-US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549871" y="2660966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가입자 수</a:t>
                </a:r>
                <a:endParaRPr lang="ko-KR" altLang="en-US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5442437" y="3461592"/>
            <a:ext cx="1866032" cy="466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레이드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65017" y="116632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연방가입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가입자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7" name="타원 46">
            <a:hlinkClick r:id="rId5" action="ppaction://hlinksldjump"/>
          </p:cNvPr>
          <p:cNvSpPr/>
          <p:nvPr/>
        </p:nvSpPr>
        <p:spPr>
          <a:xfrm>
            <a:off x="7910782" y="3364423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유저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48" name="타원 47">
            <a:hlinkClick r:id="rId6" action="ppaction://hlinksldjump"/>
          </p:cNvPr>
          <p:cNvSpPr/>
          <p:nvPr/>
        </p:nvSpPr>
        <p:spPr>
          <a:xfrm>
            <a:off x="7910782" y="62068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검색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49" name="타원 48">
            <a:hlinkClick r:id="rId7" action="ppaction://hlinksldjump"/>
          </p:cNvPr>
          <p:cNvSpPr/>
          <p:nvPr/>
        </p:nvSpPr>
        <p:spPr>
          <a:xfrm>
            <a:off x="7910782" y="1304041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초대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50" name="타원 49">
            <a:hlinkClick r:id="rId8" action="ppaction://hlinksldjump"/>
          </p:cNvPr>
          <p:cNvSpPr/>
          <p:nvPr/>
        </p:nvSpPr>
        <p:spPr>
          <a:xfrm>
            <a:off x="7910782" y="1988840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생성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51" name="타원 50">
            <a:hlinkClick r:id="rId9" action="ppaction://hlinksldjump"/>
          </p:cNvPr>
          <p:cNvSpPr/>
          <p:nvPr/>
        </p:nvSpPr>
        <p:spPr>
          <a:xfrm>
            <a:off x="7910782" y="2704124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가입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9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38074"/>
              </p:ext>
            </p:extLst>
          </p:nvPr>
        </p:nvGraphicFramePr>
        <p:xfrm>
          <a:off x="1475656" y="4383112"/>
          <a:ext cx="648072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err="1" smtClean="0"/>
                        <a:t>연맹원</a:t>
                      </a:r>
                      <a:r>
                        <a:rPr lang="ko-KR" altLang="en-US" sz="1400" dirty="0" smtClean="0"/>
                        <a:t> 리스트에서 자신의 이름을 선택하면 위와 같은 팝업이 나온다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탈퇴버튼을 누르면 탈퇴를 확인하는 팝업이 뜨고 확인되면 팝업이 종료되고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연방 리스트가 나오는 </a:t>
                      </a:r>
                      <a:r>
                        <a:rPr lang="ko-KR" altLang="en-US" sz="1400" baseline="0" dirty="0" err="1" smtClean="0"/>
                        <a:t>소셜창으로</a:t>
                      </a:r>
                      <a:r>
                        <a:rPr lang="ko-KR" altLang="en-US" sz="1400" baseline="0" dirty="0" smtClean="0"/>
                        <a:t> 전환된다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확인을 누르면 팝업이 종료된다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547664" y="620688"/>
            <a:ext cx="5976664" cy="3469016"/>
            <a:chOff x="1547664" y="620688"/>
            <a:chExt cx="5976664" cy="3469016"/>
          </a:xfrm>
        </p:grpSpPr>
        <p:grpSp>
          <p:nvGrpSpPr>
            <p:cNvPr id="15" name="그룹 1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547664" y="620688"/>
                <a:ext cx="5976664" cy="3456384"/>
                <a:chOff x="1547664" y="620688"/>
                <a:chExt cx="5976664" cy="3456384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1547664" y="620688"/>
                  <a:ext cx="5976664" cy="34563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2010192" y="1772816"/>
                  <a:ext cx="1656184" cy="144016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연맹원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이름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4283968" y="1772816"/>
                  <a:ext cx="792088" cy="144016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접속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직사각형 79">
                  <a:hlinkClick r:id="rId3" action="ppaction://hlinksldjump"/>
                </p:cNvPr>
                <p:cNvSpPr/>
                <p:nvPr/>
              </p:nvSpPr>
              <p:spPr>
                <a:xfrm>
                  <a:off x="2010192" y="1916832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보노보노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4283968" y="1916832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일 전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2010192" y="2207116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너부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4283968" y="2204864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3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분 전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2010192" y="2495148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포로리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4283968" y="2492896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123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일 전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010192" y="2780928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아구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몬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4283968" y="2778676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년 전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2010192" y="3068960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엔젤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283968" y="3066708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10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분 전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직선 화살표 연결선 89"/>
                <p:cNvCxnSpPr/>
                <p:nvPr/>
              </p:nvCxnSpPr>
              <p:spPr>
                <a:xfrm flipV="1">
                  <a:off x="1907704" y="2017380"/>
                  <a:ext cx="0" cy="1913132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1" name="모서리가 둥근 직사각형 90">
                  <a:hlinkClick r:id="rId4" action="ppaction://hlinksldjump"/>
                </p:cNvPr>
                <p:cNvSpPr/>
                <p:nvPr/>
              </p:nvSpPr>
              <p:spPr>
                <a:xfrm>
                  <a:off x="5436096" y="2963128"/>
                  <a:ext cx="918583" cy="209388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/>
                    <a:t>가입자 관리</a:t>
                  </a:r>
                  <a:endParaRPr lang="ko-KR" altLang="en-US" sz="1200" dirty="0"/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2010192" y="3359244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피가쭉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4283968" y="3356992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시간 전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010192" y="3652072"/>
                  <a:ext cx="1656184" cy="28098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유리멘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탈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4283968" y="3645024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12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시간 전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>
                  <a:off x="6732240" y="692696"/>
                  <a:ext cx="504056" cy="50405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err="1" smtClean="0">
                      <a:solidFill>
                        <a:schemeClr val="tx1"/>
                      </a:solidFill>
                    </a:rPr>
                    <a:t>백버튼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08104" y="836712"/>
                  <a:ext cx="1152128" cy="21602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캐쉬</a:t>
                  </a:r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소지량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4283968" y="836712"/>
                  <a:ext cx="1152128" cy="21602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골드 </a:t>
                  </a:r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소지량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3666376" y="1772816"/>
                  <a:ext cx="617592" cy="144016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등급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3666376" y="191683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등급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3666376" y="2210650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등급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3666376" y="2496138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등급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3666376" y="278347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등급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3666376" y="3073756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등급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3666376" y="335699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등급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3666376" y="3642480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등급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모서리가 둥근 직사각형 148">
                  <a:hlinkClick r:id="rId4" action="ppaction://hlinksldjump"/>
                </p:cNvPr>
                <p:cNvSpPr/>
                <p:nvPr/>
              </p:nvSpPr>
              <p:spPr>
                <a:xfrm>
                  <a:off x="6383545" y="2963128"/>
                  <a:ext cx="918583" cy="209388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/>
                    <a:t>등급 관리</a:t>
                  </a:r>
                  <a:endParaRPr lang="ko-KR" altLang="en-US" sz="1200" dirty="0"/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5436096" y="1772816"/>
                <a:ext cx="1837167" cy="1148604"/>
                <a:chOff x="5364088" y="1772816"/>
                <a:chExt cx="1837167" cy="1148604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5364088" y="1772816"/>
                  <a:ext cx="1837167" cy="114860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5549871" y="1845794"/>
                  <a:ext cx="1432478" cy="2150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/>
                    <a:t>불타는 성전</a:t>
                  </a:r>
                  <a:endParaRPr lang="ko-KR" altLang="en-US" dirty="0"/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5549871" y="2124764"/>
                  <a:ext cx="1440074" cy="2024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설립자</a:t>
                  </a:r>
                  <a:endParaRPr lang="ko-KR" altLang="en-US" dirty="0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549871" y="2394904"/>
                  <a:ext cx="1440074" cy="2024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err="1" smtClean="0"/>
                    <a:t>레이드</a:t>
                  </a:r>
                  <a:r>
                    <a:rPr lang="ko-KR" altLang="en-US" sz="800" dirty="0" smtClean="0"/>
                    <a:t> 포인트</a:t>
                  </a:r>
                  <a:endParaRPr lang="ko-KR" altLang="en-US" dirty="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49871" y="2660966"/>
                  <a:ext cx="1440074" cy="2024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/>
                    <a:t>가입자 수</a:t>
                  </a:r>
                  <a:endParaRPr lang="ko-KR" altLang="en-US" dirty="0"/>
                </a:p>
              </p:txBody>
            </p:sp>
          </p:grpSp>
        </p:grpSp>
        <p:sp>
          <p:nvSpPr>
            <p:cNvPr id="16" name="직사각형 15"/>
            <p:cNvSpPr/>
            <p:nvPr/>
          </p:nvSpPr>
          <p:spPr>
            <a:xfrm>
              <a:off x="5436096" y="3533600"/>
              <a:ext cx="1866032" cy="3670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레이드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547664" y="633320"/>
              <a:ext cx="5976664" cy="3456384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699792" y="1412776"/>
              <a:ext cx="3960440" cy="2025838"/>
              <a:chOff x="2699792" y="1412776"/>
              <a:chExt cx="3960440" cy="2025838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699792" y="1412776"/>
                <a:ext cx="3960440" cy="20258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53">
                <a:hlinkClick r:id="rId5" action="ppaction://hlinksldjump"/>
              </p:cNvPr>
              <p:cNvSpPr/>
              <p:nvPr/>
            </p:nvSpPr>
            <p:spPr>
              <a:xfrm>
                <a:off x="3419872" y="2921420"/>
                <a:ext cx="1011188" cy="418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탈퇴</a:t>
                </a:r>
                <a:endParaRPr lang="ko-KR" altLang="en-US" sz="1400" dirty="0"/>
              </a:p>
            </p:txBody>
          </p:sp>
          <p:sp>
            <p:nvSpPr>
              <p:cNvPr id="55" name="모서리가 둥근 직사각형 54">
                <a:hlinkClick r:id="rId6" action="ppaction://hlinksldjump"/>
              </p:cNvPr>
              <p:cNvSpPr/>
              <p:nvPr/>
            </p:nvSpPr>
            <p:spPr>
              <a:xfrm>
                <a:off x="4827104" y="2921420"/>
                <a:ext cx="1011188" cy="418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확</a:t>
                </a:r>
                <a:r>
                  <a:rPr lang="ko-KR" altLang="en-US" sz="1400" dirty="0"/>
                  <a:t>인</a:t>
                </a:r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3435112" y="1830764"/>
                <a:ext cx="776848" cy="976735"/>
                <a:chOff x="1331640" y="3608256"/>
                <a:chExt cx="504056" cy="633752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1331640" y="3608256"/>
                  <a:ext cx="504056" cy="50405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대표영</a:t>
                  </a:r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웅</a:t>
                  </a:r>
                  <a:endParaRPr lang="en-US" altLang="ko-KR" sz="8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1367644" y="3622156"/>
                  <a:ext cx="432048" cy="78796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 smtClean="0">
                      <a:solidFill>
                        <a:schemeClr val="tx1"/>
                      </a:solidFill>
                    </a:rPr>
                    <a:t>별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331640" y="4133996"/>
                  <a:ext cx="504056" cy="1080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 smtClean="0">
                      <a:solidFill>
                        <a:schemeClr val="tx1"/>
                      </a:solidFill>
                    </a:rPr>
                    <a:t>영웅이름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1364199" y="4021556"/>
                  <a:ext cx="432048" cy="78796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 smtClean="0">
                      <a:solidFill>
                        <a:schemeClr val="tx1"/>
                      </a:solidFill>
                    </a:rPr>
                    <a:t>레</a:t>
                  </a:r>
                  <a:r>
                    <a:rPr lang="ko-KR" altLang="en-US" sz="600" dirty="0">
                      <a:solidFill>
                        <a:schemeClr val="tx1"/>
                      </a:solidFill>
                    </a:rPr>
                    <a:t>벨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직사각형 8"/>
              <p:cNvSpPr/>
              <p:nvPr/>
            </p:nvSpPr>
            <p:spPr>
              <a:xfrm>
                <a:off x="4355976" y="1844824"/>
                <a:ext cx="1512168" cy="186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 smtClean="0"/>
                  <a:t>LV29      </a:t>
                </a:r>
                <a:r>
                  <a:rPr lang="ko-KR" altLang="en-US" sz="1100" dirty="0" err="1" smtClean="0"/>
                  <a:t>보노보노</a:t>
                </a:r>
                <a:endParaRPr lang="ko-KR" altLang="en-US" sz="1600" dirty="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4355976" y="2080747"/>
                <a:ext cx="1512168" cy="186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smtClean="0"/>
                  <a:t>전투력     </a:t>
                </a:r>
                <a:r>
                  <a:rPr lang="en-US" altLang="ko-KR" sz="1100" dirty="0" smtClean="0"/>
                  <a:t>1256</a:t>
                </a:r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355976" y="2341291"/>
                <a:ext cx="1512168" cy="186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 smtClean="0"/>
                  <a:t>레더점수</a:t>
                </a:r>
                <a:r>
                  <a:rPr lang="ko-KR" altLang="en-US" sz="1100" dirty="0" smtClean="0"/>
                  <a:t>   </a:t>
                </a:r>
                <a:r>
                  <a:rPr lang="en-US" altLang="ko-KR" sz="1100" dirty="0" smtClean="0"/>
                  <a:t>796</a:t>
                </a:r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4355976" y="2598415"/>
                <a:ext cx="1512168" cy="186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smtClean="0"/>
                  <a:t>영웅직업   스피드</a:t>
                </a:r>
                <a:endParaRPr lang="ko-KR" altLang="en-US" dirty="0"/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3065017" y="116632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err="1" smtClean="0"/>
              <a:t>연맹원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2" name="타원 61">
            <a:hlinkClick r:id="rId7" action="ppaction://hlinksldjump"/>
          </p:cNvPr>
          <p:cNvSpPr/>
          <p:nvPr/>
        </p:nvSpPr>
        <p:spPr>
          <a:xfrm>
            <a:off x="7884368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유저 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2451448" y="764704"/>
            <a:ext cx="4136776" cy="5999321"/>
            <a:chOff x="366936" y="301318"/>
            <a:chExt cx="4136776" cy="5999321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36" y="404664"/>
              <a:ext cx="1828800" cy="589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직선 화살표 연결선 6"/>
            <p:cNvCxnSpPr>
              <a:endCxn id="8" idx="1"/>
            </p:cNvCxnSpPr>
            <p:nvPr/>
          </p:nvCxnSpPr>
          <p:spPr>
            <a:xfrm>
              <a:off x="1691680" y="620688"/>
              <a:ext cx="17281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8" name="Picture 3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301318"/>
              <a:ext cx="1080000" cy="638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>
              <a:hlinkClick r:id="rId5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2708920"/>
              <a:ext cx="1080000" cy="638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직선 화살표 연결선 36"/>
            <p:cNvCxnSpPr>
              <a:endCxn id="2052" idx="1"/>
            </p:cNvCxnSpPr>
            <p:nvPr/>
          </p:nvCxnSpPr>
          <p:spPr>
            <a:xfrm>
              <a:off x="1691680" y="3028290"/>
              <a:ext cx="17281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053" name="Picture 5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3712" y="3717032"/>
              <a:ext cx="1080000" cy="639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5" name="직선 화살표 연결선 74"/>
            <p:cNvCxnSpPr>
              <a:endCxn id="2053" idx="1"/>
            </p:cNvCxnSpPr>
            <p:nvPr/>
          </p:nvCxnSpPr>
          <p:spPr>
            <a:xfrm>
              <a:off x="1691680" y="4036974"/>
              <a:ext cx="1732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78" name="Picture 9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1820" y="5661248"/>
              <a:ext cx="1080000" cy="638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9" name="직선 화살표 연결선 78"/>
            <p:cNvCxnSpPr>
              <a:endCxn id="78" idx="1"/>
            </p:cNvCxnSpPr>
            <p:nvPr/>
          </p:nvCxnSpPr>
          <p:spPr>
            <a:xfrm>
              <a:off x="1741086" y="5980618"/>
              <a:ext cx="16507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590001" y="15298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길드 초대 순서도</a:t>
            </a:r>
            <a:endParaRPr lang="ko-KR" altLang="en-US" dirty="0"/>
          </a:p>
        </p:txBody>
      </p:sp>
      <p:sp>
        <p:nvSpPr>
          <p:cNvPr id="88" name="타원 87">
            <a:hlinkClick r:id="rId11" action="ppaction://hlinksldjump"/>
          </p:cNvPr>
          <p:cNvSpPr/>
          <p:nvPr/>
        </p:nvSpPr>
        <p:spPr>
          <a:xfrm>
            <a:off x="7910782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검색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89" name="타원 88">
            <a:hlinkClick r:id="rId12" action="ppaction://hlinksldjump"/>
          </p:cNvPr>
          <p:cNvSpPr/>
          <p:nvPr/>
        </p:nvSpPr>
        <p:spPr>
          <a:xfrm>
            <a:off x="7910782" y="1315501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초대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90" name="타원 89">
            <a:hlinkClick r:id="rId13" action="ppaction://hlinksldjump"/>
          </p:cNvPr>
          <p:cNvSpPr/>
          <p:nvPr/>
        </p:nvSpPr>
        <p:spPr>
          <a:xfrm>
            <a:off x="7910782" y="2000300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생성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91" name="타원 90">
            <a:hlinkClick r:id="rId14" action="ppaction://hlinksldjump"/>
          </p:cNvPr>
          <p:cNvSpPr/>
          <p:nvPr/>
        </p:nvSpPr>
        <p:spPr>
          <a:xfrm>
            <a:off x="7910782" y="2715584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가입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3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94177"/>
              </p:ext>
            </p:extLst>
          </p:nvPr>
        </p:nvGraphicFramePr>
        <p:xfrm>
          <a:off x="1475656" y="4383112"/>
          <a:ext cx="648072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err="1" smtClean="0"/>
                        <a:t>연맹원</a:t>
                      </a:r>
                      <a:r>
                        <a:rPr lang="ko-KR" altLang="en-US" sz="1400" dirty="0" smtClean="0"/>
                        <a:t> 리스트에서 자신의 이름을 선택하면 위와 같은 팝업이 나온다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탈퇴버튼을 누르면 탈퇴를 확인하는 팝업이 뜨고 확인되면 팝업이 종료되고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연방 리스트가 나오는 </a:t>
                      </a:r>
                      <a:r>
                        <a:rPr lang="ko-KR" altLang="en-US" sz="1400" baseline="0" dirty="0" err="1" smtClean="0"/>
                        <a:t>소셜창으로</a:t>
                      </a:r>
                      <a:r>
                        <a:rPr lang="ko-KR" altLang="en-US" sz="1400" baseline="0" dirty="0" smtClean="0"/>
                        <a:t> 전환된다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확인을 누르면 팝업이 종료된다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3065017" y="116632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err="1" smtClean="0"/>
              <a:t>연맹원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탈퇴 재확</a:t>
            </a:r>
            <a:r>
              <a:rPr lang="ko-KR" altLang="en-US" dirty="0"/>
              <a:t>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547664" y="620688"/>
            <a:ext cx="5976664" cy="3469016"/>
            <a:chOff x="1547664" y="620688"/>
            <a:chExt cx="5976664" cy="3469016"/>
          </a:xfrm>
        </p:grpSpPr>
        <p:grpSp>
          <p:nvGrpSpPr>
            <p:cNvPr id="3" name="그룹 2"/>
            <p:cNvGrpSpPr/>
            <p:nvPr/>
          </p:nvGrpSpPr>
          <p:grpSpPr>
            <a:xfrm>
              <a:off x="1547664" y="620688"/>
              <a:ext cx="5976664" cy="3469016"/>
              <a:chOff x="1547664" y="620688"/>
              <a:chExt cx="5976664" cy="3469016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547664" y="620688"/>
                <a:ext cx="5976664" cy="3456384"/>
                <a:chOff x="1547664" y="620688"/>
                <a:chExt cx="5976664" cy="3456384"/>
              </a:xfrm>
            </p:grpSpPr>
            <p:grpSp>
              <p:nvGrpSpPr>
                <p:cNvPr id="75" name="그룹 74"/>
                <p:cNvGrpSpPr/>
                <p:nvPr/>
              </p:nvGrpSpPr>
              <p:grpSpPr>
                <a:xfrm>
                  <a:off x="1547664" y="620688"/>
                  <a:ext cx="5976664" cy="3456384"/>
                  <a:chOff x="1547664" y="620688"/>
                  <a:chExt cx="5976664" cy="3456384"/>
                </a:xfrm>
              </p:grpSpPr>
              <p:sp>
                <p:nvSpPr>
                  <p:cNvPr id="77" name="직사각형 76"/>
                  <p:cNvSpPr/>
                  <p:nvPr/>
                </p:nvSpPr>
                <p:spPr>
                  <a:xfrm>
                    <a:off x="1547664" y="620688"/>
                    <a:ext cx="5976664" cy="345638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직사각형 77"/>
                  <p:cNvSpPr/>
                  <p:nvPr/>
                </p:nvSpPr>
                <p:spPr>
                  <a:xfrm>
                    <a:off x="2010192" y="1772816"/>
                    <a:ext cx="1656184" cy="144016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dirty="0" err="1" smtClean="0">
                        <a:solidFill>
                          <a:schemeClr val="tx1"/>
                        </a:solidFill>
                      </a:rPr>
                      <a:t>연맹원</a:t>
                    </a:r>
                    <a:r>
                      <a:rPr lang="ko-KR" altLang="en-US" sz="1100" dirty="0" smtClean="0">
                        <a:solidFill>
                          <a:schemeClr val="tx1"/>
                        </a:solidFill>
                      </a:rPr>
                      <a:t> 이름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직사각형 78"/>
                  <p:cNvSpPr/>
                  <p:nvPr/>
                </p:nvSpPr>
                <p:spPr>
                  <a:xfrm>
                    <a:off x="4283968" y="1772816"/>
                    <a:ext cx="792088" cy="144016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 smtClean="0">
                        <a:solidFill>
                          <a:schemeClr val="tx1"/>
                        </a:solidFill>
                      </a:rPr>
                      <a:t>접속</a:t>
                    </a:r>
                    <a:r>
                      <a:rPr lang="ko-KR" altLang="en-US" sz="1000" dirty="0">
                        <a:solidFill>
                          <a:schemeClr val="tx1"/>
                        </a:solidFill>
                      </a:rPr>
                      <a:t>일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직사각형 79">
                    <a:hlinkClick r:id="rId3" action="ppaction://hlinksldjump"/>
                  </p:cNvPr>
                  <p:cNvSpPr/>
                  <p:nvPr/>
                </p:nvSpPr>
                <p:spPr>
                  <a:xfrm>
                    <a:off x="2010192" y="1916832"/>
                    <a:ext cx="1656184" cy="285488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err="1" smtClean="0">
                        <a:solidFill>
                          <a:schemeClr val="tx1"/>
                        </a:solidFill>
                      </a:rPr>
                      <a:t>보노보노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직사각형 80"/>
                  <p:cNvSpPr/>
                  <p:nvPr/>
                </p:nvSpPr>
                <p:spPr>
                  <a:xfrm>
                    <a:off x="4283968" y="1916832"/>
                    <a:ext cx="792088" cy="28548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일 전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직사각형 81"/>
                  <p:cNvSpPr/>
                  <p:nvPr/>
                </p:nvSpPr>
                <p:spPr>
                  <a:xfrm>
                    <a:off x="2010192" y="2207116"/>
                    <a:ext cx="1656184" cy="285488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err="1" smtClean="0">
                        <a:solidFill>
                          <a:schemeClr val="tx1"/>
                        </a:solidFill>
                      </a:rPr>
                      <a:t>너부</a:t>
                    </a:r>
                    <a:r>
                      <a:rPr lang="ko-KR" altLang="en-US" sz="1400" dirty="0" err="1">
                        <a:solidFill>
                          <a:schemeClr val="tx1"/>
                        </a:solidFill>
                      </a:rPr>
                      <a:t>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직사각형 82"/>
                  <p:cNvSpPr/>
                  <p:nvPr/>
                </p:nvSpPr>
                <p:spPr>
                  <a:xfrm>
                    <a:off x="4283968" y="2204864"/>
                    <a:ext cx="792088" cy="28548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3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분 전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2010192" y="2495148"/>
                    <a:ext cx="1656184" cy="285488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포로리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직사각형 84"/>
                  <p:cNvSpPr/>
                  <p:nvPr/>
                </p:nvSpPr>
                <p:spPr>
                  <a:xfrm>
                    <a:off x="4283968" y="2492896"/>
                    <a:ext cx="792088" cy="28548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123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일 전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직사각형 85"/>
                  <p:cNvSpPr/>
                  <p:nvPr/>
                </p:nvSpPr>
                <p:spPr>
                  <a:xfrm>
                    <a:off x="2010192" y="2780928"/>
                    <a:ext cx="1656184" cy="285488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err="1" smtClean="0">
                        <a:solidFill>
                          <a:schemeClr val="tx1"/>
                        </a:solidFill>
                      </a:rPr>
                      <a:t>아구</a:t>
                    </a:r>
                    <a:r>
                      <a:rPr lang="ko-KR" altLang="en-US" sz="1400" dirty="0" err="1">
                        <a:solidFill>
                          <a:schemeClr val="tx1"/>
                        </a:solidFill>
                      </a:rPr>
                      <a:t>몬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직사각형 86"/>
                  <p:cNvSpPr/>
                  <p:nvPr/>
                </p:nvSpPr>
                <p:spPr>
                  <a:xfrm>
                    <a:off x="4283968" y="2778676"/>
                    <a:ext cx="792088" cy="28548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년 전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8" name="직사각형 87"/>
                  <p:cNvSpPr/>
                  <p:nvPr/>
                </p:nvSpPr>
                <p:spPr>
                  <a:xfrm>
                    <a:off x="2010192" y="3068960"/>
                    <a:ext cx="1656184" cy="285488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err="1" smtClean="0">
                        <a:solidFill>
                          <a:schemeClr val="tx1"/>
                        </a:solidFill>
                      </a:rPr>
                      <a:t>엔젤</a:t>
                    </a:r>
                    <a:r>
                      <a:rPr lang="ko-KR" altLang="en-US" sz="1400" dirty="0" err="1">
                        <a:solidFill>
                          <a:schemeClr val="tx1"/>
                        </a:solidFill>
                      </a:rPr>
                      <a:t>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/>
                  <p:cNvSpPr/>
                  <p:nvPr/>
                </p:nvSpPr>
                <p:spPr>
                  <a:xfrm>
                    <a:off x="4283968" y="3066708"/>
                    <a:ext cx="792088" cy="28548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10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분 전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0" name="직선 화살표 연결선 89"/>
                  <p:cNvCxnSpPr/>
                  <p:nvPr/>
                </p:nvCxnSpPr>
                <p:spPr>
                  <a:xfrm flipV="1">
                    <a:off x="1907704" y="2017380"/>
                    <a:ext cx="0" cy="1913132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모서리가 둥근 직사각형 90">
                    <a:hlinkClick r:id="rId4" action="ppaction://hlinksldjump"/>
                  </p:cNvPr>
                  <p:cNvSpPr/>
                  <p:nvPr/>
                </p:nvSpPr>
                <p:spPr>
                  <a:xfrm>
                    <a:off x="5436096" y="2963128"/>
                    <a:ext cx="918583" cy="209388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50" dirty="0" smtClean="0"/>
                      <a:t>가입자 관리</a:t>
                    </a:r>
                    <a:endParaRPr lang="ko-KR" altLang="en-US" sz="1200" dirty="0"/>
                  </a:p>
                </p:txBody>
              </p:sp>
              <p:sp>
                <p:nvSpPr>
                  <p:cNvPr id="94" name="직사각형 93"/>
                  <p:cNvSpPr/>
                  <p:nvPr/>
                </p:nvSpPr>
                <p:spPr>
                  <a:xfrm>
                    <a:off x="2010192" y="3359244"/>
                    <a:ext cx="1656184" cy="285488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err="1" smtClean="0">
                        <a:solidFill>
                          <a:schemeClr val="tx1"/>
                        </a:solidFill>
                      </a:rPr>
                      <a:t>피가쭉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직사각형 94"/>
                  <p:cNvSpPr/>
                  <p:nvPr/>
                </p:nvSpPr>
                <p:spPr>
                  <a:xfrm>
                    <a:off x="4283968" y="3356992"/>
                    <a:ext cx="792088" cy="28548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시간 전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직사각형 95"/>
                  <p:cNvSpPr/>
                  <p:nvPr/>
                </p:nvSpPr>
                <p:spPr>
                  <a:xfrm>
                    <a:off x="2010192" y="3652072"/>
                    <a:ext cx="1656184" cy="280984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err="1" smtClean="0">
                        <a:solidFill>
                          <a:schemeClr val="tx1"/>
                        </a:solidFill>
                      </a:rPr>
                      <a:t>유리멘</a:t>
                    </a:r>
                    <a:r>
                      <a:rPr lang="ko-KR" altLang="en-US" sz="1400" dirty="0" err="1">
                        <a:solidFill>
                          <a:schemeClr val="tx1"/>
                        </a:solidFill>
                      </a:rPr>
                      <a:t>탈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직사각형 96"/>
                  <p:cNvSpPr/>
                  <p:nvPr/>
                </p:nvSpPr>
                <p:spPr>
                  <a:xfrm>
                    <a:off x="4283968" y="3645024"/>
                    <a:ext cx="792088" cy="28548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12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시간 전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타원 98"/>
                  <p:cNvSpPr/>
                  <p:nvPr/>
                </p:nvSpPr>
                <p:spPr>
                  <a:xfrm>
                    <a:off x="6732240" y="692696"/>
                    <a:ext cx="504056" cy="504056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 err="1" smtClean="0">
                        <a:solidFill>
                          <a:schemeClr val="tx1"/>
                        </a:solidFill>
                      </a:rPr>
                      <a:t>백버튼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직사각형 99"/>
                  <p:cNvSpPr/>
                  <p:nvPr/>
                </p:nvSpPr>
                <p:spPr>
                  <a:xfrm>
                    <a:off x="5508104" y="836712"/>
                    <a:ext cx="1152128" cy="216024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err="1" smtClean="0">
                        <a:solidFill>
                          <a:schemeClr val="tx1"/>
                        </a:solidFill>
                      </a:rPr>
                      <a:t>캐쉬</a:t>
                    </a:r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ko-KR" altLang="en-US" sz="1400" dirty="0" err="1" smtClean="0">
                        <a:solidFill>
                          <a:schemeClr val="tx1"/>
                        </a:solidFill>
                      </a:rPr>
                      <a:t>소지량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직사각형 100"/>
                  <p:cNvSpPr/>
                  <p:nvPr/>
                </p:nvSpPr>
                <p:spPr>
                  <a:xfrm>
                    <a:off x="4283968" y="836712"/>
                    <a:ext cx="1152128" cy="216024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골드 </a:t>
                    </a:r>
                    <a:r>
                      <a:rPr lang="ko-KR" altLang="en-US" sz="1400" dirty="0" err="1" smtClean="0">
                        <a:solidFill>
                          <a:schemeClr val="tx1"/>
                        </a:solidFill>
                      </a:rPr>
                      <a:t>소지량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3666376" y="1772816"/>
                    <a:ext cx="617592" cy="144016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 smtClean="0">
                        <a:solidFill>
                          <a:schemeClr val="tx1"/>
                        </a:solidFill>
                      </a:rPr>
                      <a:t>등급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직사각형 102"/>
                  <p:cNvSpPr/>
                  <p:nvPr/>
                </p:nvSpPr>
                <p:spPr>
                  <a:xfrm>
                    <a:off x="3666376" y="1916832"/>
                    <a:ext cx="617592" cy="28548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등급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직사각형 103"/>
                  <p:cNvSpPr/>
                  <p:nvPr/>
                </p:nvSpPr>
                <p:spPr>
                  <a:xfrm>
                    <a:off x="3666376" y="2210650"/>
                    <a:ext cx="617592" cy="28548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등급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직사각형 104"/>
                  <p:cNvSpPr/>
                  <p:nvPr/>
                </p:nvSpPr>
                <p:spPr>
                  <a:xfrm>
                    <a:off x="3666376" y="2496138"/>
                    <a:ext cx="617592" cy="28548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등급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직사각형 105"/>
                  <p:cNvSpPr/>
                  <p:nvPr/>
                </p:nvSpPr>
                <p:spPr>
                  <a:xfrm>
                    <a:off x="3666376" y="2783472"/>
                    <a:ext cx="617592" cy="28548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등급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직사각형 106"/>
                  <p:cNvSpPr/>
                  <p:nvPr/>
                </p:nvSpPr>
                <p:spPr>
                  <a:xfrm>
                    <a:off x="3666376" y="3073756"/>
                    <a:ext cx="617592" cy="28548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등급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직사각형 107"/>
                  <p:cNvSpPr/>
                  <p:nvPr/>
                </p:nvSpPr>
                <p:spPr>
                  <a:xfrm>
                    <a:off x="3666376" y="3356992"/>
                    <a:ext cx="617592" cy="28548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등급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직사각형 108"/>
                  <p:cNvSpPr/>
                  <p:nvPr/>
                </p:nvSpPr>
                <p:spPr>
                  <a:xfrm>
                    <a:off x="3666376" y="3642480"/>
                    <a:ext cx="617592" cy="28548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등급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9" name="모서리가 둥근 직사각형 148">
                    <a:hlinkClick r:id="rId4" action="ppaction://hlinksldjump"/>
                  </p:cNvPr>
                  <p:cNvSpPr/>
                  <p:nvPr/>
                </p:nvSpPr>
                <p:spPr>
                  <a:xfrm>
                    <a:off x="6383545" y="2963128"/>
                    <a:ext cx="918583" cy="209388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50" dirty="0" smtClean="0"/>
                      <a:t>등급 관리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13" name="그룹 12"/>
                <p:cNvGrpSpPr/>
                <p:nvPr/>
              </p:nvGrpSpPr>
              <p:grpSpPr>
                <a:xfrm>
                  <a:off x="5436096" y="1772816"/>
                  <a:ext cx="1837167" cy="1148604"/>
                  <a:chOff x="5364088" y="1772816"/>
                  <a:chExt cx="1837167" cy="1148604"/>
                </a:xfrm>
              </p:grpSpPr>
              <p:sp>
                <p:nvSpPr>
                  <p:cNvPr id="2" name="직사각형 1"/>
                  <p:cNvSpPr/>
                  <p:nvPr/>
                </p:nvSpPr>
                <p:spPr>
                  <a:xfrm>
                    <a:off x="5364088" y="1772816"/>
                    <a:ext cx="1837167" cy="1148604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" name="직사각형 3"/>
                  <p:cNvSpPr/>
                  <p:nvPr/>
                </p:nvSpPr>
                <p:spPr>
                  <a:xfrm>
                    <a:off x="5549871" y="1845794"/>
                    <a:ext cx="1432478" cy="21505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 smtClean="0"/>
                      <a:t>불타는 성전</a:t>
                    </a:r>
                    <a:endParaRPr lang="ko-KR" altLang="en-US" dirty="0"/>
                  </a:p>
                </p:txBody>
              </p:sp>
              <p:sp>
                <p:nvSpPr>
                  <p:cNvPr id="5" name="직사각형 4"/>
                  <p:cNvSpPr/>
                  <p:nvPr/>
                </p:nvSpPr>
                <p:spPr>
                  <a:xfrm>
                    <a:off x="5549871" y="2124764"/>
                    <a:ext cx="1440074" cy="2024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dirty="0" smtClean="0"/>
                      <a:t>설립자</a:t>
                    </a:r>
                    <a:endParaRPr lang="ko-KR" altLang="en-US" dirty="0"/>
                  </a:p>
                </p:txBody>
              </p:sp>
              <p:sp>
                <p:nvSpPr>
                  <p:cNvPr id="73" name="직사각형 72"/>
                  <p:cNvSpPr/>
                  <p:nvPr/>
                </p:nvSpPr>
                <p:spPr>
                  <a:xfrm>
                    <a:off x="5549871" y="2394904"/>
                    <a:ext cx="1440074" cy="2024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800" dirty="0" err="1" smtClean="0"/>
                      <a:t>레이드</a:t>
                    </a:r>
                    <a:r>
                      <a:rPr lang="ko-KR" altLang="en-US" sz="800" dirty="0" smtClean="0"/>
                      <a:t> 포인트</a:t>
                    </a:r>
                    <a:endParaRPr lang="ko-KR" altLang="en-US" dirty="0"/>
                  </a:p>
                </p:txBody>
              </p:sp>
              <p:sp>
                <p:nvSpPr>
                  <p:cNvPr id="110" name="직사각형 109"/>
                  <p:cNvSpPr/>
                  <p:nvPr/>
                </p:nvSpPr>
                <p:spPr>
                  <a:xfrm>
                    <a:off x="5549871" y="2660966"/>
                    <a:ext cx="1440074" cy="2024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 smtClean="0"/>
                      <a:t>가입자 수</a:t>
                    </a:r>
                    <a:endParaRPr lang="ko-KR" altLang="en-US" dirty="0"/>
                  </a:p>
                </p:txBody>
              </p:sp>
            </p:grpSp>
          </p:grpSp>
          <p:sp>
            <p:nvSpPr>
              <p:cNvPr id="16" name="직사각형 15"/>
              <p:cNvSpPr/>
              <p:nvPr/>
            </p:nvSpPr>
            <p:spPr>
              <a:xfrm>
                <a:off x="5436096" y="3533600"/>
                <a:ext cx="1866032" cy="3670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레이드</a:t>
                </a:r>
                <a:endParaRPr lang="ko-KR" altLang="en-US" dirty="0"/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2699792" y="1412776"/>
                <a:ext cx="3960440" cy="2025838"/>
                <a:chOff x="2699792" y="1412776"/>
                <a:chExt cx="3960440" cy="2025838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2699792" y="1412776"/>
                  <a:ext cx="3960440" cy="202583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모서리가 둥근 직사각형 53">
                  <a:hlinkClick r:id="rId5" action="ppaction://hlinksldjump"/>
                </p:cNvPr>
                <p:cNvSpPr/>
                <p:nvPr/>
              </p:nvSpPr>
              <p:spPr>
                <a:xfrm>
                  <a:off x="3419872" y="2921420"/>
                  <a:ext cx="1011188" cy="418775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/>
                    <a:t>탈퇴</a:t>
                  </a:r>
                  <a:endParaRPr lang="ko-KR" altLang="en-US" sz="1400" dirty="0"/>
                </a:p>
              </p:txBody>
            </p:sp>
            <p:sp>
              <p:nvSpPr>
                <p:cNvPr id="55" name="모서리가 둥근 직사각형 54">
                  <a:hlinkClick r:id="rId6" action="ppaction://hlinksldjump"/>
                </p:cNvPr>
                <p:cNvSpPr/>
                <p:nvPr/>
              </p:nvSpPr>
              <p:spPr>
                <a:xfrm>
                  <a:off x="4827104" y="2921420"/>
                  <a:ext cx="1011188" cy="418775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/>
                    <a:t>확</a:t>
                  </a:r>
                  <a:r>
                    <a:rPr lang="ko-KR" altLang="en-US" sz="1400" dirty="0"/>
                    <a:t>인</a:t>
                  </a:r>
                </a:p>
              </p:txBody>
            </p:sp>
            <p:grpSp>
              <p:nvGrpSpPr>
                <p:cNvPr id="8" name="그룹 7"/>
                <p:cNvGrpSpPr/>
                <p:nvPr/>
              </p:nvGrpSpPr>
              <p:grpSpPr>
                <a:xfrm>
                  <a:off x="3435112" y="1830764"/>
                  <a:ext cx="776848" cy="976735"/>
                  <a:chOff x="1331640" y="3608256"/>
                  <a:chExt cx="504056" cy="633752"/>
                </a:xfrm>
              </p:grpSpPr>
              <p:sp>
                <p:nvSpPr>
                  <p:cNvPr id="57" name="직사각형 56"/>
                  <p:cNvSpPr/>
                  <p:nvPr/>
                </p:nvSpPr>
                <p:spPr>
                  <a:xfrm>
                    <a:off x="1331640" y="3608256"/>
                    <a:ext cx="504056" cy="50405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dirty="0" smtClean="0">
                        <a:solidFill>
                          <a:schemeClr val="tx1"/>
                        </a:solidFill>
                      </a:rPr>
                      <a:t>대표영</a:t>
                    </a:r>
                    <a:r>
                      <a:rPr lang="ko-KR" altLang="en-US" sz="1100" dirty="0">
                        <a:solidFill>
                          <a:schemeClr val="tx1"/>
                        </a:solidFill>
                      </a:rPr>
                      <a:t>웅</a:t>
                    </a:r>
                    <a:endParaRPr lang="en-US" altLang="ko-KR" sz="8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직사각형 57"/>
                  <p:cNvSpPr/>
                  <p:nvPr/>
                </p:nvSpPr>
                <p:spPr>
                  <a:xfrm>
                    <a:off x="1367644" y="3622156"/>
                    <a:ext cx="432048" cy="78796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 smtClean="0">
                        <a:solidFill>
                          <a:schemeClr val="tx1"/>
                        </a:solidFill>
                      </a:rPr>
                      <a:t>별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직사각형 58"/>
                  <p:cNvSpPr/>
                  <p:nvPr/>
                </p:nvSpPr>
                <p:spPr>
                  <a:xfrm>
                    <a:off x="1331640" y="4133996"/>
                    <a:ext cx="504056" cy="1080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 smtClean="0">
                        <a:solidFill>
                          <a:schemeClr val="tx1"/>
                        </a:solidFill>
                      </a:rPr>
                      <a:t>영웅이름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직사각형 59"/>
                  <p:cNvSpPr/>
                  <p:nvPr/>
                </p:nvSpPr>
                <p:spPr>
                  <a:xfrm>
                    <a:off x="1364199" y="4021556"/>
                    <a:ext cx="432048" cy="78796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 smtClean="0">
                        <a:solidFill>
                          <a:schemeClr val="tx1"/>
                        </a:solidFill>
                      </a:rPr>
                      <a:t>레</a:t>
                    </a:r>
                    <a:r>
                      <a:rPr lang="ko-KR" altLang="en-US" sz="600" dirty="0">
                        <a:solidFill>
                          <a:schemeClr val="tx1"/>
                        </a:solidFill>
                      </a:rPr>
                      <a:t>벨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" name="직사각형 8"/>
                <p:cNvSpPr/>
                <p:nvPr/>
              </p:nvSpPr>
              <p:spPr>
                <a:xfrm>
                  <a:off x="4355976" y="1844824"/>
                  <a:ext cx="1512168" cy="18661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100" dirty="0" smtClean="0"/>
                    <a:t>LV29      </a:t>
                  </a:r>
                  <a:r>
                    <a:rPr lang="ko-KR" altLang="en-US" sz="1100" dirty="0" err="1" smtClean="0"/>
                    <a:t>보노보노</a:t>
                  </a:r>
                  <a:endParaRPr lang="ko-KR" altLang="en-US" sz="1600" dirty="0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4355976" y="2080747"/>
                  <a:ext cx="1512168" cy="18661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smtClean="0"/>
                    <a:t>전투력     </a:t>
                  </a:r>
                  <a:r>
                    <a:rPr lang="en-US" altLang="ko-KR" sz="1100" dirty="0" smtClean="0"/>
                    <a:t>1256</a:t>
                  </a:r>
                  <a:endParaRPr lang="ko-KR" altLang="en-US" dirty="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4355976" y="2341291"/>
                  <a:ext cx="1512168" cy="18661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err="1" smtClean="0"/>
                    <a:t>레더점수</a:t>
                  </a:r>
                  <a:r>
                    <a:rPr lang="ko-KR" altLang="en-US" sz="1100" dirty="0" smtClean="0"/>
                    <a:t>   </a:t>
                  </a:r>
                  <a:r>
                    <a:rPr lang="en-US" altLang="ko-KR" sz="1100" dirty="0" smtClean="0"/>
                    <a:t>796</a:t>
                  </a:r>
                  <a:endParaRPr lang="ko-KR" altLang="en-US" dirty="0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4355976" y="2598415"/>
                  <a:ext cx="1512168" cy="18661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smtClean="0"/>
                    <a:t>영웅직업   스피드</a:t>
                  </a:r>
                  <a:endParaRPr lang="ko-KR" altLang="en-US" dirty="0"/>
                </a:p>
              </p:txBody>
            </p:sp>
          </p:grpSp>
          <p:sp>
            <p:nvSpPr>
              <p:cNvPr id="43" name="직사각형 42"/>
              <p:cNvSpPr/>
              <p:nvPr/>
            </p:nvSpPr>
            <p:spPr>
              <a:xfrm>
                <a:off x="1547664" y="633320"/>
                <a:ext cx="5976664" cy="3456384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2648932" y="1882610"/>
              <a:ext cx="3981281" cy="12250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>
              <a:hlinkClick r:id="rId7" action="ppaction://hlinksldjump"/>
            </p:cNvPr>
            <p:cNvSpPr/>
            <p:nvPr/>
          </p:nvSpPr>
          <p:spPr>
            <a:xfrm>
              <a:off x="3331885" y="2707339"/>
              <a:ext cx="1033611" cy="28139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탈퇴</a:t>
              </a:r>
              <a:endParaRPr lang="ko-KR" alt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31840" y="2215897"/>
              <a:ext cx="2935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불타는 성전</a:t>
              </a:r>
              <a:r>
                <a:rPr lang="ko-KR" altLang="en-US" sz="1200" dirty="0" smtClean="0"/>
                <a:t> 연방을 탈퇴 하시겠습니까</a:t>
              </a:r>
              <a:r>
                <a:rPr lang="en-US" altLang="ko-KR" sz="1200" dirty="0" smtClean="0"/>
                <a:t>?</a:t>
              </a:r>
              <a:endParaRPr lang="ko-KR" altLang="en-US" sz="1200" dirty="0"/>
            </a:p>
          </p:txBody>
        </p:sp>
        <p:sp>
          <p:nvSpPr>
            <p:cNvPr id="68" name="모서리가 둥근 직사각형 67">
              <a:hlinkClick r:id="rId7" action="ppaction://hlinksldjump"/>
            </p:cNvPr>
            <p:cNvSpPr/>
            <p:nvPr/>
          </p:nvSpPr>
          <p:spPr>
            <a:xfrm>
              <a:off x="4800632" y="2707339"/>
              <a:ext cx="1033611" cy="28139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취소</a:t>
              </a:r>
              <a:endParaRPr lang="ko-KR" altLang="en-US" sz="1200" dirty="0"/>
            </a:p>
          </p:txBody>
        </p:sp>
      </p:grpSp>
      <p:sp>
        <p:nvSpPr>
          <p:cNvPr id="69" name="타원 68">
            <a:hlinkClick r:id="rId8" action="ppaction://hlinksldjump"/>
          </p:cNvPr>
          <p:cNvSpPr/>
          <p:nvPr/>
        </p:nvSpPr>
        <p:spPr>
          <a:xfrm>
            <a:off x="7884368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유저 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1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19587"/>
              </p:ext>
            </p:extLst>
          </p:nvPr>
        </p:nvGraphicFramePr>
        <p:xfrm>
          <a:off x="1475656" y="4383112"/>
          <a:ext cx="64807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 smtClean="0"/>
                        <a:t>1.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연맹원</a:t>
                      </a:r>
                      <a:r>
                        <a:rPr lang="ko-KR" altLang="en-US" sz="1400" baseline="0" dirty="0" smtClean="0"/>
                        <a:t> 리스트에서 다른 사람의 이름을 선택하면 위와 같은 팝업이 나온다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확인 버튼을 누르면 팝업이 종료된다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75" name="그룹 7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연맹원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283968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접속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보노보노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283968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너부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4283968" y="220486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포로리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283968" y="249289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아구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283968" y="277867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엔젤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283968" y="3066708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10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1" name="모서리가 둥근 직사각형 90">
                <a:hlinkClick r:id="rId4" action="ppaction://hlinksldjump"/>
              </p:cNvPr>
              <p:cNvSpPr/>
              <p:nvPr/>
            </p:nvSpPr>
            <p:spPr>
              <a:xfrm>
                <a:off x="5436096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가입자 관리</a:t>
                </a:r>
                <a:endParaRPr lang="ko-KR" altLang="en-US" sz="1200" dirty="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피가쭉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4283968" y="33569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유리멘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283968" y="364502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666376" y="1772816"/>
                <a:ext cx="617592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666376" y="191683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666376" y="2210650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666376" y="2496138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666376" y="278347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666376" y="3073756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3666376" y="335699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666376" y="3642480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모서리가 둥근 직사각형 148">
                <a:hlinkClick r:id="rId4" action="ppaction://hlinksldjump"/>
              </p:cNvPr>
              <p:cNvSpPr/>
              <p:nvPr/>
            </p:nvSpPr>
            <p:spPr>
              <a:xfrm>
                <a:off x="6383545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등급 관리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436096" y="1772816"/>
              <a:ext cx="1837167" cy="1148604"/>
              <a:chOff x="5364088" y="1772816"/>
              <a:chExt cx="1837167" cy="114860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364088" y="1772816"/>
                <a:ext cx="1837167" cy="11486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549871" y="1845794"/>
                <a:ext cx="1432478" cy="215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불타는 성전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549871" y="212476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설립자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49871" y="239490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레이드</a:t>
                </a:r>
                <a:r>
                  <a:rPr lang="ko-KR" altLang="en-US" sz="800" dirty="0" smtClean="0"/>
                  <a:t> 포인트</a:t>
                </a:r>
                <a:endParaRPr lang="ko-KR" altLang="en-US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549871" y="2660966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가입자 수</a:t>
                </a:r>
                <a:endParaRPr lang="ko-KR" altLang="en-US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5436096" y="3541692"/>
            <a:ext cx="1866032" cy="367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레이드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545870" y="633320"/>
            <a:ext cx="5976664" cy="345638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699792" y="1412776"/>
            <a:ext cx="3960440" cy="20258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>
            <a:hlinkClick r:id="rId5" action="ppaction://hlinksldjump"/>
          </p:cNvPr>
          <p:cNvSpPr/>
          <p:nvPr/>
        </p:nvSpPr>
        <p:spPr>
          <a:xfrm>
            <a:off x="4211960" y="2921420"/>
            <a:ext cx="1011188" cy="4187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확인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3435112" y="1830764"/>
            <a:ext cx="776848" cy="976735"/>
            <a:chOff x="1331640" y="3608256"/>
            <a:chExt cx="504056" cy="633752"/>
          </a:xfrm>
        </p:grpSpPr>
        <p:sp>
          <p:nvSpPr>
            <p:cNvPr id="57" name="직사각형 56"/>
            <p:cNvSpPr/>
            <p:nvPr/>
          </p:nvSpPr>
          <p:spPr>
            <a:xfrm>
              <a:off x="1331640" y="3608256"/>
              <a:ext cx="504056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대표영</a:t>
              </a:r>
              <a:r>
                <a:rPr lang="ko-KR" altLang="en-US" sz="1100" dirty="0">
                  <a:solidFill>
                    <a:schemeClr val="tx1"/>
                  </a:solidFill>
                </a:rPr>
                <a:t>웅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367644" y="3622156"/>
              <a:ext cx="432048" cy="7879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331640" y="4133996"/>
              <a:ext cx="504056" cy="1080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영웅이름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364199" y="4021556"/>
              <a:ext cx="432048" cy="7879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레</a:t>
              </a:r>
              <a:r>
                <a:rPr lang="ko-KR" altLang="en-US" sz="600" dirty="0">
                  <a:solidFill>
                    <a:schemeClr val="tx1"/>
                  </a:solidFill>
                </a:rPr>
                <a:t>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355976" y="1881822"/>
            <a:ext cx="1512168" cy="18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LV29      </a:t>
            </a:r>
            <a:r>
              <a:rPr lang="ko-KR" altLang="en-US" sz="1100" dirty="0" err="1" smtClean="0"/>
              <a:t>보노보노</a:t>
            </a:r>
            <a:endParaRPr lang="ko-KR" altLang="en-US" sz="1600" dirty="0"/>
          </a:p>
        </p:txBody>
      </p:sp>
      <p:sp>
        <p:nvSpPr>
          <p:cNvPr id="63" name="직사각형 62"/>
          <p:cNvSpPr/>
          <p:nvPr/>
        </p:nvSpPr>
        <p:spPr>
          <a:xfrm>
            <a:off x="4355976" y="2117745"/>
            <a:ext cx="1512168" cy="18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전투력     </a:t>
            </a:r>
            <a:r>
              <a:rPr lang="en-US" altLang="ko-KR" sz="1100" dirty="0" smtClean="0"/>
              <a:t>1256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355976" y="2378289"/>
            <a:ext cx="1512168" cy="18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/>
              <a:t>레더점수</a:t>
            </a:r>
            <a:r>
              <a:rPr lang="ko-KR" altLang="en-US" sz="1100" dirty="0" smtClean="0"/>
              <a:t>   </a:t>
            </a:r>
            <a:r>
              <a:rPr lang="en-US" altLang="ko-KR" sz="1100" dirty="0" smtClean="0"/>
              <a:t>796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4355976" y="2614599"/>
            <a:ext cx="1512168" cy="18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영웅직업   스피드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065017" y="116632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err="1" smtClean="0"/>
              <a:t>연맹원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다른 유저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2" name="타원 61">
            <a:hlinkClick r:id="rId6" action="ppaction://hlinksldjump"/>
          </p:cNvPr>
          <p:cNvSpPr/>
          <p:nvPr/>
        </p:nvSpPr>
        <p:spPr>
          <a:xfrm>
            <a:off x="7884368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유저 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2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99290"/>
              </p:ext>
            </p:extLst>
          </p:nvPr>
        </p:nvGraphicFramePr>
        <p:xfrm>
          <a:off x="1475656" y="4383112"/>
          <a:ext cx="6480720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59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연방에 가입되어 있다면 탈퇴하지 않는</a:t>
                      </a:r>
                      <a:r>
                        <a:rPr lang="ko-KR" altLang="en-US" sz="1400" baseline="0" dirty="0" smtClean="0"/>
                        <a:t> 한 </a:t>
                      </a:r>
                      <a:r>
                        <a:rPr lang="ko-KR" altLang="en-US" sz="1400" baseline="0" dirty="0" err="1" smtClean="0"/>
                        <a:t>연맹원</a:t>
                      </a:r>
                      <a:r>
                        <a:rPr lang="ko-KR" altLang="en-US" sz="1400" baseline="0" dirty="0" smtClean="0"/>
                        <a:t> 리스트가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42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err="1" smtClean="0"/>
                        <a:t>연맹원의</a:t>
                      </a:r>
                      <a:r>
                        <a:rPr lang="ko-KR" altLang="en-US" sz="1400" dirty="0" smtClean="0"/>
                        <a:t> 이름을 선택하면 팝업으로 </a:t>
                      </a:r>
                      <a:r>
                        <a:rPr lang="ko-KR" altLang="en-US" sz="1400" dirty="0" err="1" smtClean="0"/>
                        <a:t>연맹원의</a:t>
                      </a:r>
                      <a:r>
                        <a:rPr lang="ko-KR" altLang="en-US" sz="1400" dirty="0" smtClean="0"/>
                        <a:t> 정보가 나타나게 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자기 자신의 이름을 선택하면 팝업으로 정보가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4. </a:t>
                      </a:r>
                      <a:r>
                        <a:rPr lang="ko-KR" altLang="en-US" sz="1400" dirty="0" smtClean="0"/>
                        <a:t>가입자 관리와 등급 관리는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등급 이상의 </a:t>
                      </a:r>
                      <a:r>
                        <a:rPr lang="ko-KR" altLang="en-US" sz="1400" dirty="0" err="1" smtClean="0"/>
                        <a:t>연맹원에게만</a:t>
                      </a:r>
                      <a:r>
                        <a:rPr lang="ko-KR" altLang="en-US" sz="1400" dirty="0" smtClean="0"/>
                        <a:t>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75" name="그룹 7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연맹원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283968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접속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보노보노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283968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hlinkClick r:id="rId4" action="ppaction://hlinksldjump"/>
              </p:cNvPr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너부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4283968" y="220486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포로리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283968" y="249289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아구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283968" y="277867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엔젤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283968" y="3066708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10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1" name="모서리가 둥근 직사각형 90">
                <a:hlinkClick r:id="rId5" action="ppaction://hlinksldjump"/>
              </p:cNvPr>
              <p:cNvSpPr/>
              <p:nvPr/>
            </p:nvSpPr>
            <p:spPr>
              <a:xfrm>
                <a:off x="5436096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가입자 관리</a:t>
                </a:r>
                <a:endParaRPr lang="ko-KR" altLang="en-US" sz="1200" dirty="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피가쭉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4283968" y="33569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유리멘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283968" y="364502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666376" y="1772816"/>
                <a:ext cx="617592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666376" y="191683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666376" y="2210650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666376" y="2496138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666376" y="278347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666376" y="3073756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3666376" y="335699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666376" y="3642480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모서리가 둥근 직사각형 148">
                <a:hlinkClick r:id="rId6" action="ppaction://hlinksldjump"/>
              </p:cNvPr>
              <p:cNvSpPr/>
              <p:nvPr/>
            </p:nvSpPr>
            <p:spPr>
              <a:xfrm>
                <a:off x="6383545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연</a:t>
                </a:r>
                <a:r>
                  <a:rPr lang="ko-KR" altLang="en-US" sz="1050" dirty="0"/>
                  <a:t>방</a:t>
                </a:r>
                <a:r>
                  <a:rPr lang="ko-KR" altLang="en-US" sz="1050" dirty="0" smtClean="0"/>
                  <a:t> 관리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436096" y="1772816"/>
              <a:ext cx="1837167" cy="1148604"/>
              <a:chOff x="5364088" y="1772816"/>
              <a:chExt cx="1837167" cy="114860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364088" y="1772816"/>
                <a:ext cx="1837167" cy="11486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549871" y="1845794"/>
                <a:ext cx="1432478" cy="215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불타는 성전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549871" y="212476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설립자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49871" y="239490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레이드</a:t>
                </a:r>
                <a:r>
                  <a:rPr lang="ko-KR" altLang="en-US" sz="800" dirty="0" smtClean="0"/>
                  <a:t> 포인트</a:t>
                </a:r>
                <a:endParaRPr lang="ko-KR" altLang="en-US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549871" y="2660966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가입자 수</a:t>
                </a:r>
                <a:endParaRPr lang="ko-KR" altLang="en-US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5442437" y="3461592"/>
            <a:ext cx="1866032" cy="466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레이드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65017" y="116632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연방가입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364088" y="2926216"/>
            <a:ext cx="2016224" cy="285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3" idx="3"/>
            <a:endCxn id="8" idx="0"/>
          </p:cNvCxnSpPr>
          <p:nvPr/>
        </p:nvCxnSpPr>
        <p:spPr>
          <a:xfrm>
            <a:off x="7380312" y="3068960"/>
            <a:ext cx="978412" cy="254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96336" y="3323092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관리자 등급만 보임</a:t>
            </a:r>
            <a:endParaRPr lang="ko-KR" altLang="en-US" sz="1200" dirty="0"/>
          </a:p>
        </p:txBody>
      </p:sp>
      <p:sp>
        <p:nvSpPr>
          <p:cNvPr id="47" name="타원 46">
            <a:hlinkClick r:id="rId7" action="ppaction://hlinksldjump"/>
          </p:cNvPr>
          <p:cNvSpPr/>
          <p:nvPr/>
        </p:nvSpPr>
        <p:spPr>
          <a:xfrm>
            <a:off x="7884368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관리자 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00510"/>
              </p:ext>
            </p:extLst>
          </p:nvPr>
        </p:nvGraphicFramePr>
        <p:xfrm>
          <a:off x="1475656" y="4383112"/>
          <a:ext cx="64807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 smtClean="0"/>
                        <a:t>1.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관리자 등급의 유저가 다른 유저의 정보를 확인할 때는 위와 같이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퇴출 버튼을 누르면 경고 팝업이 나타난다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확인 버튼을 누르면 팝업이 종료된다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75" name="그룹 7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연맹원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283968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접속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보노보노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283968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너부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4283968" y="220486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포로리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283968" y="249289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아구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283968" y="277867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엔젤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283968" y="3066708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10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1" name="모서리가 둥근 직사각형 90">
                <a:hlinkClick r:id="rId4" action="ppaction://hlinksldjump"/>
              </p:cNvPr>
              <p:cNvSpPr/>
              <p:nvPr/>
            </p:nvSpPr>
            <p:spPr>
              <a:xfrm>
                <a:off x="5436096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가입자 관리</a:t>
                </a:r>
                <a:endParaRPr lang="ko-KR" altLang="en-US" sz="1200" dirty="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피가쭉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4283968" y="33569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유리멘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283968" y="364502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666376" y="1772816"/>
                <a:ext cx="617592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666376" y="191683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666376" y="2210650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666376" y="2496138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666376" y="278347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666376" y="3073756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3666376" y="335699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666376" y="3642480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모서리가 둥근 직사각형 148">
                <a:hlinkClick r:id="rId4" action="ppaction://hlinksldjump"/>
              </p:cNvPr>
              <p:cNvSpPr/>
              <p:nvPr/>
            </p:nvSpPr>
            <p:spPr>
              <a:xfrm>
                <a:off x="6383545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등급 관리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436096" y="1772816"/>
              <a:ext cx="1837167" cy="1148604"/>
              <a:chOff x="5364088" y="1772816"/>
              <a:chExt cx="1837167" cy="114860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364088" y="1772816"/>
                <a:ext cx="1837167" cy="11486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549871" y="1845794"/>
                <a:ext cx="1432478" cy="215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불타는 성전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549871" y="212476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설립자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49871" y="239490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레이드</a:t>
                </a:r>
                <a:r>
                  <a:rPr lang="ko-KR" altLang="en-US" sz="800" dirty="0" smtClean="0"/>
                  <a:t> 포인트</a:t>
                </a:r>
                <a:endParaRPr lang="ko-KR" altLang="en-US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549871" y="2660966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가입자 수</a:t>
                </a:r>
                <a:endParaRPr lang="ko-KR" altLang="en-US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5436096" y="3517192"/>
            <a:ext cx="1866032" cy="367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레이드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550834" y="613099"/>
            <a:ext cx="5976664" cy="345638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699792" y="1412776"/>
            <a:ext cx="3960440" cy="2025838"/>
            <a:chOff x="2699792" y="1412776"/>
            <a:chExt cx="3960440" cy="2025838"/>
          </a:xfrm>
        </p:grpSpPr>
        <p:sp>
          <p:nvSpPr>
            <p:cNvPr id="45" name="직사각형 44"/>
            <p:cNvSpPr/>
            <p:nvPr/>
          </p:nvSpPr>
          <p:spPr>
            <a:xfrm>
              <a:off x="2699792" y="1412776"/>
              <a:ext cx="3960440" cy="2025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>
              <a:hlinkClick r:id="rId5" action="ppaction://hlinksldjump"/>
            </p:cNvPr>
            <p:cNvSpPr/>
            <p:nvPr/>
          </p:nvSpPr>
          <p:spPr>
            <a:xfrm>
              <a:off x="3419872" y="2921420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퇴출</a:t>
              </a:r>
              <a:endParaRPr lang="ko-KR" altLang="en-US" sz="1400" dirty="0"/>
            </a:p>
          </p:txBody>
        </p:sp>
        <p:sp>
          <p:nvSpPr>
            <p:cNvPr id="55" name="모서리가 둥근 직사각형 54">
              <a:hlinkClick r:id="rId6" action="ppaction://hlinksldjump"/>
            </p:cNvPr>
            <p:cNvSpPr/>
            <p:nvPr/>
          </p:nvSpPr>
          <p:spPr>
            <a:xfrm>
              <a:off x="4827104" y="2921420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확</a:t>
              </a:r>
              <a:r>
                <a:rPr lang="ko-KR" altLang="en-US" sz="1400" dirty="0"/>
                <a:t>인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435112" y="1830764"/>
              <a:ext cx="776848" cy="976735"/>
              <a:chOff x="1331640" y="3608256"/>
              <a:chExt cx="504056" cy="633752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1331640" y="3608256"/>
                <a:ext cx="504056" cy="5040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대표영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웅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367644" y="3622156"/>
                <a:ext cx="432048" cy="7879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331640" y="4133996"/>
                <a:ext cx="504056" cy="10801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영웅이름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364199" y="4021556"/>
                <a:ext cx="432048" cy="7879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레</a:t>
                </a:r>
                <a:r>
                  <a:rPr lang="ko-KR" altLang="en-US" sz="600" dirty="0">
                    <a:solidFill>
                      <a:schemeClr val="tx1"/>
                    </a:solidFill>
                  </a:rPr>
                  <a:t>벨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4355976" y="1844824"/>
              <a:ext cx="1512168" cy="186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/>
                <a:t>LV29      </a:t>
              </a:r>
              <a:r>
                <a:rPr lang="ko-KR" altLang="en-US" sz="1100" dirty="0" err="1" smtClean="0"/>
                <a:t>보노보노</a:t>
              </a:r>
              <a:endParaRPr lang="ko-KR" altLang="en-US" sz="160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55976" y="2080747"/>
              <a:ext cx="1512168" cy="186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/>
                <a:t>전투력     </a:t>
              </a:r>
              <a:r>
                <a:rPr lang="en-US" altLang="ko-KR" sz="1100" dirty="0" smtClean="0"/>
                <a:t>1256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355976" y="2341291"/>
              <a:ext cx="1512168" cy="186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err="1" smtClean="0"/>
                <a:t>레더점수</a:t>
              </a:r>
              <a:r>
                <a:rPr lang="ko-KR" altLang="en-US" sz="1100" dirty="0" smtClean="0"/>
                <a:t>   </a:t>
              </a:r>
              <a:r>
                <a:rPr lang="en-US" altLang="ko-KR" sz="1100" dirty="0" smtClean="0"/>
                <a:t>796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355976" y="2598415"/>
              <a:ext cx="1512168" cy="186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/>
                <a:t>영웅직업   스피드</a:t>
              </a:r>
              <a:endParaRPr lang="ko-KR" altLang="en-US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065017" y="116632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err="1" smtClean="0"/>
              <a:t>연맹원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2" name="타원 61">
            <a:hlinkClick r:id="rId7" action="ppaction://hlinksldjump"/>
          </p:cNvPr>
          <p:cNvSpPr/>
          <p:nvPr/>
        </p:nvSpPr>
        <p:spPr>
          <a:xfrm>
            <a:off x="7884368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관리자 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1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85416"/>
              </p:ext>
            </p:extLst>
          </p:nvPr>
        </p:nvGraphicFramePr>
        <p:xfrm>
          <a:off x="1475656" y="4383112"/>
          <a:ext cx="64807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퇴출 버튼을 누르면 팝업이 종료되면 해당 유저는 리스트에서 사라진다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취소 버튼을 누르면</a:t>
                      </a:r>
                      <a:r>
                        <a:rPr lang="ko-KR" altLang="en-US" sz="1400" baseline="0" dirty="0" smtClean="0"/>
                        <a:t> 팝업이 종료된다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75" name="그룹 7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연맹원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283968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접속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보노보노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283968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너부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4283968" y="220486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포로리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283968" y="249289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아구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283968" y="277867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엔젤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283968" y="3066708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10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1" name="모서리가 둥근 직사각형 90">
                <a:hlinkClick r:id="rId4" action="ppaction://hlinksldjump"/>
              </p:cNvPr>
              <p:cNvSpPr/>
              <p:nvPr/>
            </p:nvSpPr>
            <p:spPr>
              <a:xfrm>
                <a:off x="5436096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가입자 관리</a:t>
                </a:r>
                <a:endParaRPr lang="ko-KR" altLang="en-US" sz="1200" dirty="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피가쭉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4283968" y="33569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유리멘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283968" y="364502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666376" y="1772816"/>
                <a:ext cx="617592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666376" y="191683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666376" y="2210650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666376" y="2496138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666376" y="278347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666376" y="3073756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3666376" y="335699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666376" y="3642480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모서리가 둥근 직사각형 148">
                <a:hlinkClick r:id="rId4" action="ppaction://hlinksldjump"/>
              </p:cNvPr>
              <p:cNvSpPr/>
              <p:nvPr/>
            </p:nvSpPr>
            <p:spPr>
              <a:xfrm>
                <a:off x="6383545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등급 관리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436096" y="1772816"/>
              <a:ext cx="1837167" cy="1148604"/>
              <a:chOff x="5364088" y="1772816"/>
              <a:chExt cx="1837167" cy="114860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364088" y="1772816"/>
                <a:ext cx="1837167" cy="11486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549871" y="1845794"/>
                <a:ext cx="1432478" cy="215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불타는 성전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549871" y="212476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설립자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49871" y="239490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레이드</a:t>
                </a:r>
                <a:r>
                  <a:rPr lang="ko-KR" altLang="en-US" sz="800" dirty="0" smtClean="0"/>
                  <a:t> 포인트</a:t>
                </a:r>
                <a:endParaRPr lang="ko-KR" altLang="en-US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549871" y="2660966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가입자 수</a:t>
                </a:r>
                <a:endParaRPr lang="ko-KR" altLang="en-US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5436096" y="3534420"/>
            <a:ext cx="1866032" cy="367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레이드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699792" y="1412776"/>
            <a:ext cx="3960440" cy="2025838"/>
            <a:chOff x="2699792" y="1412776"/>
            <a:chExt cx="3960440" cy="2025838"/>
          </a:xfrm>
        </p:grpSpPr>
        <p:sp>
          <p:nvSpPr>
            <p:cNvPr id="45" name="직사각형 44"/>
            <p:cNvSpPr/>
            <p:nvPr/>
          </p:nvSpPr>
          <p:spPr>
            <a:xfrm>
              <a:off x="2699792" y="1412776"/>
              <a:ext cx="3960440" cy="2025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>
              <a:hlinkClick r:id="rId5" action="ppaction://hlinksldjump"/>
            </p:cNvPr>
            <p:cNvSpPr/>
            <p:nvPr/>
          </p:nvSpPr>
          <p:spPr>
            <a:xfrm>
              <a:off x="3419872" y="2921420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퇴출</a:t>
              </a:r>
              <a:endParaRPr lang="ko-KR" altLang="en-US" sz="1400" dirty="0"/>
            </a:p>
          </p:txBody>
        </p:sp>
        <p:sp>
          <p:nvSpPr>
            <p:cNvPr id="55" name="모서리가 둥근 직사각형 54">
              <a:hlinkClick r:id="rId6" action="ppaction://hlinksldjump"/>
            </p:cNvPr>
            <p:cNvSpPr/>
            <p:nvPr/>
          </p:nvSpPr>
          <p:spPr>
            <a:xfrm>
              <a:off x="4827104" y="2921420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확</a:t>
              </a:r>
              <a:r>
                <a:rPr lang="ko-KR" altLang="en-US" sz="1400" dirty="0"/>
                <a:t>인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435112" y="1830764"/>
              <a:ext cx="776848" cy="976735"/>
              <a:chOff x="1331640" y="3608256"/>
              <a:chExt cx="504056" cy="633752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1331640" y="3608256"/>
                <a:ext cx="504056" cy="5040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대표영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웅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367644" y="3622156"/>
                <a:ext cx="432048" cy="7879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331640" y="4133996"/>
                <a:ext cx="504056" cy="10801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영웅이름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364199" y="4021556"/>
                <a:ext cx="432048" cy="7879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레</a:t>
                </a:r>
                <a:r>
                  <a:rPr lang="ko-KR" altLang="en-US" sz="600" dirty="0">
                    <a:solidFill>
                      <a:schemeClr val="tx1"/>
                    </a:solidFill>
                  </a:rPr>
                  <a:t>벨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4355976" y="1844824"/>
              <a:ext cx="1512168" cy="186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/>
                <a:t>LV29      </a:t>
              </a:r>
              <a:r>
                <a:rPr lang="ko-KR" altLang="en-US" sz="1100" dirty="0" err="1" smtClean="0"/>
                <a:t>보노보노</a:t>
              </a:r>
              <a:endParaRPr lang="ko-KR" altLang="en-US" sz="160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55976" y="2080747"/>
              <a:ext cx="1512168" cy="186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/>
                <a:t>전투력     </a:t>
              </a:r>
              <a:r>
                <a:rPr lang="en-US" altLang="ko-KR" sz="1100" dirty="0" smtClean="0"/>
                <a:t>1256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355976" y="2341291"/>
              <a:ext cx="1512168" cy="186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err="1" smtClean="0"/>
                <a:t>레더점수</a:t>
              </a:r>
              <a:r>
                <a:rPr lang="ko-KR" altLang="en-US" sz="1100" dirty="0" smtClean="0"/>
                <a:t>   </a:t>
              </a:r>
              <a:r>
                <a:rPr lang="en-US" altLang="ko-KR" sz="1100" dirty="0" smtClean="0"/>
                <a:t>796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355976" y="2598415"/>
              <a:ext cx="1512168" cy="186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/>
                <a:t>영웅직업   스피드</a:t>
              </a:r>
              <a:endParaRPr lang="ko-KR" altLang="en-US" dirty="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547664" y="620688"/>
            <a:ext cx="5976664" cy="345638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3394248" y="1916832"/>
            <a:ext cx="2689920" cy="1067222"/>
            <a:chOff x="6228184" y="2060848"/>
            <a:chExt cx="2689920" cy="1067222"/>
          </a:xfrm>
        </p:grpSpPr>
        <p:sp>
          <p:nvSpPr>
            <p:cNvPr id="62" name="직사각형 61"/>
            <p:cNvSpPr/>
            <p:nvPr/>
          </p:nvSpPr>
          <p:spPr>
            <a:xfrm>
              <a:off x="6228184" y="2060848"/>
              <a:ext cx="2689920" cy="10672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86867" y="2285004"/>
              <a:ext cx="21483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“</a:t>
              </a:r>
              <a:r>
                <a:rPr lang="ko-KR" altLang="en-US" sz="1050" dirty="0" err="1" smtClean="0">
                  <a:solidFill>
                    <a:srgbClr val="FF0000"/>
                  </a:solidFill>
                </a:rPr>
                <a:t>보노보노</a:t>
              </a:r>
              <a:r>
                <a:rPr lang="en-US" altLang="ko-KR" sz="1050" dirty="0" smtClean="0"/>
                <a:t>”</a:t>
              </a:r>
              <a:r>
                <a:rPr lang="ko-KR" altLang="en-US" sz="1050" dirty="0" smtClean="0"/>
                <a:t>를 퇴출시키겠습니까</a:t>
              </a:r>
              <a:r>
                <a:rPr lang="en-US" altLang="ko-KR" sz="1050" dirty="0" smtClean="0"/>
                <a:t>?</a:t>
              </a:r>
              <a:endParaRPr lang="ko-KR" altLang="en-US" sz="1400" dirty="0"/>
            </a:p>
          </p:txBody>
        </p:sp>
        <p:sp>
          <p:nvSpPr>
            <p:cNvPr id="67" name="모서리가 둥근 직사각형 66">
              <a:hlinkClick r:id="rId6" action="ppaction://hlinksldjump"/>
            </p:cNvPr>
            <p:cNvSpPr/>
            <p:nvPr/>
          </p:nvSpPr>
          <p:spPr>
            <a:xfrm>
              <a:off x="6647584" y="2667430"/>
              <a:ext cx="925560" cy="38331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퇴출</a:t>
              </a:r>
              <a:endParaRPr lang="ko-KR" altLang="en-US" sz="1400" dirty="0"/>
            </a:p>
          </p:txBody>
        </p:sp>
        <p:sp>
          <p:nvSpPr>
            <p:cNvPr id="68" name="모서리가 둥근 직사각형 67">
              <a:hlinkClick r:id="rId7" action="ppaction://hlinksldjump"/>
            </p:cNvPr>
            <p:cNvSpPr/>
            <p:nvPr/>
          </p:nvSpPr>
          <p:spPr>
            <a:xfrm>
              <a:off x="7740352" y="2667430"/>
              <a:ext cx="925560" cy="38331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취소</a:t>
              </a:r>
              <a:endParaRPr lang="ko-KR" altLang="en-US" sz="14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065017" y="116632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err="1" smtClean="0"/>
              <a:t>연맹원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0" name="타원 69">
            <a:hlinkClick r:id="rId8" action="ppaction://hlinksldjump"/>
          </p:cNvPr>
          <p:cNvSpPr/>
          <p:nvPr/>
        </p:nvSpPr>
        <p:spPr>
          <a:xfrm>
            <a:off x="7884368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관리자 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220868"/>
              </p:ext>
            </p:extLst>
          </p:nvPr>
        </p:nvGraphicFramePr>
        <p:xfrm>
          <a:off x="1475656" y="4205560"/>
          <a:ext cx="6480720" cy="246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59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가입자 관리를 누르면 위와 같이 리스트 창이 변하게 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42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현재 가입을 신청한 유저들의 목록이 보이며 승인과 거절을 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유저 이름을 선택하면 유저의 정보를 볼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연방 초대 버튼을 클릭하면 연방 초대 팝업이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5. </a:t>
                      </a:r>
                      <a:r>
                        <a:rPr lang="ko-KR" altLang="en-US" sz="1400" dirty="0" smtClean="0"/>
                        <a:t>자동승인에 체크하면 가입을 신청하는 즉시 승인 자동으로 이루어진다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6. </a:t>
                      </a:r>
                      <a:r>
                        <a:rPr lang="ko-KR" altLang="en-US" sz="1400" dirty="0" smtClean="0"/>
                        <a:t>가입신청 거부에 체크를 하면 연방 리스트에서 길드가 노출되지 않는다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75" name="그룹 7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가입자 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283968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모두거절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보노보노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283968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hlinkClick r:id="rId4" action="ppaction://hlinksldjump"/>
              </p:cNvPr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너부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포로리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아구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엔젤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4" name="직사각형 93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피가쭉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유리멘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666376" y="1772816"/>
                <a:ext cx="617592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모두승인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666376" y="191683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149" name="모서리가 둥근 직사각형 148">
                <a:hlinkClick r:id="rId5" action="ppaction://hlinksldjump"/>
              </p:cNvPr>
              <p:cNvSpPr/>
              <p:nvPr/>
            </p:nvSpPr>
            <p:spPr>
              <a:xfrm>
                <a:off x="6383545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등급 관리</a:t>
                </a:r>
                <a:endParaRPr lang="ko-KR" altLang="en-US" sz="12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283968" y="220711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666376" y="2207116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283968" y="249260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666376" y="2492604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283968" y="278347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666376" y="278347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283968" y="306641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3666376" y="3066416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4283968" y="33584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666376" y="335849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283968" y="363927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666376" y="363927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43" name="모서리가 둥근 직사각형 42">
                <a:hlinkClick r:id="rId6" action="ppaction://hlinksldjump"/>
              </p:cNvPr>
              <p:cNvSpPr/>
              <p:nvPr/>
            </p:nvSpPr>
            <p:spPr>
              <a:xfrm>
                <a:off x="5443122" y="3723668"/>
                <a:ext cx="1859006" cy="28139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확</a:t>
                </a:r>
                <a:r>
                  <a:rPr lang="ko-KR" altLang="en-US" sz="1050" dirty="0"/>
                  <a:t>인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436096" y="1772816"/>
              <a:ext cx="1837167" cy="1148604"/>
              <a:chOff x="5364088" y="1772816"/>
              <a:chExt cx="1837167" cy="114860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364088" y="1772816"/>
                <a:ext cx="1837167" cy="11486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549871" y="1845794"/>
                <a:ext cx="1432478" cy="215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불타는 성전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549871" y="212476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설립자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49871" y="239490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레이드</a:t>
                </a:r>
                <a:r>
                  <a:rPr lang="ko-KR" altLang="en-US" sz="800" dirty="0" smtClean="0"/>
                  <a:t> 포인트</a:t>
                </a:r>
                <a:endParaRPr lang="ko-KR" altLang="en-US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549871" y="2660966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가입자 수</a:t>
                </a:r>
                <a:endParaRPr lang="ko-KR" altLang="en-US" dirty="0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5436096" y="3441115"/>
            <a:ext cx="1866032" cy="235457"/>
            <a:chOff x="5436096" y="3209160"/>
            <a:chExt cx="1866032" cy="235457"/>
          </a:xfrm>
        </p:grpSpPr>
        <p:sp>
          <p:nvSpPr>
            <p:cNvPr id="3" name="직사각형 2"/>
            <p:cNvSpPr/>
            <p:nvPr/>
          </p:nvSpPr>
          <p:spPr>
            <a:xfrm>
              <a:off x="5436096" y="3209160"/>
              <a:ext cx="1866032" cy="2354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41171" y="322917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자동승인</a:t>
              </a:r>
              <a:endParaRPr lang="ko-KR" altLang="en-US" sz="8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12160" y="3264887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55191" y="3229173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가입신청 거</a:t>
              </a:r>
              <a:r>
                <a:rPr lang="ko-KR" altLang="en-US" sz="800" dirty="0"/>
                <a:t>부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036659" y="3264887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>
            <a:hlinkClick r:id="rId7" action="ppaction://hlinksldjump"/>
          </p:cNvPr>
          <p:cNvSpPr/>
          <p:nvPr/>
        </p:nvSpPr>
        <p:spPr>
          <a:xfrm>
            <a:off x="5443121" y="3193268"/>
            <a:ext cx="1866032" cy="219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연방 초대</a:t>
            </a:r>
            <a:endParaRPr lang="ko-KR" altLang="en-US" sz="1100" dirty="0"/>
          </a:p>
        </p:txBody>
      </p:sp>
      <p:sp>
        <p:nvSpPr>
          <p:cNvPr id="63" name="모서리가 둥근 직사각형 62">
            <a:hlinkClick r:id="rId8" action="ppaction://hlinksldjump"/>
          </p:cNvPr>
          <p:cNvSpPr/>
          <p:nvPr/>
        </p:nvSpPr>
        <p:spPr>
          <a:xfrm>
            <a:off x="5436096" y="2963128"/>
            <a:ext cx="918583" cy="2093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가입자 관리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065017" y="11663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가입자 관리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8" name="타원 57">
            <a:hlinkClick r:id="rId9" action="ppaction://hlinksldjump"/>
          </p:cNvPr>
          <p:cNvSpPr/>
          <p:nvPr/>
        </p:nvSpPr>
        <p:spPr>
          <a:xfrm>
            <a:off x="7884368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관리자 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5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42314"/>
              </p:ext>
            </p:extLst>
          </p:nvPr>
        </p:nvGraphicFramePr>
        <p:xfrm>
          <a:off x="1475656" y="4205560"/>
          <a:ext cx="648072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59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연방 초대를 누르면 위와 같은 팝업이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42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닉네임을 입력하고 확인을 누르면 결과 팝업으로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만약</a:t>
                      </a:r>
                      <a:r>
                        <a:rPr lang="ko-KR" altLang="en-US" sz="1400" baseline="0" dirty="0" smtClean="0"/>
                        <a:t> 닉네임을 입력하고 확인을 하였을 시 존재하지 않는 닉네임이면 </a:t>
                      </a:r>
                      <a:r>
                        <a:rPr lang="ko-KR" altLang="en-US" sz="1400" baseline="0" dirty="0" err="1" smtClean="0"/>
                        <a:t>입력칸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아래에 붉은 글씨로 </a:t>
                      </a:r>
                      <a:r>
                        <a:rPr lang="en-US" altLang="ko-KR" sz="1400" baseline="0" dirty="0" smtClean="0"/>
                        <a:t>“</a:t>
                      </a:r>
                      <a:r>
                        <a:rPr lang="ko-KR" altLang="en-US" sz="1400" baseline="0" dirty="0" smtClean="0"/>
                        <a:t>존재하지 않는 닉네임입니다</a:t>
                      </a:r>
                      <a:r>
                        <a:rPr lang="en-US" altLang="ko-KR" sz="1400" baseline="0" dirty="0" smtClean="0"/>
                        <a:t>”</a:t>
                      </a:r>
                      <a:r>
                        <a:rPr lang="ko-KR" altLang="en-US" sz="1400" baseline="0" dirty="0" smtClean="0"/>
                        <a:t>를 표기한다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4. </a:t>
                      </a:r>
                      <a:r>
                        <a:rPr lang="ko-KR" altLang="en-US" sz="1400" dirty="0" smtClean="0"/>
                        <a:t>만약 이미 연방에 가입된 유저일 경우 닉네임 </a:t>
                      </a:r>
                      <a:r>
                        <a:rPr lang="ko-KR" altLang="en-US" sz="1400" dirty="0" err="1" smtClean="0"/>
                        <a:t>입력칸</a:t>
                      </a:r>
                      <a:r>
                        <a:rPr lang="ko-KR" altLang="en-US" sz="1400" dirty="0" smtClean="0"/>
                        <a:t> 아래에 붉은 글씨로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“</a:t>
                      </a:r>
                      <a:r>
                        <a:rPr lang="ko-KR" altLang="en-US" sz="1400" dirty="0" smtClean="0"/>
                        <a:t>초대가 불가능한 유저입니다</a:t>
                      </a:r>
                      <a:r>
                        <a:rPr lang="en-US" altLang="ko-KR" sz="1400" dirty="0" smtClean="0"/>
                        <a:t>”</a:t>
                      </a:r>
                      <a:r>
                        <a:rPr lang="ko-KR" altLang="en-US" sz="1400" dirty="0" smtClean="0"/>
                        <a:t>를 표기한다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75" name="그룹 7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가입자 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283968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모두거절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보노보노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283968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hlinkClick r:id="rId4" action="ppaction://hlinksldjump"/>
              </p:cNvPr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너부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포로리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아구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엔젤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4" name="직사각형 93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피가쭉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유리멘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666376" y="1772816"/>
                <a:ext cx="617592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모두승인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666376" y="191683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149" name="모서리가 둥근 직사각형 148">
                <a:hlinkClick r:id="rId5" action="ppaction://hlinksldjump"/>
              </p:cNvPr>
              <p:cNvSpPr/>
              <p:nvPr/>
            </p:nvSpPr>
            <p:spPr>
              <a:xfrm>
                <a:off x="6383545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등급 관리</a:t>
                </a:r>
                <a:endParaRPr lang="ko-KR" altLang="en-US" sz="12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283968" y="220711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666376" y="2207116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283968" y="249260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666376" y="2492604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283968" y="278347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666376" y="278347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283968" y="306641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3666376" y="3066416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4283968" y="33584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666376" y="335849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283968" y="363927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666376" y="363927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43" name="모서리가 둥근 직사각형 42">
                <a:hlinkClick r:id="rId6" action="ppaction://hlinksldjump"/>
              </p:cNvPr>
              <p:cNvSpPr/>
              <p:nvPr/>
            </p:nvSpPr>
            <p:spPr>
              <a:xfrm>
                <a:off x="5443122" y="3723668"/>
                <a:ext cx="1859006" cy="28139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확</a:t>
                </a:r>
                <a:r>
                  <a:rPr lang="ko-KR" altLang="en-US" sz="1050" dirty="0"/>
                  <a:t>인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436096" y="1772816"/>
              <a:ext cx="1837167" cy="1148604"/>
              <a:chOff x="5364088" y="1772816"/>
              <a:chExt cx="1837167" cy="114860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364088" y="1772816"/>
                <a:ext cx="1837167" cy="11486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549871" y="1845794"/>
                <a:ext cx="1432478" cy="215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불타는 성전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549871" y="212476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설립자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49871" y="239490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레이드</a:t>
                </a:r>
                <a:r>
                  <a:rPr lang="ko-KR" altLang="en-US" sz="800" dirty="0" smtClean="0"/>
                  <a:t> 포인트</a:t>
                </a:r>
                <a:endParaRPr lang="ko-KR" altLang="en-US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549871" y="2660966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가입자 수</a:t>
                </a:r>
                <a:endParaRPr lang="ko-KR" altLang="en-US" dirty="0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5436096" y="3441115"/>
            <a:ext cx="1866032" cy="235457"/>
            <a:chOff x="5436096" y="3209160"/>
            <a:chExt cx="1866032" cy="235457"/>
          </a:xfrm>
        </p:grpSpPr>
        <p:sp>
          <p:nvSpPr>
            <p:cNvPr id="3" name="직사각형 2"/>
            <p:cNvSpPr/>
            <p:nvPr/>
          </p:nvSpPr>
          <p:spPr>
            <a:xfrm>
              <a:off x="5436096" y="3209160"/>
              <a:ext cx="1866032" cy="2354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41171" y="322917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자동승인</a:t>
              </a:r>
              <a:endParaRPr lang="ko-KR" altLang="en-US" sz="8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12160" y="3264887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55191" y="3229173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가입신청 거</a:t>
              </a:r>
              <a:r>
                <a:rPr lang="ko-KR" altLang="en-US" sz="800" dirty="0"/>
                <a:t>부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036659" y="3264887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443121" y="3193268"/>
            <a:ext cx="1866032" cy="219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연방 초대</a:t>
            </a:r>
            <a:endParaRPr lang="ko-KR" altLang="en-US" sz="1100" dirty="0"/>
          </a:p>
        </p:txBody>
      </p:sp>
      <p:sp>
        <p:nvSpPr>
          <p:cNvPr id="63" name="모서리가 둥근 직사각형 62">
            <a:hlinkClick r:id="rId7" action="ppaction://hlinksldjump"/>
          </p:cNvPr>
          <p:cNvSpPr/>
          <p:nvPr/>
        </p:nvSpPr>
        <p:spPr>
          <a:xfrm>
            <a:off x="5436096" y="2963128"/>
            <a:ext cx="918583" cy="2093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가입자 관리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065017" y="116632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연방 초대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1547664" y="620688"/>
            <a:ext cx="5976664" cy="345638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648932" y="1882610"/>
            <a:ext cx="3981281" cy="1225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699792" y="1999873"/>
            <a:ext cx="3206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연방에 초대할 유저의 닉네임을 입력하세요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2" name="모서리가 둥근 직사각형 61">
            <a:hlinkClick r:id="rId8" action="ppaction://hlinksldjump"/>
          </p:cNvPr>
          <p:cNvSpPr/>
          <p:nvPr/>
        </p:nvSpPr>
        <p:spPr>
          <a:xfrm>
            <a:off x="4163206" y="2708920"/>
            <a:ext cx="1033611" cy="2813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</a:t>
            </a:r>
            <a:r>
              <a:rPr lang="ko-KR" altLang="en-US" sz="1050" dirty="0"/>
              <a:t>인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838284" y="2276872"/>
            <a:ext cx="3545261" cy="219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836420" y="2496798"/>
            <a:ext cx="15488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존재하지 않는 닉네</a:t>
            </a:r>
            <a:r>
              <a:rPr lang="ko-KR" altLang="en-US" sz="800" dirty="0">
                <a:solidFill>
                  <a:srgbClr val="FF0000"/>
                </a:solidFill>
              </a:rPr>
              <a:t>임</a:t>
            </a:r>
            <a:r>
              <a:rPr lang="ko-KR" altLang="en-US" sz="800" dirty="0" smtClean="0">
                <a:solidFill>
                  <a:srgbClr val="FF0000"/>
                </a:solidFill>
              </a:rPr>
              <a:t> 입니다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타원 65">
            <a:hlinkClick r:id="rId9" action="ppaction://hlinksldjump"/>
          </p:cNvPr>
          <p:cNvSpPr/>
          <p:nvPr/>
        </p:nvSpPr>
        <p:spPr>
          <a:xfrm>
            <a:off x="7884368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관리자 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8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681293" y="710749"/>
            <a:ext cx="5775672" cy="3744416"/>
            <a:chOff x="317940" y="692696"/>
            <a:chExt cx="5775672" cy="3744416"/>
          </a:xfrm>
        </p:grpSpPr>
        <p:sp>
          <p:nvSpPr>
            <p:cNvPr id="5" name="직사각형 4"/>
            <p:cNvSpPr/>
            <p:nvPr/>
          </p:nvSpPr>
          <p:spPr>
            <a:xfrm>
              <a:off x="323528" y="692696"/>
              <a:ext cx="5770084" cy="3744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월드맵</a:t>
              </a:r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17940" y="731649"/>
              <a:ext cx="5726138" cy="3584679"/>
              <a:chOff x="317940" y="731649"/>
              <a:chExt cx="5726138" cy="3584679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17940" y="1518787"/>
                <a:ext cx="864096" cy="25179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427984" y="800708"/>
                <a:ext cx="701270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6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6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166875" y="800708"/>
                <a:ext cx="84913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6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467544" y="159563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랭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>
                <a:hlinkClick r:id="rId2" action="ppaction://hlinksldjump"/>
              </p:cNvPr>
              <p:cNvSpPr/>
              <p:nvPr/>
            </p:nvSpPr>
            <p:spPr>
              <a:xfrm>
                <a:off x="467544" y="2171700"/>
                <a:ext cx="504056" cy="50405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소셜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467544" y="2747764"/>
                <a:ext cx="504056" cy="50405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우편함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467544" y="3284984"/>
                <a:ext cx="504056" cy="50405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옵션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429017" y="3668256"/>
                <a:ext cx="648072" cy="6480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부대편성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버튼화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213521" y="3668256"/>
                <a:ext cx="648072" cy="6480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기술 연구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983806" y="3668256"/>
                <a:ext cx="648072" cy="6480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영웅고용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779912" y="3668256"/>
                <a:ext cx="648072" cy="6480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창고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172575" y="1065022"/>
                <a:ext cx="862086" cy="176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목재 </a:t>
                </a:r>
                <a:r>
                  <a:rPr lang="ko-KR" altLang="en-US" sz="6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172575" y="1239074"/>
                <a:ext cx="862086" cy="176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철</a:t>
                </a:r>
                <a:r>
                  <a:rPr lang="ko-KR" altLang="en-US" sz="6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6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172575" y="1415474"/>
                <a:ext cx="862086" cy="176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보석 </a:t>
                </a:r>
                <a:r>
                  <a:rPr lang="ko-KR" altLang="en-US" sz="6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180484" y="1583174"/>
                <a:ext cx="862086" cy="176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유황 </a:t>
                </a:r>
                <a:r>
                  <a:rPr lang="ko-KR" altLang="en-US" sz="6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181992" y="1759574"/>
                <a:ext cx="862086" cy="17618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err="1" smtClean="0">
                    <a:solidFill>
                      <a:schemeClr val="tx1"/>
                    </a:solidFill>
                  </a:rPr>
                  <a:t>맨드레이크</a:t>
                </a:r>
                <a:r>
                  <a:rPr lang="ko-KR" altLang="en-US" sz="6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6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644008" y="3668256"/>
                <a:ext cx="648072" cy="6480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시장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1117948" y="2348880"/>
                <a:ext cx="144016" cy="65091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이등변 삼각형 24"/>
              <p:cNvSpPr/>
              <p:nvPr/>
            </p:nvSpPr>
            <p:spPr>
              <a:xfrm rot="16200000">
                <a:off x="1092027" y="2610133"/>
                <a:ext cx="180020" cy="155190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717041" y="2122387"/>
                <a:ext cx="298972" cy="29102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712245" y="2423728"/>
                <a:ext cx="298972" cy="29102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712245" y="2713350"/>
                <a:ext cx="298972" cy="29102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712245" y="3004376"/>
                <a:ext cx="298972" cy="29102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712245" y="3300369"/>
                <a:ext cx="298972" cy="29102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971600" y="1052736"/>
                <a:ext cx="1346355" cy="20810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경험치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043608" y="749839"/>
                <a:ext cx="746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닉네임</a:t>
                </a:r>
                <a:endParaRPr lang="en-US" altLang="ko-KR" sz="1200" dirty="0" smtClean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71185" y="731649"/>
                <a:ext cx="676154" cy="5983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유저레벨</a:t>
                </a:r>
                <a:endParaRPr lang="ko-KR" alt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425967" y="749839"/>
                <a:ext cx="1785993" cy="42650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이벤트 아이콘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753201"/>
              </p:ext>
            </p:extLst>
          </p:nvPr>
        </p:nvGraphicFramePr>
        <p:xfrm>
          <a:off x="1475656" y="4581128"/>
          <a:ext cx="648072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59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연방 초대를 받은 유저는 우측의 창이 자연스럽게 열리며 </a:t>
                      </a:r>
                      <a:r>
                        <a:rPr lang="ko-KR" altLang="en-US" sz="1400" dirty="0" err="1" smtClean="0"/>
                        <a:t>소셜</a:t>
                      </a:r>
                      <a:r>
                        <a:rPr lang="ko-KR" altLang="en-US" sz="1400" dirty="0" smtClean="0"/>
                        <a:t> 아이콘이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빛나는 효과를 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547664" y="1433527"/>
            <a:ext cx="1152128" cy="2715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7" idx="1"/>
          </p:cNvCxnSpPr>
          <p:nvPr/>
        </p:nvCxnSpPr>
        <p:spPr>
          <a:xfrm flipH="1">
            <a:off x="1187624" y="2791304"/>
            <a:ext cx="360040" cy="3766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7590" y="3269873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자연스럽게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열린다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3" name="타원 122">
            <a:hlinkClick r:id="rId3" action="ppaction://hlinksldjump"/>
          </p:cNvPr>
          <p:cNvSpPr/>
          <p:nvPr/>
        </p:nvSpPr>
        <p:spPr>
          <a:xfrm>
            <a:off x="7884368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관리자 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56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851584"/>
              </p:ext>
            </p:extLst>
          </p:nvPr>
        </p:nvGraphicFramePr>
        <p:xfrm>
          <a:off x="1475656" y="4383112"/>
          <a:ext cx="6480720" cy="135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59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연방관리 버튼을 누르면 등급을 터치를 통해서 변경시킬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42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연방 설명 버튼을 누르면 연방 설명을 확인 및 수정 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확인을 누르면 기본 화면으로 돌아간다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75" name="그룹 7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연맹원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283968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접속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보노보노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283968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hlinkClick r:id="rId4" action="ppaction://hlinksldjump"/>
              </p:cNvPr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너부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4283968" y="220486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포로리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283968" y="249289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아구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283968" y="277867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엔젤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283968" y="3066708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10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1" name="모서리가 둥근 직사각형 90">
                <a:hlinkClick r:id="rId5" action="ppaction://hlinksldjump"/>
              </p:cNvPr>
              <p:cNvSpPr/>
              <p:nvPr/>
            </p:nvSpPr>
            <p:spPr>
              <a:xfrm>
                <a:off x="5436096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가입자 관리</a:t>
                </a:r>
                <a:endParaRPr lang="ko-KR" altLang="en-US" sz="1200" dirty="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피가쭉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4283968" y="33569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유리멘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283968" y="364502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666376" y="1772816"/>
                <a:ext cx="617592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666376" y="1916832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666376" y="2210650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666376" y="2496138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666376" y="2783472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666376" y="3073756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3666376" y="3356992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666376" y="3642480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모서리가 둥근 직사각형 148">
                <a:hlinkClick r:id="rId5" action="ppaction://hlinksldjump"/>
              </p:cNvPr>
              <p:cNvSpPr/>
              <p:nvPr/>
            </p:nvSpPr>
            <p:spPr>
              <a:xfrm>
                <a:off x="6383545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연</a:t>
                </a:r>
                <a:r>
                  <a:rPr lang="ko-KR" altLang="en-US" sz="1050" dirty="0"/>
                  <a:t>방</a:t>
                </a:r>
                <a:r>
                  <a:rPr lang="ko-KR" altLang="en-US" sz="1050" dirty="0" smtClean="0"/>
                  <a:t> 관리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436096" y="1772816"/>
              <a:ext cx="1837167" cy="1148604"/>
              <a:chOff x="5364088" y="1772816"/>
              <a:chExt cx="1837167" cy="114860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364088" y="1772816"/>
                <a:ext cx="1837167" cy="11486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549871" y="1845794"/>
                <a:ext cx="1432478" cy="215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불타는 성전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549871" y="212476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설립자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49871" y="239490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레이드</a:t>
                </a:r>
                <a:r>
                  <a:rPr lang="ko-KR" altLang="en-US" sz="800" dirty="0" smtClean="0"/>
                  <a:t> 포인트</a:t>
                </a:r>
                <a:endParaRPr lang="ko-KR" altLang="en-US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549871" y="2660966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가입자 수</a:t>
                </a:r>
                <a:endParaRPr lang="ko-KR" altLang="en-US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5442437" y="3461592"/>
            <a:ext cx="1866032" cy="466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49" name="직사각형 48">
            <a:hlinkClick r:id="rId6" action="ppaction://hlinksldjump"/>
          </p:cNvPr>
          <p:cNvSpPr/>
          <p:nvPr/>
        </p:nvSpPr>
        <p:spPr>
          <a:xfrm>
            <a:off x="5443121" y="3193268"/>
            <a:ext cx="1866032" cy="219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연방 설명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3065017" y="11663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연방 관리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5" name="타원 44">
            <a:hlinkClick r:id="rId7" action="ppaction://hlinksldjump"/>
          </p:cNvPr>
          <p:cNvSpPr/>
          <p:nvPr/>
        </p:nvSpPr>
        <p:spPr>
          <a:xfrm>
            <a:off x="7884368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관리자 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5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590199"/>
              </p:ext>
            </p:extLst>
          </p:nvPr>
        </p:nvGraphicFramePr>
        <p:xfrm>
          <a:off x="1475656" y="4383112"/>
          <a:ext cx="6480720" cy="14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59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연방 설명</a:t>
                      </a:r>
                      <a:r>
                        <a:rPr lang="ko-KR" altLang="en-US" sz="1400" baseline="0" dirty="0" smtClean="0"/>
                        <a:t> 버튼을 선택하면 위와 같은 </a:t>
                      </a:r>
                      <a:r>
                        <a:rPr lang="ko-KR" altLang="en-US" sz="1400" baseline="0" dirty="0" err="1" smtClean="0"/>
                        <a:t>팝업창이</a:t>
                      </a:r>
                      <a:r>
                        <a:rPr lang="ko-KR" altLang="en-US" sz="1400" baseline="0" dirty="0" smtClean="0"/>
                        <a:t>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42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수정 버튼을 누르면 연방 설명을 수정할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확인 버튼을 누르면 팝업이 종료된다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만약 설명을 수정하였다면 적용시키고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종료된다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75" name="그룹 7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연맹원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283968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접속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보노보노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283968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hlinkClick r:id="rId4" action="ppaction://hlinksldjump"/>
              </p:cNvPr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너부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4283968" y="220486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포로리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283968" y="249289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아구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283968" y="277867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엔젤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283968" y="3066708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10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1" name="모서리가 둥근 직사각형 90">
                <a:hlinkClick r:id="rId5" action="ppaction://hlinksldjump"/>
              </p:cNvPr>
              <p:cNvSpPr/>
              <p:nvPr/>
            </p:nvSpPr>
            <p:spPr>
              <a:xfrm>
                <a:off x="5436096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가입자 관리</a:t>
                </a:r>
                <a:endParaRPr lang="ko-KR" altLang="en-US" sz="1200" dirty="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피가쭉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4283968" y="33569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유리멘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283968" y="364502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666376" y="1772816"/>
                <a:ext cx="617592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666376" y="1916832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666376" y="2210650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666376" y="2496138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666376" y="2783472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666376" y="3073756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3666376" y="3356992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666376" y="3642480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모서리가 둥근 직사각형 148">
                <a:hlinkClick r:id="rId5" action="ppaction://hlinksldjump"/>
              </p:cNvPr>
              <p:cNvSpPr/>
              <p:nvPr/>
            </p:nvSpPr>
            <p:spPr>
              <a:xfrm>
                <a:off x="6383545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연</a:t>
                </a:r>
                <a:r>
                  <a:rPr lang="ko-KR" altLang="en-US" sz="1050" dirty="0"/>
                  <a:t>방</a:t>
                </a:r>
                <a:r>
                  <a:rPr lang="ko-KR" altLang="en-US" sz="1050" dirty="0" smtClean="0"/>
                  <a:t> 관리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436096" y="1772816"/>
              <a:ext cx="1837167" cy="1148604"/>
              <a:chOff x="5364088" y="1772816"/>
              <a:chExt cx="1837167" cy="114860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364088" y="1772816"/>
                <a:ext cx="1837167" cy="11486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549871" y="1845794"/>
                <a:ext cx="1432478" cy="215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불타는 성전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549871" y="212476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설립자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49871" y="239490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레이드</a:t>
                </a:r>
                <a:r>
                  <a:rPr lang="ko-KR" altLang="en-US" sz="800" dirty="0" smtClean="0"/>
                  <a:t> 포인트</a:t>
                </a:r>
                <a:endParaRPr lang="ko-KR" altLang="en-US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549871" y="2660966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가입자 수</a:t>
                </a:r>
                <a:endParaRPr lang="ko-KR" altLang="en-US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5442437" y="3461592"/>
            <a:ext cx="1866032" cy="466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443121" y="3193268"/>
            <a:ext cx="1866032" cy="219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연방 설명</a:t>
            </a:r>
            <a:endParaRPr lang="ko-KR" altLang="en-US" sz="1100" dirty="0"/>
          </a:p>
        </p:txBody>
      </p:sp>
      <p:sp>
        <p:nvSpPr>
          <p:cNvPr id="44" name="직사각형 43"/>
          <p:cNvSpPr/>
          <p:nvPr/>
        </p:nvSpPr>
        <p:spPr>
          <a:xfrm>
            <a:off x="1547664" y="633320"/>
            <a:ext cx="5976664" cy="345638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882228" y="1349398"/>
            <a:ext cx="3417980" cy="2150338"/>
            <a:chOff x="1154020" y="1422678"/>
            <a:chExt cx="3417980" cy="2150338"/>
          </a:xfrm>
        </p:grpSpPr>
        <p:sp>
          <p:nvSpPr>
            <p:cNvPr id="50" name="직사각형 49"/>
            <p:cNvSpPr/>
            <p:nvPr/>
          </p:nvSpPr>
          <p:spPr>
            <a:xfrm>
              <a:off x="1154020" y="1422678"/>
              <a:ext cx="3417980" cy="21503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385646" y="1715312"/>
              <a:ext cx="2826314" cy="1145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연방 설명 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>
              <a:hlinkClick r:id="rId6" action="ppaction://hlinksldjump"/>
            </p:cNvPr>
            <p:cNvSpPr/>
            <p:nvPr/>
          </p:nvSpPr>
          <p:spPr>
            <a:xfrm>
              <a:off x="1688604" y="3069399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수정</a:t>
              </a:r>
              <a:endParaRPr lang="ko-KR" altLang="en-US" sz="1400" dirty="0"/>
            </a:p>
          </p:txBody>
        </p:sp>
        <p:sp>
          <p:nvSpPr>
            <p:cNvPr id="55" name="모서리가 둥근 직사각형 54">
              <a:hlinkClick r:id="rId7" action="ppaction://hlinksldjump"/>
            </p:cNvPr>
            <p:cNvSpPr/>
            <p:nvPr/>
          </p:nvSpPr>
          <p:spPr>
            <a:xfrm>
              <a:off x="2987824" y="3082233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확인</a:t>
              </a:r>
              <a:endParaRPr lang="ko-KR" altLang="en-US" sz="14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065017" y="11663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연방 관리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1" name="타원 50">
            <a:hlinkClick r:id="rId8" action="ppaction://hlinksldjump"/>
          </p:cNvPr>
          <p:cNvSpPr/>
          <p:nvPr/>
        </p:nvSpPr>
        <p:spPr>
          <a:xfrm>
            <a:off x="7884368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관리자 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41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08720"/>
            <a:ext cx="1905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>
            <a:endCxn id="6" idx="1"/>
          </p:cNvCxnSpPr>
          <p:nvPr/>
        </p:nvCxnSpPr>
        <p:spPr>
          <a:xfrm>
            <a:off x="3776192" y="108407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384" y="764704"/>
            <a:ext cx="1080000" cy="63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>
            <a:endCxn id="3075" idx="1"/>
          </p:cNvCxnSpPr>
          <p:nvPr/>
        </p:nvCxnSpPr>
        <p:spPr>
          <a:xfrm>
            <a:off x="3776192" y="242088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5" name="Picture 3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384" y="2101517"/>
            <a:ext cx="1080000" cy="63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직선 화살표 연결선 46"/>
          <p:cNvCxnSpPr>
            <a:endCxn id="48" idx="1"/>
          </p:cNvCxnSpPr>
          <p:nvPr/>
        </p:nvCxnSpPr>
        <p:spPr>
          <a:xfrm>
            <a:off x="3776192" y="5631927"/>
            <a:ext cx="182894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8" name="Picture 9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36" y="5342351"/>
            <a:ext cx="979248" cy="579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590001" y="15298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길드 생성 순서도</a:t>
            </a:r>
            <a:endParaRPr lang="ko-KR" altLang="en-US" dirty="0"/>
          </a:p>
        </p:txBody>
      </p:sp>
      <p:sp>
        <p:nvSpPr>
          <p:cNvPr id="57" name="타원 56">
            <a:hlinkClick r:id="rId9" action="ppaction://hlinksldjump"/>
          </p:cNvPr>
          <p:cNvSpPr/>
          <p:nvPr/>
        </p:nvSpPr>
        <p:spPr>
          <a:xfrm>
            <a:off x="7910782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검색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58" name="타원 57">
            <a:hlinkClick r:id="rId10" action="ppaction://hlinksldjump"/>
          </p:cNvPr>
          <p:cNvSpPr/>
          <p:nvPr/>
        </p:nvSpPr>
        <p:spPr>
          <a:xfrm>
            <a:off x="7910782" y="1315501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초대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59" name="타원 58">
            <a:hlinkClick r:id="rId11" action="ppaction://hlinksldjump"/>
          </p:cNvPr>
          <p:cNvSpPr/>
          <p:nvPr/>
        </p:nvSpPr>
        <p:spPr>
          <a:xfrm>
            <a:off x="7910782" y="2000300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생성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60" name="타원 59">
            <a:hlinkClick r:id="rId12" action="ppaction://hlinksldjump"/>
          </p:cNvPr>
          <p:cNvSpPr/>
          <p:nvPr/>
        </p:nvSpPr>
        <p:spPr>
          <a:xfrm>
            <a:off x="7910782" y="2715584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가입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1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73348"/>
              </p:ext>
            </p:extLst>
          </p:nvPr>
        </p:nvGraphicFramePr>
        <p:xfrm>
          <a:off x="1475656" y="4205560"/>
          <a:ext cx="648072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59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성공적으로 보내질 경우 위의 메시지가 팝업으로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42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확인을 누르면 팝업이 종료된다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424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75" name="그룹 7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가입자 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283968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모두거절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보노보노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283968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hlinkClick r:id="rId4" action="ppaction://hlinksldjump"/>
              </p:cNvPr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너부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포로리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아구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엔젤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4" name="직사각형 93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피가쭉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유리멘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666376" y="1772816"/>
                <a:ext cx="617592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모두승인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666376" y="191683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149" name="모서리가 둥근 직사각형 148">
                <a:hlinkClick r:id="rId5" action="ppaction://hlinksldjump"/>
              </p:cNvPr>
              <p:cNvSpPr/>
              <p:nvPr/>
            </p:nvSpPr>
            <p:spPr>
              <a:xfrm>
                <a:off x="6383545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등급 관리</a:t>
                </a:r>
                <a:endParaRPr lang="ko-KR" altLang="en-US" sz="12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283968" y="220711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666376" y="2207116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283968" y="249260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666376" y="2492604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283968" y="278347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666376" y="278347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283968" y="306641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3666376" y="3066416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4283968" y="33584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666376" y="335849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283968" y="363927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666376" y="363927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43" name="모서리가 둥근 직사각형 42">
                <a:hlinkClick r:id="rId6" action="ppaction://hlinksldjump"/>
              </p:cNvPr>
              <p:cNvSpPr/>
              <p:nvPr/>
            </p:nvSpPr>
            <p:spPr>
              <a:xfrm>
                <a:off x="5443122" y="3723668"/>
                <a:ext cx="1859006" cy="28139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확</a:t>
                </a:r>
                <a:r>
                  <a:rPr lang="ko-KR" altLang="en-US" sz="1050" dirty="0"/>
                  <a:t>인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436096" y="1772816"/>
              <a:ext cx="1837167" cy="1148604"/>
              <a:chOff x="5364088" y="1772816"/>
              <a:chExt cx="1837167" cy="114860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364088" y="1772816"/>
                <a:ext cx="1837167" cy="11486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549871" y="1845794"/>
                <a:ext cx="1432478" cy="215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불타는 성전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549871" y="212476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설립자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49871" y="239490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레이드</a:t>
                </a:r>
                <a:r>
                  <a:rPr lang="ko-KR" altLang="en-US" sz="800" dirty="0" smtClean="0"/>
                  <a:t> 포인트</a:t>
                </a:r>
                <a:endParaRPr lang="ko-KR" altLang="en-US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549871" y="2660966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가입자 수</a:t>
                </a:r>
                <a:endParaRPr lang="ko-KR" altLang="en-US" dirty="0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5436096" y="3441115"/>
            <a:ext cx="1866032" cy="235457"/>
            <a:chOff x="5436096" y="3209160"/>
            <a:chExt cx="1866032" cy="235457"/>
          </a:xfrm>
        </p:grpSpPr>
        <p:sp>
          <p:nvSpPr>
            <p:cNvPr id="3" name="직사각형 2"/>
            <p:cNvSpPr/>
            <p:nvPr/>
          </p:nvSpPr>
          <p:spPr>
            <a:xfrm>
              <a:off x="5436096" y="3209160"/>
              <a:ext cx="1866032" cy="2354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41171" y="322917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자동승인</a:t>
              </a:r>
              <a:endParaRPr lang="ko-KR" altLang="en-US" sz="8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12160" y="3264887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55191" y="3229173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가입신청 거</a:t>
              </a:r>
              <a:r>
                <a:rPr lang="ko-KR" altLang="en-US" sz="800" dirty="0"/>
                <a:t>부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036659" y="3264887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443121" y="3193268"/>
            <a:ext cx="1866032" cy="219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연방 초대</a:t>
            </a:r>
            <a:endParaRPr lang="ko-KR" altLang="en-US" sz="1100" dirty="0"/>
          </a:p>
        </p:txBody>
      </p:sp>
      <p:sp>
        <p:nvSpPr>
          <p:cNvPr id="63" name="모서리가 둥근 직사각형 62">
            <a:hlinkClick r:id="rId7" action="ppaction://hlinksldjump"/>
          </p:cNvPr>
          <p:cNvSpPr/>
          <p:nvPr/>
        </p:nvSpPr>
        <p:spPr>
          <a:xfrm>
            <a:off x="5436096" y="2963128"/>
            <a:ext cx="918583" cy="2093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가입자 관리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065017" y="116632"/>
            <a:ext cx="28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연방 초대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1547664" y="620688"/>
            <a:ext cx="5976664" cy="345638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648932" y="1882610"/>
            <a:ext cx="3981281" cy="1225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131840" y="2215897"/>
            <a:ext cx="3097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보노보노</a:t>
            </a:r>
            <a:r>
              <a:rPr lang="ko-KR" altLang="en-US" sz="1200" dirty="0" err="1" smtClean="0"/>
              <a:t>님에게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초대메세지를</a:t>
            </a:r>
            <a:r>
              <a:rPr lang="ko-KR" altLang="en-US" sz="1200" dirty="0" smtClean="0"/>
              <a:t> 보냈습니다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8" name="모서리가 둥근 직사각형 67">
            <a:hlinkClick r:id="rId7" action="ppaction://hlinksldjump"/>
          </p:cNvPr>
          <p:cNvSpPr/>
          <p:nvPr/>
        </p:nvSpPr>
        <p:spPr>
          <a:xfrm>
            <a:off x="4163206" y="2693993"/>
            <a:ext cx="1033611" cy="2813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</a:t>
            </a:r>
            <a:r>
              <a:rPr lang="ko-KR" altLang="en-US" sz="1050" dirty="0"/>
              <a:t>인</a:t>
            </a:r>
            <a:endParaRPr lang="ko-KR" altLang="en-US" sz="1200" dirty="0"/>
          </a:p>
        </p:txBody>
      </p:sp>
      <p:sp>
        <p:nvSpPr>
          <p:cNvPr id="9" name="타원 8">
            <a:hlinkClick r:id="rId8" action="ppaction://hlinksldjump"/>
          </p:cNvPr>
          <p:cNvSpPr/>
          <p:nvPr/>
        </p:nvSpPr>
        <p:spPr>
          <a:xfrm>
            <a:off x="7884368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관리자 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4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2757686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오류 메시지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55943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71283"/>
              </p:ext>
            </p:extLst>
          </p:nvPr>
        </p:nvGraphicFramePr>
        <p:xfrm>
          <a:off x="1475656" y="4201120"/>
          <a:ext cx="6480720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04624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baseline="0" dirty="0" smtClean="0"/>
                        <a:t>1. </a:t>
                      </a:r>
                      <a:r>
                        <a:rPr lang="ko-KR" altLang="en-US" sz="1200" baseline="0" dirty="0" smtClean="0"/>
                        <a:t>설립 시 가입승인이 동시에 이루어질 경우 위와 같은 메시지를 팝업으로 보여준다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/>
                </a:tc>
              </a:tr>
              <a:tr h="259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2. </a:t>
                      </a:r>
                      <a:r>
                        <a:rPr lang="ko-KR" altLang="en-US" sz="1200" baseline="0" dirty="0" smtClean="0"/>
                        <a:t>확인 버튼을 누르면 연방 </a:t>
                      </a:r>
                      <a:r>
                        <a:rPr lang="ko-KR" altLang="en-US" sz="1200" baseline="0" dirty="0" err="1" smtClean="0"/>
                        <a:t>메인화면으로</a:t>
                      </a:r>
                      <a:r>
                        <a:rPr lang="ko-KR" altLang="en-US" sz="1200" baseline="0" dirty="0" smtClean="0"/>
                        <a:t> 전환된다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1547664" y="620688"/>
            <a:ext cx="5976664" cy="3469016"/>
            <a:chOff x="1547664" y="620688"/>
            <a:chExt cx="5976664" cy="3469016"/>
          </a:xfrm>
        </p:grpSpPr>
        <p:grpSp>
          <p:nvGrpSpPr>
            <p:cNvPr id="163" name="그룹 162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연방이름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3666376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가입자 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불타는 성전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3666376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데스윙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>
                <a:off x="3666376" y="220486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판다렌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3666376" y="249289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드레노어의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군주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3666376" y="277867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카리브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>
                <a:off x="3666376" y="3066708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7" name="직선 화살표 연결선 176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8" name="모서리가 둥근 직사각형 177">
                <a:hlinkClick r:id="rId4" action="ppaction://hlinksldjump"/>
              </p:cNvPr>
              <p:cNvSpPr/>
              <p:nvPr/>
            </p:nvSpPr>
            <p:spPr>
              <a:xfrm>
                <a:off x="6156176" y="3501008"/>
                <a:ext cx="1011188" cy="418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설립</a:t>
                </a:r>
                <a:endParaRPr lang="ko-KR" altLang="en-US" sz="1400" dirty="0"/>
              </a:p>
            </p:txBody>
          </p:sp>
          <p:sp>
            <p:nvSpPr>
              <p:cNvPr id="179" name="모서리가 둥근 직사각형 178">
                <a:hlinkClick r:id="rId5" action="ppaction://hlinksldjump"/>
              </p:cNvPr>
              <p:cNvSpPr/>
              <p:nvPr/>
            </p:nvSpPr>
            <p:spPr>
              <a:xfrm>
                <a:off x="4530472" y="1365413"/>
                <a:ext cx="648072" cy="26839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검색</a:t>
                </a:r>
                <a:endParaRPr lang="ko-KR" altLang="en-US" dirty="0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2010192" y="1365413"/>
                <a:ext cx="2448272" cy="2195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연방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이름으로 검색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하와이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3666376" y="33569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말리브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3666376" y="364502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1961640" y="1581068"/>
                <a:ext cx="16514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rgbClr val="FF0000"/>
                    </a:solidFill>
                  </a:rPr>
                  <a:t>존재하지 않는 연방이름 입니다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6" name="타원 185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1547664" y="633320"/>
              <a:ext cx="5976664" cy="3456384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065017" y="116632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연방 설립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648932" y="1882610"/>
            <a:ext cx="3981281" cy="1225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>
            <a:hlinkClick r:id="rId6" action="ppaction://hlinksldjump"/>
          </p:cNvPr>
          <p:cNvSpPr/>
          <p:nvPr/>
        </p:nvSpPr>
        <p:spPr>
          <a:xfrm>
            <a:off x="4163206" y="2693993"/>
            <a:ext cx="1033611" cy="2813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</a:t>
            </a:r>
            <a:r>
              <a:rPr lang="ko-KR" altLang="en-US" sz="1050" dirty="0"/>
              <a:t>인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131840" y="2215897"/>
            <a:ext cx="3206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연방에 가입되어 있어 설립이 불가능합니다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12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45200"/>
              </p:ext>
            </p:extLst>
          </p:nvPr>
        </p:nvGraphicFramePr>
        <p:xfrm>
          <a:off x="1475656" y="4383112"/>
          <a:ext cx="6480720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초대받은 연방에 가입 시 연방의 인원이 </a:t>
                      </a:r>
                      <a:r>
                        <a:rPr lang="ko-KR" altLang="en-US" sz="1400" dirty="0" err="1" smtClean="0"/>
                        <a:t>가득찬</a:t>
                      </a:r>
                      <a:r>
                        <a:rPr lang="ko-KR" altLang="en-US" sz="1400" dirty="0" smtClean="0"/>
                        <a:t> 상태라면 위와 같은 팝업이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확인 버튼을 누르면 해당 연방의 리스트는 </a:t>
                      </a:r>
                      <a:r>
                        <a:rPr lang="ko-KR" altLang="en-US" sz="1400" dirty="0" err="1" smtClean="0"/>
                        <a:t>최상단의</a:t>
                      </a:r>
                      <a:r>
                        <a:rPr lang="ko-KR" altLang="en-US" sz="1400" dirty="0" smtClean="0"/>
                        <a:t> 위치에서 본래의 위치로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돌아간다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sp>
          <p:nvSpPr>
            <p:cNvPr id="43" name="직사각형 42"/>
            <p:cNvSpPr/>
            <p:nvPr/>
          </p:nvSpPr>
          <p:spPr>
            <a:xfrm>
              <a:off x="1547664" y="620688"/>
              <a:ext cx="5976664" cy="3456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0192" y="1772816"/>
              <a:ext cx="1656184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연방이름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66376" y="1772816"/>
              <a:ext cx="792088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상태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hlinkClick r:id="rId3" action="ppaction://hlinksldjump"/>
            </p:cNvPr>
            <p:cNvSpPr/>
            <p:nvPr/>
          </p:nvSpPr>
          <p:spPr>
            <a:xfrm>
              <a:off x="2010192" y="1916832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불타는 성전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66376" y="191683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solidFill>
                    <a:srgbClr val="00B050"/>
                  </a:solidFill>
                </a:rPr>
                <a:t>초대중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010192" y="2207116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데스윙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10192" y="2495148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판다렌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10192" y="2780928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드레노어의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군주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10192" y="3068960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카리브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66376" y="3066708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1907704" y="2017380"/>
              <a:ext cx="0" cy="19131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모서리가 둥근 직사각형 28">
              <a:hlinkClick r:id="rId4" action="ppaction://hlinksldjump"/>
            </p:cNvPr>
            <p:cNvSpPr/>
            <p:nvPr/>
          </p:nvSpPr>
          <p:spPr>
            <a:xfrm>
              <a:off x="6156176" y="3501008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설립</a:t>
              </a:r>
              <a:endParaRPr lang="ko-KR" altLang="en-US" sz="1400" dirty="0"/>
            </a:p>
          </p:txBody>
        </p:sp>
        <p:sp>
          <p:nvSpPr>
            <p:cNvPr id="41" name="모서리가 둥근 직사각형 40">
              <a:hlinkClick r:id="rId5" action="ppaction://hlinksldjump"/>
            </p:cNvPr>
            <p:cNvSpPr/>
            <p:nvPr/>
          </p:nvSpPr>
          <p:spPr>
            <a:xfrm>
              <a:off x="4530472" y="1365413"/>
              <a:ext cx="648072" cy="26839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검색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010192" y="1365413"/>
              <a:ext cx="2448272" cy="219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연방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이름으로 검색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010192" y="3359244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하와이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6376" y="335699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010192" y="3652072"/>
              <a:ext cx="1656184" cy="2809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말리브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666376" y="3645024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61640" y="1581068"/>
              <a:ext cx="16514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</a:rPr>
                <a:t>존재하지 않는 연방이름 입니다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.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732240" y="692696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백버튼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508104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캐쉬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83968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골드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666376" y="2202320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rgbClr val="FF0000"/>
                  </a:solidFill>
                </a:rPr>
                <a:t>가입신청중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666376" y="2492604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rgbClr val="FF0000"/>
                  </a:solidFill>
                </a:rPr>
                <a:t>가입신청중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66376" y="2773656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rgbClr val="FF0000"/>
                  </a:solidFill>
                </a:rPr>
                <a:t>가입신청중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547664" y="615171"/>
            <a:ext cx="5976664" cy="345638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648932" y="1882610"/>
            <a:ext cx="3981281" cy="1225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>
            <a:hlinkClick r:id="rId6" action="ppaction://hlinksldjump"/>
          </p:cNvPr>
          <p:cNvSpPr/>
          <p:nvPr/>
        </p:nvSpPr>
        <p:spPr>
          <a:xfrm>
            <a:off x="4163206" y="2693993"/>
            <a:ext cx="1033611" cy="2813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</a:t>
            </a:r>
            <a:r>
              <a:rPr lang="ko-KR" altLang="en-US" sz="1050" dirty="0"/>
              <a:t>인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922960" y="2204864"/>
            <a:ext cx="3225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“</a:t>
            </a:r>
            <a:r>
              <a:rPr lang="ko-KR" altLang="en-US" sz="1200" dirty="0" smtClean="0">
                <a:solidFill>
                  <a:srgbClr val="FF0000"/>
                </a:solidFill>
              </a:rPr>
              <a:t>불타는 성전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 연방의 인원이 가득 찼습니다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065017" y="116632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초대 가입 에러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70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612269"/>
              </p:ext>
            </p:extLst>
          </p:nvPr>
        </p:nvGraphicFramePr>
        <p:xfrm>
          <a:off x="1475656" y="4205560"/>
          <a:ext cx="6480720" cy="9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59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승인 시점에서 다른 연방에 우선 가입된 경우 위와 같은 팝업이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42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확인 버튼을 누르면 팝업이 종료되고 리스트에서 해당 유저가 사라진다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75" name="그룹 7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가입자 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283968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모두거절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보노보노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283968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hlinkClick r:id="rId4" action="ppaction://hlinksldjump"/>
              </p:cNvPr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너부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포로리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아구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엔젤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1" name="모서리가 둥근 직사각형 90">
                <a:hlinkClick r:id="rId5" action="ppaction://hlinksldjump"/>
              </p:cNvPr>
              <p:cNvSpPr/>
              <p:nvPr/>
            </p:nvSpPr>
            <p:spPr>
              <a:xfrm>
                <a:off x="5436096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 smtClean="0"/>
                  <a:t>연맹원</a:t>
                </a:r>
                <a:endParaRPr lang="ko-KR" altLang="en-US" sz="1200" dirty="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피가쭉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유리멘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666376" y="1772816"/>
                <a:ext cx="617592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모두승인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666376" y="191683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149" name="모서리가 둥근 직사각형 148">
                <a:hlinkClick r:id="rId5" action="ppaction://hlinksldjump"/>
              </p:cNvPr>
              <p:cNvSpPr/>
              <p:nvPr/>
            </p:nvSpPr>
            <p:spPr>
              <a:xfrm>
                <a:off x="6383545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등급 관리</a:t>
                </a:r>
                <a:endParaRPr lang="ko-KR" altLang="en-US" sz="12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283968" y="220711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666376" y="2207116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283968" y="249260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666376" y="2492604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283968" y="278347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666376" y="278347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283968" y="306641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3666376" y="3066416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4283968" y="33584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666376" y="335849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283968" y="363927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666376" y="363927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43" name="모서리가 둥근 직사각형 42">
                <a:hlinkClick r:id="rId5" action="ppaction://hlinksldjump"/>
              </p:cNvPr>
              <p:cNvSpPr/>
              <p:nvPr/>
            </p:nvSpPr>
            <p:spPr>
              <a:xfrm>
                <a:off x="5443122" y="3723668"/>
                <a:ext cx="1866032" cy="28139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확</a:t>
                </a:r>
                <a:r>
                  <a:rPr lang="ko-KR" altLang="en-US" sz="1050" dirty="0"/>
                  <a:t>인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436096" y="1772816"/>
              <a:ext cx="1837167" cy="1148604"/>
              <a:chOff x="5364088" y="1772816"/>
              <a:chExt cx="1837167" cy="114860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364088" y="1772816"/>
                <a:ext cx="1837167" cy="11486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549871" y="1845794"/>
                <a:ext cx="1432478" cy="215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불타는 성전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549871" y="212476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설립자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49871" y="239490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레이드</a:t>
                </a:r>
                <a:r>
                  <a:rPr lang="ko-KR" altLang="en-US" sz="800" dirty="0" smtClean="0"/>
                  <a:t> 포인트</a:t>
                </a:r>
                <a:endParaRPr lang="ko-KR" altLang="en-US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549871" y="2660966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가입자 수</a:t>
                </a:r>
                <a:endParaRPr lang="ko-KR" altLang="en-US" dirty="0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5436096" y="3441115"/>
            <a:ext cx="1866032" cy="235457"/>
            <a:chOff x="5436096" y="3209160"/>
            <a:chExt cx="1866032" cy="235457"/>
          </a:xfrm>
        </p:grpSpPr>
        <p:sp>
          <p:nvSpPr>
            <p:cNvPr id="3" name="직사각형 2"/>
            <p:cNvSpPr/>
            <p:nvPr/>
          </p:nvSpPr>
          <p:spPr>
            <a:xfrm>
              <a:off x="5436096" y="3209160"/>
              <a:ext cx="1866032" cy="2354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41171" y="322917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자동승인</a:t>
              </a:r>
              <a:endParaRPr lang="ko-KR" altLang="en-US" sz="8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12160" y="3264887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55191" y="3229173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가입신청 거</a:t>
              </a:r>
              <a:r>
                <a:rPr lang="ko-KR" altLang="en-US" sz="800" dirty="0"/>
                <a:t>부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036659" y="3264887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443121" y="3193268"/>
            <a:ext cx="1866032" cy="219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연방 초대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1547664" y="620688"/>
            <a:ext cx="5976664" cy="345638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8932" y="1882610"/>
            <a:ext cx="3981281" cy="1225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22960" y="2204864"/>
            <a:ext cx="3514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보노보노</a:t>
            </a:r>
            <a:r>
              <a:rPr lang="ko-KR" altLang="en-US" sz="1200" dirty="0" err="1" smtClean="0"/>
              <a:t>님은</a:t>
            </a:r>
            <a:r>
              <a:rPr lang="ko-KR" altLang="en-US" sz="1200" dirty="0" smtClean="0"/>
              <a:t> 현재 가입이 불가능한 상태입니다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9" name="모서리가 둥근 직사각형 58">
            <a:hlinkClick r:id="rId6" action="ppaction://hlinksldjump"/>
          </p:cNvPr>
          <p:cNvSpPr/>
          <p:nvPr/>
        </p:nvSpPr>
        <p:spPr>
          <a:xfrm>
            <a:off x="4163206" y="2693993"/>
            <a:ext cx="1033611" cy="2813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</a:t>
            </a:r>
            <a:r>
              <a:rPr lang="ko-KR" altLang="en-US" sz="1050" dirty="0"/>
              <a:t>인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065017" y="116632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가입자 관리</a:t>
            </a:r>
            <a:r>
              <a:rPr lang="en-US" altLang="ko-KR" dirty="0"/>
              <a:t> </a:t>
            </a:r>
            <a:r>
              <a:rPr lang="ko-KR" altLang="en-US" dirty="0" smtClean="0"/>
              <a:t>승인 에러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6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95552"/>
              </p:ext>
            </p:extLst>
          </p:nvPr>
        </p:nvGraphicFramePr>
        <p:xfrm>
          <a:off x="1475656" y="4205560"/>
          <a:ext cx="648072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59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승인 시점에 다른 연방에서 동시에 승인이 행하여질 경우 위와 같은 팝업이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42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확인을 누르면 팝업이 종료된다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75" name="그룹 7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가입자 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283968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모두거절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보노보노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283968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hlinkClick r:id="rId4" action="ppaction://hlinksldjump"/>
              </p:cNvPr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너부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포로리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아구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엔젤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1" name="모서리가 둥근 직사각형 90">
                <a:hlinkClick r:id="rId5" action="ppaction://hlinksldjump"/>
              </p:cNvPr>
              <p:cNvSpPr/>
              <p:nvPr/>
            </p:nvSpPr>
            <p:spPr>
              <a:xfrm>
                <a:off x="5436096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 smtClean="0"/>
                  <a:t>연맹원</a:t>
                </a:r>
                <a:endParaRPr lang="ko-KR" altLang="en-US" sz="1200" dirty="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피가쭉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유리멘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666376" y="1772816"/>
                <a:ext cx="617592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모두승인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666376" y="191683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149" name="모서리가 둥근 직사각형 148">
                <a:hlinkClick r:id="rId5" action="ppaction://hlinksldjump"/>
              </p:cNvPr>
              <p:cNvSpPr/>
              <p:nvPr/>
            </p:nvSpPr>
            <p:spPr>
              <a:xfrm>
                <a:off x="6383545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등급 관리</a:t>
                </a:r>
                <a:endParaRPr lang="ko-KR" altLang="en-US" sz="12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283968" y="220711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666376" y="2207116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283968" y="249260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666376" y="2492604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283968" y="278347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666376" y="278347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283968" y="306641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3666376" y="3066416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4283968" y="33584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666376" y="335849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283968" y="363927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거절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666376" y="363927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승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  <p:sp>
            <p:nvSpPr>
              <p:cNvPr id="43" name="모서리가 둥근 직사각형 42">
                <a:hlinkClick r:id="rId5" action="ppaction://hlinksldjump"/>
              </p:cNvPr>
              <p:cNvSpPr/>
              <p:nvPr/>
            </p:nvSpPr>
            <p:spPr>
              <a:xfrm>
                <a:off x="5443121" y="3723668"/>
                <a:ext cx="1859008" cy="28139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확</a:t>
                </a:r>
                <a:r>
                  <a:rPr lang="ko-KR" altLang="en-US" sz="1050" dirty="0"/>
                  <a:t>인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436096" y="1772816"/>
              <a:ext cx="1837167" cy="1148604"/>
              <a:chOff x="5364088" y="1772816"/>
              <a:chExt cx="1837167" cy="114860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364088" y="1772816"/>
                <a:ext cx="1837167" cy="11486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549871" y="1845794"/>
                <a:ext cx="1432478" cy="215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불타는 성전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549871" y="212476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설립자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49871" y="239490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레이드</a:t>
                </a:r>
                <a:r>
                  <a:rPr lang="ko-KR" altLang="en-US" sz="800" dirty="0" smtClean="0"/>
                  <a:t> 포인트</a:t>
                </a:r>
                <a:endParaRPr lang="ko-KR" altLang="en-US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549871" y="2660966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가입자 수</a:t>
                </a:r>
                <a:endParaRPr lang="ko-KR" altLang="en-US" dirty="0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5436096" y="3441115"/>
            <a:ext cx="1866032" cy="235457"/>
            <a:chOff x="5436096" y="3209160"/>
            <a:chExt cx="1866032" cy="235457"/>
          </a:xfrm>
        </p:grpSpPr>
        <p:sp>
          <p:nvSpPr>
            <p:cNvPr id="3" name="직사각형 2"/>
            <p:cNvSpPr/>
            <p:nvPr/>
          </p:nvSpPr>
          <p:spPr>
            <a:xfrm>
              <a:off x="5436096" y="3209160"/>
              <a:ext cx="1866032" cy="2354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41171" y="322917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자동승인</a:t>
              </a:r>
              <a:endParaRPr lang="ko-KR" altLang="en-US" sz="8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12160" y="3264887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55191" y="3229173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가입신청 거</a:t>
              </a:r>
              <a:r>
                <a:rPr lang="ko-KR" altLang="en-US" sz="800" dirty="0"/>
                <a:t>부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036659" y="3264887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443121" y="3193268"/>
            <a:ext cx="1866032" cy="219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연방 초대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1547664" y="615171"/>
            <a:ext cx="5976664" cy="345638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8932" y="1882610"/>
            <a:ext cx="3981281" cy="1225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7864" y="2287905"/>
            <a:ext cx="2590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잠시 후에 다시 시도하여 주십시오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9" name="모서리가 둥근 직사각형 58">
            <a:hlinkClick r:id="rId6" action="ppaction://hlinksldjump"/>
          </p:cNvPr>
          <p:cNvSpPr/>
          <p:nvPr/>
        </p:nvSpPr>
        <p:spPr>
          <a:xfrm>
            <a:off x="4163206" y="2693993"/>
            <a:ext cx="1033611" cy="2813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</a:t>
            </a:r>
            <a:r>
              <a:rPr lang="ko-KR" altLang="en-US" sz="1050" dirty="0"/>
              <a:t>인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065017" y="116632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가입자 관리</a:t>
            </a:r>
            <a:r>
              <a:rPr lang="en-US" altLang="ko-KR" dirty="0"/>
              <a:t> </a:t>
            </a:r>
            <a:r>
              <a:rPr lang="ko-KR" altLang="en-US" dirty="0" smtClean="0"/>
              <a:t>승인 에러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3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83" y="739051"/>
            <a:ext cx="1336445" cy="597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>
            <a:endCxn id="7" idx="1"/>
          </p:cNvCxnSpPr>
          <p:nvPr/>
        </p:nvCxnSpPr>
        <p:spPr>
          <a:xfrm>
            <a:off x="3491880" y="1012066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92696"/>
            <a:ext cx="1080000" cy="63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54175"/>
            <a:ext cx="1080000" cy="63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직선 화살표 연결선 44"/>
          <p:cNvCxnSpPr>
            <a:endCxn id="4100" idx="1"/>
          </p:cNvCxnSpPr>
          <p:nvPr/>
        </p:nvCxnSpPr>
        <p:spPr>
          <a:xfrm>
            <a:off x="3491880" y="1844824"/>
            <a:ext cx="1728192" cy="1287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01" name="Picture 5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64" y="3677716"/>
            <a:ext cx="1080000" cy="63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5" name="직선 화살표 연결선 74"/>
          <p:cNvCxnSpPr>
            <a:endCxn id="4101" idx="1"/>
          </p:cNvCxnSpPr>
          <p:nvPr/>
        </p:nvCxnSpPr>
        <p:spPr>
          <a:xfrm>
            <a:off x="3531272" y="3932725"/>
            <a:ext cx="1728192" cy="643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78" idx="1"/>
          </p:cNvCxnSpPr>
          <p:nvPr/>
        </p:nvCxnSpPr>
        <p:spPr>
          <a:xfrm>
            <a:off x="3531272" y="6301152"/>
            <a:ext cx="182894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8" name="Picture 9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16" y="6011576"/>
            <a:ext cx="979248" cy="579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590001" y="15298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길드 가입 순서도</a:t>
            </a:r>
            <a:endParaRPr lang="ko-KR" altLang="en-US" dirty="0"/>
          </a:p>
        </p:txBody>
      </p:sp>
      <p:sp>
        <p:nvSpPr>
          <p:cNvPr id="86" name="타원 85">
            <a:hlinkClick r:id="rId12" action="ppaction://hlinksldjump"/>
          </p:cNvPr>
          <p:cNvSpPr/>
          <p:nvPr/>
        </p:nvSpPr>
        <p:spPr>
          <a:xfrm>
            <a:off x="7910782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검색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87" name="타원 86">
            <a:hlinkClick r:id="rId13" action="ppaction://hlinksldjump"/>
          </p:cNvPr>
          <p:cNvSpPr/>
          <p:nvPr/>
        </p:nvSpPr>
        <p:spPr>
          <a:xfrm>
            <a:off x="7910782" y="1315501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초대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88" name="타원 87">
            <a:hlinkClick r:id="rId14" action="ppaction://hlinksldjump"/>
          </p:cNvPr>
          <p:cNvSpPr/>
          <p:nvPr/>
        </p:nvSpPr>
        <p:spPr>
          <a:xfrm>
            <a:off x="7910782" y="2000300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생성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89" name="타원 88">
            <a:hlinkClick r:id="rId15" action="ppaction://hlinksldjump"/>
          </p:cNvPr>
          <p:cNvSpPr/>
          <p:nvPr/>
        </p:nvSpPr>
        <p:spPr>
          <a:xfrm>
            <a:off x="7910782" y="2715584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가입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pic>
        <p:nvPicPr>
          <p:cNvPr id="1026" name="Picture 2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81988"/>
            <a:ext cx="1080000" cy="6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428317"/>
              </p:ext>
            </p:extLst>
          </p:nvPr>
        </p:nvGraphicFramePr>
        <p:xfrm>
          <a:off x="1547664" y="3807816"/>
          <a:ext cx="9493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18" imgW="949921" imgH="590074" progId="Visio.Drawing.11">
                  <p:link updateAutomatic="1"/>
                </p:oleObj>
              </mc:Choice>
              <mc:Fallback>
                <p:oleObj name="Visio" r:id="rId18" imgW="949921" imgH="590074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47664" y="3807816"/>
                        <a:ext cx="94932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직선 화살표 연결선 52"/>
          <p:cNvCxnSpPr>
            <a:endCxn id="1026" idx="3"/>
          </p:cNvCxnSpPr>
          <p:nvPr/>
        </p:nvCxnSpPr>
        <p:spPr>
          <a:xfrm flipH="1">
            <a:off x="1259512" y="4101930"/>
            <a:ext cx="250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09" y="1684060"/>
            <a:ext cx="4395907" cy="366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>
            <a:endCxn id="6" idx="1"/>
          </p:cNvCxnSpPr>
          <p:nvPr/>
        </p:nvCxnSpPr>
        <p:spPr>
          <a:xfrm>
            <a:off x="5119320" y="1902151"/>
            <a:ext cx="182894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9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12575"/>
            <a:ext cx="979248" cy="579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80" y="2299791"/>
            <a:ext cx="1080000" cy="63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3" name="직선 화살표 연결선 62"/>
          <p:cNvCxnSpPr>
            <a:endCxn id="5123" idx="3"/>
          </p:cNvCxnSpPr>
          <p:nvPr/>
        </p:nvCxnSpPr>
        <p:spPr>
          <a:xfrm flipH="1">
            <a:off x="1874480" y="2619161"/>
            <a:ext cx="9362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24" name="Picture 4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80" y="4005064"/>
            <a:ext cx="1080000" cy="63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8" name="직선 화살표 연결선 127"/>
          <p:cNvCxnSpPr>
            <a:endCxn id="5124" idx="3"/>
          </p:cNvCxnSpPr>
          <p:nvPr/>
        </p:nvCxnSpPr>
        <p:spPr>
          <a:xfrm flipH="1" flipV="1">
            <a:off x="1874480" y="4324434"/>
            <a:ext cx="1041336" cy="1126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endCxn id="132" idx="1"/>
          </p:cNvCxnSpPr>
          <p:nvPr/>
        </p:nvCxnSpPr>
        <p:spPr>
          <a:xfrm>
            <a:off x="3563888" y="5116522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2" name="Picture 3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97152"/>
            <a:ext cx="1080000" cy="63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5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342662"/>
            <a:ext cx="1080000" cy="63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7" name="직선 화살표 연결선 186"/>
          <p:cNvCxnSpPr>
            <a:endCxn id="5126" idx="1"/>
          </p:cNvCxnSpPr>
          <p:nvPr/>
        </p:nvCxnSpPr>
        <p:spPr>
          <a:xfrm>
            <a:off x="6882716" y="2662032"/>
            <a:ext cx="3535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3590001" y="15298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길드 유저 순서도</a:t>
            </a:r>
            <a:endParaRPr lang="ko-KR" altLang="en-US" dirty="0"/>
          </a:p>
        </p:txBody>
      </p:sp>
      <p:sp>
        <p:nvSpPr>
          <p:cNvPr id="191" name="타원 190">
            <a:hlinkClick r:id="rId13" action="ppaction://hlinksldjump"/>
          </p:cNvPr>
          <p:cNvSpPr/>
          <p:nvPr/>
        </p:nvSpPr>
        <p:spPr>
          <a:xfrm>
            <a:off x="8362784" y="136068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관리자 순서도</a:t>
            </a:r>
            <a:endParaRPr lang="ko-KR" altLang="en-US" dirty="0"/>
          </a:p>
        </p:txBody>
      </p:sp>
      <p:sp>
        <p:nvSpPr>
          <p:cNvPr id="192" name="타원 191">
            <a:hlinkClick r:id="rId14" action="ppaction://hlinksldjump"/>
          </p:cNvPr>
          <p:cNvSpPr/>
          <p:nvPr/>
        </p:nvSpPr>
        <p:spPr>
          <a:xfrm>
            <a:off x="8362784" y="628927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유저 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22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4756"/>
            <a:ext cx="6411085" cy="446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84784"/>
            <a:ext cx="1080000" cy="63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직선 화살표 연결선 44"/>
          <p:cNvCxnSpPr>
            <a:endCxn id="6147" idx="1"/>
          </p:cNvCxnSpPr>
          <p:nvPr/>
        </p:nvCxnSpPr>
        <p:spPr>
          <a:xfrm>
            <a:off x="5292080" y="180415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48" name="Picture 4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581128"/>
            <a:ext cx="1080000" cy="639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직선 화살표 연결선 46"/>
          <p:cNvCxnSpPr/>
          <p:nvPr/>
        </p:nvCxnSpPr>
        <p:spPr>
          <a:xfrm>
            <a:off x="5292080" y="3501008"/>
            <a:ext cx="648072" cy="13997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49" name="Picture 5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406047"/>
            <a:ext cx="1080000" cy="63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7" name="직선 화살표 연결선 166"/>
          <p:cNvCxnSpPr>
            <a:endCxn id="6149" idx="1"/>
          </p:cNvCxnSpPr>
          <p:nvPr/>
        </p:nvCxnSpPr>
        <p:spPr>
          <a:xfrm>
            <a:off x="5292080" y="5085184"/>
            <a:ext cx="648072" cy="6402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50" name="Picture 6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86204"/>
            <a:ext cx="1080000" cy="63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8" name="직선 화살표 연결선 217"/>
          <p:cNvCxnSpPr>
            <a:endCxn id="6150" idx="3"/>
          </p:cNvCxnSpPr>
          <p:nvPr/>
        </p:nvCxnSpPr>
        <p:spPr>
          <a:xfrm flipH="1">
            <a:off x="2555656" y="2605574"/>
            <a:ext cx="4321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51" name="Picture 7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96952"/>
            <a:ext cx="1080000" cy="63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6" name="직선 화살표 연결선 275"/>
          <p:cNvCxnSpPr>
            <a:endCxn id="6151" idx="3"/>
          </p:cNvCxnSpPr>
          <p:nvPr/>
        </p:nvCxnSpPr>
        <p:spPr>
          <a:xfrm flipH="1">
            <a:off x="1259512" y="3316322"/>
            <a:ext cx="4321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9" name="Picture 6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928" y="4725144"/>
            <a:ext cx="1080000" cy="63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0" name="직선 화살표 연결선 279"/>
          <p:cNvCxnSpPr>
            <a:endCxn id="279" idx="0"/>
          </p:cNvCxnSpPr>
          <p:nvPr/>
        </p:nvCxnSpPr>
        <p:spPr>
          <a:xfrm>
            <a:off x="3383928" y="43651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52" name="Picture 8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36" y="4656894"/>
            <a:ext cx="1080000" cy="575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9" name="직선 화살표 연결선 318"/>
          <p:cNvCxnSpPr>
            <a:endCxn id="6152" idx="3"/>
          </p:cNvCxnSpPr>
          <p:nvPr/>
        </p:nvCxnSpPr>
        <p:spPr>
          <a:xfrm flipH="1">
            <a:off x="1269836" y="4944531"/>
            <a:ext cx="4321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2" name="직선 화살표 연결선 321"/>
          <p:cNvCxnSpPr>
            <a:endCxn id="323" idx="3"/>
          </p:cNvCxnSpPr>
          <p:nvPr/>
        </p:nvCxnSpPr>
        <p:spPr>
          <a:xfrm flipH="1">
            <a:off x="1403648" y="5805264"/>
            <a:ext cx="298356" cy="31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3" name="Picture 3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8" y="5517232"/>
            <a:ext cx="1080000" cy="63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86204"/>
            <a:ext cx="1080000" cy="63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9" name="직선 화살표 연결선 368"/>
          <p:cNvCxnSpPr>
            <a:endCxn id="6153" idx="1"/>
          </p:cNvCxnSpPr>
          <p:nvPr/>
        </p:nvCxnSpPr>
        <p:spPr>
          <a:xfrm>
            <a:off x="6804248" y="260557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76" name="Picture 9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764" y="3859026"/>
            <a:ext cx="1080000" cy="63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7" name="직선 화살표 연결선 376"/>
          <p:cNvCxnSpPr>
            <a:endCxn id="376" idx="1"/>
          </p:cNvCxnSpPr>
          <p:nvPr/>
        </p:nvCxnSpPr>
        <p:spPr>
          <a:xfrm>
            <a:off x="6797724" y="417839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3590001" y="15298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길드 관리자 순서도</a:t>
            </a:r>
            <a:endParaRPr lang="ko-KR" altLang="en-US" dirty="0"/>
          </a:p>
        </p:txBody>
      </p:sp>
      <p:pic>
        <p:nvPicPr>
          <p:cNvPr id="6154" name="Picture 10">
            <a:hlinkClick r:id="rId19" action="ppaction://hlinksldjump"/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316" y="3068960"/>
            <a:ext cx="1080000" cy="63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156" name="직선 화살표 연결선 6155"/>
          <p:cNvCxnSpPr>
            <a:endCxn id="6154" idx="1"/>
          </p:cNvCxnSpPr>
          <p:nvPr/>
        </p:nvCxnSpPr>
        <p:spPr>
          <a:xfrm>
            <a:off x="7814733" y="3388330"/>
            <a:ext cx="22758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57" name="Picture 11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36" y="3906384"/>
            <a:ext cx="1080000" cy="63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161" name="직선 화살표 연결선 6160"/>
          <p:cNvCxnSpPr>
            <a:endCxn id="6157" idx="3"/>
          </p:cNvCxnSpPr>
          <p:nvPr/>
        </p:nvCxnSpPr>
        <p:spPr>
          <a:xfrm flipH="1" flipV="1">
            <a:off x="1269836" y="4225754"/>
            <a:ext cx="745820" cy="272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6" name="타원 485">
            <a:hlinkClick r:id="rId23" action="ppaction://hlinksldjump"/>
          </p:cNvPr>
          <p:cNvSpPr/>
          <p:nvPr/>
        </p:nvSpPr>
        <p:spPr>
          <a:xfrm>
            <a:off x="8202674" y="1265539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관리자 순서도</a:t>
            </a:r>
            <a:endParaRPr lang="ko-KR" altLang="en-US" dirty="0"/>
          </a:p>
        </p:txBody>
      </p:sp>
      <p:sp>
        <p:nvSpPr>
          <p:cNvPr id="487" name="타원 486">
            <a:hlinkClick r:id="rId24" action="ppaction://hlinksldjump"/>
          </p:cNvPr>
          <p:cNvSpPr/>
          <p:nvPr/>
        </p:nvSpPr>
        <p:spPr>
          <a:xfrm>
            <a:off x="8202674" y="53377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유저 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5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61419"/>
              </p:ext>
            </p:extLst>
          </p:nvPr>
        </p:nvGraphicFramePr>
        <p:xfrm>
          <a:off x="1475656" y="4383112"/>
          <a:ext cx="6480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화면 전환으로 큰 화면을 사용한다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연방의 이름을 누르면 </a:t>
                      </a:r>
                      <a:r>
                        <a:rPr lang="ko-KR" altLang="en-US" sz="1400" dirty="0" err="1" smtClean="0"/>
                        <a:t>팝업창을</a:t>
                      </a:r>
                      <a:r>
                        <a:rPr lang="ko-KR" altLang="en-US" sz="1400" dirty="0" smtClean="0"/>
                        <a:t> 통해 연방의 정보를 보여준다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설립 버튼을 누르면 설립 </a:t>
                      </a:r>
                      <a:r>
                        <a:rPr lang="ko-KR" altLang="en-US" sz="1400" dirty="0" err="1" smtClean="0"/>
                        <a:t>팝업창이</a:t>
                      </a:r>
                      <a:r>
                        <a:rPr lang="ko-KR" altLang="en-US" sz="1400" dirty="0" smtClean="0"/>
                        <a:t>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검색어를</a:t>
                      </a:r>
                      <a:r>
                        <a:rPr lang="ko-KR" altLang="en-US" sz="1400" baseline="0" dirty="0" smtClean="0"/>
                        <a:t> 입력하여 검색할 경우 검색 결과가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sp>
          <p:nvSpPr>
            <p:cNvPr id="43" name="직사각형 42"/>
            <p:cNvSpPr/>
            <p:nvPr/>
          </p:nvSpPr>
          <p:spPr>
            <a:xfrm>
              <a:off x="1547664" y="620688"/>
              <a:ext cx="5976664" cy="3456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0192" y="1772816"/>
              <a:ext cx="1656184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연방이름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66376" y="1772816"/>
              <a:ext cx="792088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상태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10192" y="1916832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불타는 성전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66376" y="191683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010192" y="2207116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데스윙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666376" y="2204864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10192" y="2495148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판다렌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6376" y="2492896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10192" y="2780928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드레노어의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군주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666376" y="2778676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10192" y="3068960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카리브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66376" y="3066708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1907704" y="2017380"/>
              <a:ext cx="0" cy="19131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모서리가 둥근 직사각형 28"/>
            <p:cNvSpPr/>
            <p:nvPr/>
          </p:nvSpPr>
          <p:spPr>
            <a:xfrm>
              <a:off x="6156176" y="3501008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설립</a:t>
              </a:r>
              <a:endParaRPr lang="ko-KR" altLang="en-US" sz="1400" dirty="0"/>
            </a:p>
          </p:txBody>
        </p:sp>
        <p:sp>
          <p:nvSpPr>
            <p:cNvPr id="41" name="모서리가 둥근 직사각형 40">
              <a:hlinkClick r:id="rId3" action="ppaction://hlinksldjump"/>
            </p:cNvPr>
            <p:cNvSpPr/>
            <p:nvPr/>
          </p:nvSpPr>
          <p:spPr>
            <a:xfrm>
              <a:off x="3730764" y="1340973"/>
              <a:ext cx="648072" cy="26839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검색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010192" y="1365413"/>
              <a:ext cx="1656184" cy="219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연방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이름으로 검색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010192" y="3359244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하와이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6376" y="335699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010192" y="3652072"/>
              <a:ext cx="1656184" cy="2809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말리브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666376" y="3645024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61640" y="1581068"/>
              <a:ext cx="16514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</a:rPr>
                <a:t>존재하지 않는 연방이름 입니다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.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732240" y="692696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백버튼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508104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캐쉬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83968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골드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65017" y="116632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err="1" smtClean="0"/>
              <a:t>미가입</a:t>
            </a:r>
            <a:r>
              <a:rPr lang="ko-KR" altLang="en-US" dirty="0" smtClean="0"/>
              <a:t> 메인 화면</a:t>
            </a:r>
            <a:endParaRPr lang="ko-KR" altLang="en-US" dirty="0"/>
          </a:p>
        </p:txBody>
      </p:sp>
      <p:sp>
        <p:nvSpPr>
          <p:cNvPr id="4" name="사각형 설명선 3"/>
          <p:cNvSpPr/>
          <p:nvPr/>
        </p:nvSpPr>
        <p:spPr>
          <a:xfrm flipH="1">
            <a:off x="445880" y="1487002"/>
            <a:ext cx="936104" cy="584406"/>
          </a:xfrm>
          <a:prstGeom prst="wedgeRectCallout">
            <a:avLst>
              <a:gd name="adj1" fmla="val -113630"/>
              <a:gd name="adj2" fmla="val 4033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리스트의 길드 이름은 선택이 가능하다</a:t>
            </a:r>
            <a:endParaRPr lang="ko-KR" altLang="en-US" dirty="0"/>
          </a:p>
        </p:txBody>
      </p:sp>
      <p:sp>
        <p:nvSpPr>
          <p:cNvPr id="65" name="타원 64">
            <a:hlinkClick r:id="rId4" action="ppaction://hlinksldjump"/>
          </p:cNvPr>
          <p:cNvSpPr/>
          <p:nvPr/>
        </p:nvSpPr>
        <p:spPr>
          <a:xfrm>
            <a:off x="7910782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검색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66" name="타원 65">
            <a:hlinkClick r:id="rId5" action="ppaction://hlinksldjump"/>
          </p:cNvPr>
          <p:cNvSpPr/>
          <p:nvPr/>
        </p:nvSpPr>
        <p:spPr>
          <a:xfrm>
            <a:off x="7910782" y="1315501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초대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67" name="타원 66">
            <a:hlinkClick r:id="rId6" action="ppaction://hlinksldjump"/>
          </p:cNvPr>
          <p:cNvSpPr/>
          <p:nvPr/>
        </p:nvSpPr>
        <p:spPr>
          <a:xfrm>
            <a:off x="7910782" y="2000300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생성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sp>
        <p:nvSpPr>
          <p:cNvPr id="68" name="타원 67">
            <a:hlinkClick r:id="rId7" action="ppaction://hlinksldjump"/>
          </p:cNvPr>
          <p:cNvSpPr/>
          <p:nvPr/>
        </p:nvSpPr>
        <p:spPr>
          <a:xfrm>
            <a:off x="7910782" y="2715584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가입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012160" y="1916832"/>
            <a:ext cx="1368152" cy="1442412"/>
            <a:chOff x="6012160" y="1916832"/>
            <a:chExt cx="1368152" cy="1442412"/>
          </a:xfrm>
        </p:grpSpPr>
        <p:sp>
          <p:nvSpPr>
            <p:cNvPr id="3" name="직사각형 2"/>
            <p:cNvSpPr/>
            <p:nvPr/>
          </p:nvSpPr>
          <p:spPr>
            <a:xfrm>
              <a:off x="6012160" y="2071408"/>
              <a:ext cx="1368152" cy="1287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228184" y="1916832"/>
              <a:ext cx="939180" cy="290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설립조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78984" y="228877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금화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78984" y="2532299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자</a:t>
              </a:r>
              <a:r>
                <a:rPr lang="ko-KR" altLang="en-US" sz="600" dirty="0"/>
                <a:t>원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078984" y="275641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78984" y="2996952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372200" y="228877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372200" y="2532299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372200" y="275641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72200" y="2996952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8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126767"/>
              </p:ext>
            </p:extLst>
          </p:nvPr>
        </p:nvGraphicFramePr>
        <p:xfrm>
          <a:off x="1475656" y="4383112"/>
          <a:ext cx="648072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존재하지 않는 연방의 이름을 검색하였을 경우에는 위와 같이 보여준다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리스트를 보여주던 자리에 </a:t>
                      </a:r>
                      <a:r>
                        <a:rPr lang="en-US" altLang="ko-KR" sz="1400" dirty="0" smtClean="0"/>
                        <a:t>“</a:t>
                      </a:r>
                      <a:r>
                        <a:rPr lang="ko-KR" altLang="en-US" sz="1400" dirty="0" smtClean="0"/>
                        <a:t>검색결과가 존재하지 않습니다</a:t>
                      </a:r>
                      <a:r>
                        <a:rPr lang="en-US" altLang="ko-KR" sz="1400" dirty="0" smtClean="0"/>
                        <a:t>”</a:t>
                      </a:r>
                      <a:r>
                        <a:rPr lang="ko-KR" altLang="en-US" sz="1400" dirty="0" smtClean="0"/>
                        <a:t>라는 메시지를 보여준다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baseline="0" dirty="0" smtClean="0"/>
                        <a:t>검색 후 </a:t>
                      </a:r>
                      <a:r>
                        <a:rPr lang="ko-KR" altLang="en-US" sz="1400" baseline="0" dirty="0" err="1" smtClean="0"/>
                        <a:t>검색어를</a:t>
                      </a:r>
                      <a:r>
                        <a:rPr lang="ko-KR" altLang="en-US" sz="1400" baseline="0" dirty="0" smtClean="0"/>
                        <a:t> 지우고 검색을 하면 다시 규칙에 따라 리스트가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68" name="그룹 67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연방이름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3666376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상태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6156176" y="3501008"/>
                <a:ext cx="1011188" cy="418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설립</a:t>
                </a:r>
                <a:endParaRPr lang="ko-KR" altLang="en-US" sz="1400" dirty="0"/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3736092" y="1365413"/>
                <a:ext cx="648072" cy="26839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검색</a:t>
                </a:r>
                <a:endParaRPr lang="ko-KR" altLang="en-US" dirty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2010192" y="1365413"/>
                <a:ext cx="1656184" cy="2195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adfadfa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070387" y="2486883"/>
              <a:ext cx="23278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검색결과가 존재하지 않습니다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065017" y="116632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검색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검색 실패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타원 21">
            <a:hlinkClick r:id="rId3" action="ppaction://hlinksldjump"/>
          </p:cNvPr>
          <p:cNvSpPr/>
          <p:nvPr/>
        </p:nvSpPr>
        <p:spPr>
          <a:xfrm>
            <a:off x="7884368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검색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012160" y="1916832"/>
            <a:ext cx="1368152" cy="1442412"/>
            <a:chOff x="6012160" y="1916832"/>
            <a:chExt cx="1368152" cy="1442412"/>
          </a:xfrm>
        </p:grpSpPr>
        <p:sp>
          <p:nvSpPr>
            <p:cNvPr id="18" name="직사각형 17"/>
            <p:cNvSpPr/>
            <p:nvPr/>
          </p:nvSpPr>
          <p:spPr>
            <a:xfrm>
              <a:off x="6012160" y="2071408"/>
              <a:ext cx="1368152" cy="1287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228184" y="1916832"/>
              <a:ext cx="939180" cy="290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설립조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78984" y="228877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금화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78984" y="2532299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자</a:t>
              </a:r>
              <a:r>
                <a:rPr lang="ko-KR" altLang="en-US" sz="600" dirty="0"/>
                <a:t>원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78984" y="275641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78984" y="2996952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372200" y="228877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372200" y="2532299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372200" y="275641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72200" y="2996952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0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sp>
          <p:nvSpPr>
            <p:cNvPr id="69" name="직사각형 68"/>
            <p:cNvSpPr/>
            <p:nvPr/>
          </p:nvSpPr>
          <p:spPr>
            <a:xfrm>
              <a:off x="1547664" y="620688"/>
              <a:ext cx="5976664" cy="3456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010192" y="1772816"/>
              <a:ext cx="1656184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연방이름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666376" y="1772816"/>
              <a:ext cx="792088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상태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6156176" y="3501008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설립</a:t>
              </a:r>
              <a:endParaRPr lang="ko-KR" altLang="en-US" sz="1400" dirty="0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3738384" y="1365413"/>
              <a:ext cx="648072" cy="26839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검색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010192" y="1365413"/>
              <a:ext cx="1656184" cy="219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불타는 성전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6732240" y="692696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백버튼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508104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캐쉬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283968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골드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010192" y="1916832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불타는 성전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66376" y="191683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FF0000"/>
                  </a:solidFill>
                </a:rPr>
                <a:t>가입불</a:t>
              </a:r>
              <a:r>
                <a:rPr lang="ko-KR" altLang="en-US" sz="1100" dirty="0">
                  <a:solidFill>
                    <a:srgbClr val="FF0000"/>
                  </a:solidFill>
                </a:rPr>
                <a:t>가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299227"/>
              </p:ext>
            </p:extLst>
          </p:nvPr>
        </p:nvGraphicFramePr>
        <p:xfrm>
          <a:off x="1475656" y="4383112"/>
          <a:ext cx="64807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1.</a:t>
                      </a:r>
                      <a:r>
                        <a:rPr lang="ko-KR" altLang="en-US" sz="1400" baseline="0" dirty="0" smtClean="0"/>
                        <a:t> 가입이 불가능한 상태라면 </a:t>
                      </a:r>
                      <a:r>
                        <a:rPr lang="ko-KR" altLang="en-US" sz="1400" baseline="0" dirty="0" err="1" smtClean="0"/>
                        <a:t>상태창에</a:t>
                      </a:r>
                      <a:r>
                        <a:rPr lang="ko-KR" altLang="en-US" sz="1400" baseline="0" dirty="0" smtClean="0"/>
                        <a:t> 가입불가라는 글씨가 나온다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검색 후 </a:t>
                      </a:r>
                      <a:r>
                        <a:rPr lang="ko-KR" altLang="en-US" sz="1400" baseline="0" dirty="0" err="1" smtClean="0"/>
                        <a:t>검색어를</a:t>
                      </a:r>
                      <a:r>
                        <a:rPr lang="ko-KR" altLang="en-US" sz="1400" baseline="0" dirty="0" smtClean="0"/>
                        <a:t> 지우고 검색을 하면 다시 규칙에 따라 리스트가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err="1" smtClean="0"/>
                        <a:t>검색어</a:t>
                      </a:r>
                      <a:r>
                        <a:rPr lang="ko-KR" altLang="en-US" sz="1400" dirty="0" smtClean="0"/>
                        <a:t> 입력 시에는 </a:t>
                      </a:r>
                      <a:r>
                        <a:rPr lang="ko-KR" altLang="en-US" sz="1400" dirty="0" err="1" smtClean="0"/>
                        <a:t>안드로이드의</a:t>
                      </a:r>
                      <a:r>
                        <a:rPr lang="ko-KR" altLang="en-US" sz="1400" dirty="0" smtClean="0"/>
                        <a:t> 경우 </a:t>
                      </a:r>
                      <a:r>
                        <a:rPr lang="ko-KR" altLang="en-US" sz="1400" dirty="0" err="1" smtClean="0"/>
                        <a:t>안드로이드</a:t>
                      </a:r>
                      <a:r>
                        <a:rPr lang="ko-KR" altLang="en-US" sz="1400" dirty="0" smtClean="0"/>
                        <a:t> 자판을 이용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065017" y="116632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검색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가입불가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사각형 설명선 21"/>
          <p:cNvSpPr/>
          <p:nvPr/>
        </p:nvSpPr>
        <p:spPr>
          <a:xfrm flipH="1">
            <a:off x="445880" y="1487002"/>
            <a:ext cx="936104" cy="584406"/>
          </a:xfrm>
          <a:prstGeom prst="wedgeRectCallout">
            <a:avLst>
              <a:gd name="adj1" fmla="val -113630"/>
              <a:gd name="adj2" fmla="val 4033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리스트의 길드 이름은 선택이 가능하다</a:t>
            </a:r>
            <a:endParaRPr lang="ko-KR" altLang="en-US" dirty="0"/>
          </a:p>
        </p:txBody>
      </p:sp>
      <p:sp>
        <p:nvSpPr>
          <p:cNvPr id="28" name="타원 27">
            <a:hlinkClick r:id="rId3" action="ppaction://hlinksldjump"/>
          </p:cNvPr>
          <p:cNvSpPr/>
          <p:nvPr/>
        </p:nvSpPr>
        <p:spPr>
          <a:xfrm>
            <a:off x="7884368" y="632148"/>
            <a:ext cx="636612" cy="6366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길드 검색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순서도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012160" y="1916832"/>
            <a:ext cx="1368152" cy="1442412"/>
            <a:chOff x="6012160" y="1916832"/>
            <a:chExt cx="1368152" cy="1442412"/>
          </a:xfrm>
        </p:grpSpPr>
        <p:sp>
          <p:nvSpPr>
            <p:cNvPr id="19" name="직사각형 18"/>
            <p:cNvSpPr/>
            <p:nvPr/>
          </p:nvSpPr>
          <p:spPr>
            <a:xfrm>
              <a:off x="6012160" y="2071408"/>
              <a:ext cx="1368152" cy="1287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228184" y="1916832"/>
              <a:ext cx="939180" cy="290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설립조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78984" y="228877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금화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78984" y="2532299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자</a:t>
              </a:r>
              <a:r>
                <a:rPr lang="ko-KR" altLang="en-US" sz="600" dirty="0"/>
                <a:t>원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78984" y="275641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078984" y="2996952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372200" y="228877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72200" y="2532299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372200" y="275641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372200" y="2996952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36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3099</Words>
  <Application>Microsoft Office PowerPoint</Application>
  <PresentationFormat>화면 슬라이드 쇼(4:3)</PresentationFormat>
  <Paragraphs>1212</Paragraphs>
  <Slides>35</Slides>
  <Notes>26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연결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7" baseType="lpstr">
      <vt:lpstr>Office 테마</vt:lpstr>
      <vt:lpstr>C:\Users\admin\Desktop\프로젝트 카리브\소셜UI 분할 플로어.vsd\Drawing\~페이지-1\프로세스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33</cp:revision>
  <dcterms:created xsi:type="dcterms:W3CDTF">2015-01-08T23:23:35Z</dcterms:created>
  <dcterms:modified xsi:type="dcterms:W3CDTF">2015-01-09T02:33:30Z</dcterms:modified>
</cp:coreProperties>
</file>