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onstantia"/>
      <p:regular r:id="rId28"/>
      <p:bold r:id="rId29"/>
      <p:italic r:id="rId30"/>
      <p:boldItalic r:id="rId31"/>
    </p:embeddedFont>
    <p:embeddedFont>
      <p:font typeface="Arial Narrow"/>
      <p:regular r:id="rId32"/>
      <p:bold r:id="rId33"/>
      <p:italic r:id="rId34"/>
      <p:boldItalic r:id="rId35"/>
    </p:embeddedFont>
    <p:embeddedFont>
      <p:font typeface="Corbel"/>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0" roundtripDataSignature="AMtx7mh7BQ0H8o4wi/RsRNk6g9JCr8M2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nstanti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boldItalic.fntdata"/><Relationship Id="rId30" Type="http://schemas.openxmlformats.org/officeDocument/2006/relationships/font" Target="fonts/Constantia-italic.fntdata"/><Relationship Id="rId11" Type="http://schemas.openxmlformats.org/officeDocument/2006/relationships/slide" Target="slides/slide6.xml"/><Relationship Id="rId33" Type="http://schemas.openxmlformats.org/officeDocument/2006/relationships/font" Target="fonts/ArialNarrow-bold.fntdata"/><Relationship Id="rId10" Type="http://schemas.openxmlformats.org/officeDocument/2006/relationships/slide" Target="slides/slide5.xml"/><Relationship Id="rId32" Type="http://schemas.openxmlformats.org/officeDocument/2006/relationships/font" Target="fonts/ArialNarrow-regular.fntdata"/><Relationship Id="rId13" Type="http://schemas.openxmlformats.org/officeDocument/2006/relationships/slide" Target="slides/slide8.xml"/><Relationship Id="rId35" Type="http://schemas.openxmlformats.org/officeDocument/2006/relationships/font" Target="fonts/ArialNarrow-boldItalic.fntdata"/><Relationship Id="rId12" Type="http://schemas.openxmlformats.org/officeDocument/2006/relationships/slide" Target="slides/slide7.xml"/><Relationship Id="rId34" Type="http://schemas.openxmlformats.org/officeDocument/2006/relationships/font" Target="fonts/ArialNarrow-italic.fntdata"/><Relationship Id="rId15" Type="http://schemas.openxmlformats.org/officeDocument/2006/relationships/slide" Target="slides/slide10.xml"/><Relationship Id="rId37" Type="http://schemas.openxmlformats.org/officeDocument/2006/relationships/font" Target="fonts/Corbel-bold.fntdata"/><Relationship Id="rId14" Type="http://schemas.openxmlformats.org/officeDocument/2006/relationships/slide" Target="slides/slide9.xml"/><Relationship Id="rId36" Type="http://schemas.openxmlformats.org/officeDocument/2006/relationships/font" Target="fonts/Corbel-regular.fntdata"/><Relationship Id="rId17" Type="http://schemas.openxmlformats.org/officeDocument/2006/relationships/slide" Target="slides/slide12.xml"/><Relationship Id="rId39" Type="http://schemas.openxmlformats.org/officeDocument/2006/relationships/font" Target="fonts/Corbel-boldItalic.fntdata"/><Relationship Id="rId16" Type="http://schemas.openxmlformats.org/officeDocument/2006/relationships/slide" Target="slides/slide11.xml"/><Relationship Id="rId38" Type="http://schemas.openxmlformats.org/officeDocument/2006/relationships/font" Target="fonts/Corbel-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33"/>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3"/>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33"/>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34"/>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4"/>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3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2" name="Google Shape;102;p3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5"/>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35"/>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36"/>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6"/>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37"/>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6" name="Google Shape;116;p37"/>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7" name="Google Shape;117;p37"/>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7"/>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37"/>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38"/>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8"/>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38"/>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9"/>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3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40"/>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0"/>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4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29" name="Google Shape;29;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grpSp>
        <p:nvGrpSpPr>
          <p:cNvPr id="33" name="Google Shape;33;p26"/>
          <p:cNvGrpSpPr/>
          <p:nvPr/>
        </p:nvGrpSpPr>
        <p:grpSpPr>
          <a:xfrm>
            <a:off x="546100" y="-4763"/>
            <a:ext cx="5014912" cy="6862763"/>
            <a:chOff x="2928938" y="-4763"/>
            <a:chExt cx="5014912" cy="6862763"/>
          </a:xfrm>
        </p:grpSpPr>
        <p:sp>
          <p:nvSpPr>
            <p:cNvPr id="34" name="Google Shape;34;p26"/>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5" name="Google Shape;35;p26"/>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6" name="Google Shape;36;p26"/>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7" name="Google Shape;37;p26"/>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8" name="Google Shape;38;p26"/>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9" name="Google Shape;39;p26"/>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40" name="Google Shape;40;p26"/>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42" name="Google Shape;42;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7"/>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8" name="Google Shape;48;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4" name="Google Shape;54;p28"/>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5" name="Google Shape;55;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1" name="Google Shape;61;p29"/>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2" name="Google Shape;62;p29"/>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3" name="Google Shape;63;p29"/>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4" name="Google Shape;64;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31"/>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31"/>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2"/>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32"/>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3"/>
          <p:cNvGrpSpPr/>
          <p:nvPr/>
        </p:nvGrpSpPr>
        <p:grpSpPr>
          <a:xfrm>
            <a:off x="150812" y="0"/>
            <a:ext cx="2436813" cy="6858001"/>
            <a:chOff x="1320800" y="0"/>
            <a:chExt cx="2436813" cy="6858001"/>
          </a:xfrm>
        </p:grpSpPr>
        <p:sp>
          <p:nvSpPr>
            <p:cNvPr id="11" name="Google Shape;11;p2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2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2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2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2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idx="4294967295" type="subTitle"/>
          </p:nvPr>
        </p:nvSpPr>
        <p:spPr>
          <a:xfrm>
            <a:off x="1775525" y="1685425"/>
            <a:ext cx="9183900" cy="165570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ctr">
              <a:lnSpc>
                <a:spcPct val="100000"/>
              </a:lnSpc>
              <a:spcBef>
                <a:spcPts val="0"/>
              </a:spcBef>
              <a:spcAft>
                <a:spcPts val="0"/>
              </a:spcAft>
              <a:buClr>
                <a:srgbClr val="1186C3"/>
              </a:buClr>
              <a:buSzPct val="145000"/>
              <a:buFont typeface="Arial"/>
              <a:buNone/>
            </a:pPr>
            <a:r>
              <a:rPr b="1" i="0" lang="en-US" sz="9800" u="none" cap="none" strike="noStrike">
                <a:solidFill>
                  <a:schemeClr val="dk1"/>
                </a:solidFill>
                <a:latin typeface="Corbel"/>
                <a:ea typeface="Corbel"/>
                <a:cs typeface="Corbel"/>
                <a:sym typeface="Corbel"/>
              </a:rPr>
              <a:t>                        </a:t>
            </a:r>
            <a:endParaRPr b="1" i="0" sz="98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1399"/>
              </a:spcBef>
              <a:spcAft>
                <a:spcPts val="0"/>
              </a:spcAft>
              <a:buClr>
                <a:srgbClr val="1186C3"/>
              </a:buClr>
              <a:buSzPct val="145000"/>
              <a:buFont typeface="Arial"/>
              <a:buNone/>
            </a:pPr>
            <a:r>
              <a:rPr lang="en-US" sz="12300">
                <a:latin typeface="Times New Roman"/>
                <a:ea typeface="Times New Roman"/>
                <a:cs typeface="Times New Roman"/>
                <a:sym typeface="Times New Roman"/>
              </a:rPr>
              <a:t>Laravel-ticktalk</a:t>
            </a:r>
            <a:r>
              <a:rPr b="0" i="0" lang="en-US" sz="12300" u="none" cap="none" strike="noStrike">
                <a:solidFill>
                  <a:schemeClr val="dk1"/>
                </a:solidFill>
                <a:latin typeface="Times New Roman"/>
                <a:ea typeface="Times New Roman"/>
                <a:cs typeface="Times New Roman"/>
                <a:sym typeface="Times New Roman"/>
              </a:rPr>
              <a:t> (Employee and Project management system)</a:t>
            </a:r>
            <a:endParaRPr b="0" i="1" sz="1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8"/>
              </a:spcBef>
              <a:spcAft>
                <a:spcPts val="0"/>
              </a:spcAft>
              <a:buClr>
                <a:srgbClr val="1186C3"/>
              </a:buClr>
              <a:buSzPct val="145000"/>
              <a:buFont typeface="Arial"/>
              <a:buNone/>
            </a:pPr>
            <a:r>
              <a:t/>
            </a:r>
            <a:endParaRPr b="1" i="0" sz="3200" u="none" cap="none" strike="noStrike">
              <a:solidFill>
                <a:schemeClr val="dk1"/>
              </a:solidFill>
              <a:latin typeface="Arial Narrow"/>
              <a:ea typeface="Arial Narrow"/>
              <a:cs typeface="Arial Narrow"/>
              <a:sym typeface="Arial Narrow"/>
            </a:endParaRPr>
          </a:p>
          <a:p>
            <a:pPr indent="-189992" lvl="0" marL="285750" marR="0" rtl="0" algn="l">
              <a:lnSpc>
                <a:spcPct val="100000"/>
              </a:lnSpc>
              <a:spcBef>
                <a:spcPts val="808"/>
              </a:spcBef>
              <a:spcAft>
                <a:spcPts val="0"/>
              </a:spcAft>
              <a:buClr>
                <a:srgbClr val="1186C3"/>
              </a:buClr>
              <a:buSzPct val="145000"/>
              <a:buFont typeface="Arial"/>
              <a:buNone/>
            </a:pPr>
            <a:r>
              <a:t/>
            </a:r>
            <a:endParaRPr b="1" i="0" sz="3200" u="none" cap="none" strike="noStrike">
              <a:solidFill>
                <a:schemeClr val="dk1"/>
              </a:solidFill>
              <a:latin typeface="Arial Narrow"/>
              <a:ea typeface="Arial Narrow"/>
              <a:cs typeface="Arial Narrow"/>
              <a:sym typeface="Arial Narrow"/>
            </a:endParaRPr>
          </a:p>
          <a:p>
            <a:pPr indent="-189992" lvl="0" marL="285750" marR="0" rtl="0" algn="l">
              <a:lnSpc>
                <a:spcPct val="100000"/>
              </a:lnSpc>
              <a:spcBef>
                <a:spcPts val="808"/>
              </a:spcBef>
              <a:spcAft>
                <a:spcPts val="0"/>
              </a:spcAft>
              <a:buClr>
                <a:srgbClr val="1186C3"/>
              </a:buClr>
              <a:buSzPct val="145000"/>
              <a:buFont typeface="Arial"/>
              <a:buNone/>
            </a:pPr>
            <a:r>
              <a:t/>
            </a:r>
            <a:endParaRPr b="1" i="0" sz="3200" u="none" cap="none" strike="noStrike">
              <a:solidFill>
                <a:schemeClr val="dk1"/>
              </a:solidFill>
              <a:latin typeface="Arial Narrow"/>
              <a:ea typeface="Arial Narrow"/>
              <a:cs typeface="Arial Narrow"/>
              <a:sym typeface="Arial Narrow"/>
            </a:endParaRPr>
          </a:p>
          <a:p>
            <a:pPr indent="-213931" lvl="0" marL="285750" marR="0" rtl="0" algn="l">
              <a:lnSpc>
                <a:spcPct val="100000"/>
              </a:lnSpc>
              <a:spcBef>
                <a:spcPts val="756"/>
              </a:spcBef>
              <a:spcAft>
                <a:spcPts val="0"/>
              </a:spcAft>
              <a:buClr>
                <a:srgbClr val="1186C3"/>
              </a:buClr>
              <a:buSzPct val="145000"/>
              <a:buFont typeface="Arial"/>
              <a:buNone/>
            </a:pPr>
            <a:r>
              <a:t/>
            </a:r>
            <a:endParaRPr b="1" i="0" sz="2400" u="none" cap="none" strike="noStrike">
              <a:solidFill>
                <a:schemeClr val="dk1"/>
              </a:solidFill>
              <a:latin typeface="Corbel"/>
              <a:ea typeface="Corbel"/>
              <a:cs typeface="Corbel"/>
              <a:sym typeface="Corbel"/>
            </a:endParaRPr>
          </a:p>
        </p:txBody>
      </p:sp>
      <p:sp>
        <p:nvSpPr>
          <p:cNvPr id="148" name="Google Shape;148;p1"/>
          <p:cNvSpPr txBox="1"/>
          <p:nvPr>
            <p:ph idx="4294967295" type="ctrTitle"/>
          </p:nvPr>
        </p:nvSpPr>
        <p:spPr>
          <a:xfrm>
            <a:off x="3791744" y="52631"/>
            <a:ext cx="6048375" cy="64135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1"/>
              </a:buClr>
              <a:buSzPct val="100000"/>
              <a:buFont typeface="Times New Roman"/>
              <a:buNone/>
            </a:pPr>
            <a:r>
              <a:rPr b="0" i="0" lang="en-US" sz="2200" u="none" cap="none" strike="noStrike">
                <a:solidFill>
                  <a:schemeClr val="dk1"/>
                </a:solidFill>
                <a:latin typeface="Times New Roman"/>
                <a:ea typeface="Times New Roman"/>
                <a:cs typeface="Times New Roman"/>
                <a:sym typeface="Times New Roman"/>
              </a:rPr>
              <a:t>Alpha College Of Engineering And Technology</a:t>
            </a:r>
            <a:br>
              <a:rPr b="0" i="0" lang="en-US" sz="1800" u="none" cap="none" strike="noStrike">
                <a:solidFill>
                  <a:schemeClr val="dk1"/>
                </a:solidFill>
                <a:latin typeface="Constantia"/>
                <a:ea typeface="Constantia"/>
                <a:cs typeface="Constantia"/>
                <a:sym typeface="Constantia"/>
              </a:rPr>
            </a:br>
            <a:endParaRPr b="0" i="0" sz="1800" u="none" cap="none" strike="noStrike">
              <a:solidFill>
                <a:schemeClr val="dk1"/>
              </a:solidFill>
              <a:latin typeface="Corbel"/>
              <a:ea typeface="Corbel"/>
              <a:cs typeface="Corbel"/>
              <a:sym typeface="Corbel"/>
            </a:endParaRPr>
          </a:p>
        </p:txBody>
      </p:sp>
      <p:sp>
        <p:nvSpPr>
          <p:cNvPr id="149" name="Google Shape;149;p1"/>
          <p:cNvSpPr/>
          <p:nvPr/>
        </p:nvSpPr>
        <p:spPr>
          <a:xfrm>
            <a:off x="3288494" y="3974"/>
            <a:ext cx="184731"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50" name="Google Shape;150;p1"/>
          <p:cNvSpPr/>
          <p:nvPr/>
        </p:nvSpPr>
        <p:spPr>
          <a:xfrm>
            <a:off x="1127448" y="4979460"/>
            <a:ext cx="7032104"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Prepared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Pathan Uvesh:</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151" name="Google Shape;151;p1"/>
          <p:cNvSpPr txBox="1"/>
          <p:nvPr/>
        </p:nvSpPr>
        <p:spPr>
          <a:xfrm>
            <a:off x="8400256" y="5453354"/>
            <a:ext cx="4086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Guided by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Prof. Liyanshi Patel</a:t>
            </a:r>
            <a:endParaRPr b="0" i="0" sz="1800" u="none" cap="none" strike="noStrike">
              <a:solidFill>
                <a:srgbClr val="000000"/>
              </a:solidFill>
              <a:latin typeface="Arial"/>
              <a:ea typeface="Arial"/>
              <a:cs typeface="Arial"/>
              <a:sym typeface="Arial"/>
            </a:endParaRPr>
          </a:p>
        </p:txBody>
      </p:sp>
      <p:sp>
        <p:nvSpPr>
          <p:cNvPr id="152" name="Google Shape;152;p1"/>
          <p:cNvSpPr/>
          <p:nvPr/>
        </p:nvSpPr>
        <p:spPr>
          <a:xfrm>
            <a:off x="10438228" y="0"/>
            <a:ext cx="1753772" cy="1589649"/>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rbel"/>
                <a:ea typeface="Corbel"/>
                <a:cs typeface="Corbel"/>
                <a:sym typeface="Corbel"/>
              </a:rPr>
              <a:t>College LOGO</a:t>
            </a:r>
            <a:endParaRPr b="0" i="0" sz="1800" u="none" cap="none" strike="noStrike">
              <a:solidFill>
                <a:schemeClr val="lt1"/>
              </a:solidFill>
              <a:latin typeface="Corbel"/>
              <a:ea typeface="Corbel"/>
              <a:cs typeface="Corbel"/>
              <a:sym typeface="Corbel"/>
            </a:endParaRPr>
          </a:p>
        </p:txBody>
      </p:sp>
      <p:pic>
        <p:nvPicPr>
          <p:cNvPr id="153" name="Google Shape;153;p1"/>
          <p:cNvPicPr preferRelativeResize="0"/>
          <p:nvPr/>
        </p:nvPicPr>
        <p:blipFill rotWithShape="1">
          <a:blip r:embed="rId3">
            <a:alphaModFix/>
          </a:blip>
          <a:srcRect b="0" l="0" r="0" t="0"/>
          <a:stretch/>
        </p:blipFill>
        <p:spPr>
          <a:xfrm>
            <a:off x="10438225" y="0"/>
            <a:ext cx="1753775" cy="1589650"/>
          </a:xfrm>
          <a:prstGeom prst="rect">
            <a:avLst/>
          </a:prstGeom>
          <a:noFill/>
          <a:ln cap="rnd" cmpd="sng" w="15875">
            <a:solidFill>
              <a:srgbClr val="237DAC"/>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Module 1 Employee</a:t>
            </a:r>
            <a:endParaRPr/>
          </a:p>
        </p:txBody>
      </p:sp>
      <p:sp>
        <p:nvSpPr>
          <p:cNvPr id="208" name="Google Shape;208;p10"/>
          <p:cNvSpPr txBox="1"/>
          <p:nvPr>
            <p:ph idx="1" type="body"/>
          </p:nvPr>
        </p:nvSpPr>
        <p:spPr>
          <a:xfrm>
            <a:off x="1484300" y="2739850"/>
            <a:ext cx="10018800" cy="2706300"/>
          </a:xfrm>
          <a:prstGeom prst="rect">
            <a:avLst/>
          </a:prstGeom>
          <a:noFill/>
          <a:ln>
            <a:noFill/>
          </a:ln>
        </p:spPr>
        <p:txBody>
          <a:bodyPr anchorCtr="0" anchor="ctr" bIns="45700" lIns="91425" spcFirstLastPara="1" rIns="91425" wrap="square" tIns="45700">
            <a:normAutofit/>
          </a:bodyPr>
          <a:lstStyle/>
          <a:p>
            <a:pPr indent="-242570" lvl="0" marL="28575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This module is responsible for managing employee information, such as personal details, job information, and contact information. It also includes features such as clock-in/clock-out, break start/end, and leave requests.</a:t>
            </a:r>
            <a:endParaRPr sz="2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Module 2 HR (Admin)</a:t>
            </a:r>
            <a:endParaRPr/>
          </a:p>
        </p:txBody>
      </p:sp>
      <p:sp>
        <p:nvSpPr>
          <p:cNvPr id="214" name="Google Shape;214;p11"/>
          <p:cNvSpPr txBox="1"/>
          <p:nvPr>
            <p:ph idx="1" type="body"/>
          </p:nvPr>
        </p:nvSpPr>
        <p:spPr>
          <a:xfrm>
            <a:off x="1484300" y="2218775"/>
            <a:ext cx="10018800" cy="3236400"/>
          </a:xfrm>
          <a:prstGeom prst="rect">
            <a:avLst/>
          </a:prstGeom>
          <a:noFill/>
          <a:ln>
            <a:noFill/>
          </a:ln>
        </p:spPr>
        <p:txBody>
          <a:bodyPr anchorCtr="0" anchor="ctr" bIns="45700" lIns="91425" spcFirstLastPara="1" rIns="91425" wrap="square" tIns="45700">
            <a:normAutofit/>
          </a:bodyPr>
          <a:lstStyle/>
          <a:p>
            <a:pPr indent="-242570" lvl="0" marL="28575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The HR module is responsible for managing attendance, leaves, and holidays for employees. It includes features such as managing employee data, leave requests, attendance tracking, and holiday schedules.</a:t>
            </a:r>
            <a:endParaRPr sz="2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Module 3 Team Lead (Manager)</a:t>
            </a:r>
            <a:endParaRPr/>
          </a:p>
        </p:txBody>
      </p:sp>
      <p:sp>
        <p:nvSpPr>
          <p:cNvPr id="220" name="Google Shape;220;p1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42570" lvl="0" marL="28575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The team lead module is responsible for managing team information, including team member details, project information, and project timelines. It includes features such as task assignment, progress tracking, and communication tools for interacting with team members.</a:t>
            </a:r>
            <a:endParaRPr sz="2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t/>
            </a:r>
            <a:endParaRPr sz="2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3"/>
          <p:cNvPicPr preferRelativeResize="0"/>
          <p:nvPr/>
        </p:nvPicPr>
        <p:blipFill rotWithShape="1">
          <a:blip r:embed="rId3">
            <a:alphaModFix/>
          </a:blip>
          <a:srcRect b="0" l="0" r="0" t="0"/>
          <a:stretch/>
        </p:blipFill>
        <p:spPr>
          <a:xfrm>
            <a:off x="1815350" y="303700"/>
            <a:ext cx="10051676" cy="5881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4"/>
          <p:cNvPicPr preferRelativeResize="0"/>
          <p:nvPr/>
        </p:nvPicPr>
        <p:blipFill rotWithShape="1">
          <a:blip r:embed="rId3">
            <a:alphaModFix/>
          </a:blip>
          <a:srcRect b="0" l="0" r="0" t="0"/>
          <a:stretch/>
        </p:blipFill>
        <p:spPr>
          <a:xfrm>
            <a:off x="1400625" y="336175"/>
            <a:ext cx="10336426" cy="5815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5"/>
          <p:cNvPicPr preferRelativeResize="0"/>
          <p:nvPr/>
        </p:nvPicPr>
        <p:blipFill rotWithShape="1">
          <a:blip r:embed="rId3">
            <a:alphaModFix/>
          </a:blip>
          <a:srcRect b="0" l="0" r="0" t="0"/>
          <a:stretch/>
        </p:blipFill>
        <p:spPr>
          <a:xfrm>
            <a:off x="1563250" y="362550"/>
            <a:ext cx="10494298" cy="586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6"/>
          <p:cNvPicPr preferRelativeResize="0"/>
          <p:nvPr/>
        </p:nvPicPr>
        <p:blipFill rotWithShape="1">
          <a:blip r:embed="rId3">
            <a:alphaModFix/>
          </a:blip>
          <a:srcRect b="0" l="0" r="0" t="0"/>
          <a:stretch/>
        </p:blipFill>
        <p:spPr>
          <a:xfrm>
            <a:off x="1428750" y="387725"/>
            <a:ext cx="10421474" cy="571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7"/>
          <p:cNvPicPr preferRelativeResize="0"/>
          <p:nvPr/>
        </p:nvPicPr>
        <p:blipFill rotWithShape="1">
          <a:blip r:embed="rId3">
            <a:alphaModFix/>
          </a:blip>
          <a:srcRect b="0" l="0" r="0" t="0"/>
          <a:stretch/>
        </p:blipFill>
        <p:spPr>
          <a:xfrm>
            <a:off x="1512800" y="399825"/>
            <a:ext cx="10526800" cy="578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8"/>
          <p:cNvPicPr preferRelativeResize="0"/>
          <p:nvPr/>
        </p:nvPicPr>
        <p:blipFill rotWithShape="1">
          <a:blip r:embed="rId3">
            <a:alphaModFix/>
          </a:blip>
          <a:srcRect b="0" l="0" r="0" t="0"/>
          <a:stretch/>
        </p:blipFill>
        <p:spPr>
          <a:xfrm>
            <a:off x="1563225" y="399825"/>
            <a:ext cx="10325101" cy="578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9"/>
          <p:cNvPicPr preferRelativeResize="0"/>
          <p:nvPr/>
        </p:nvPicPr>
        <p:blipFill rotWithShape="1">
          <a:blip r:embed="rId3">
            <a:alphaModFix/>
          </a:blip>
          <a:srcRect b="0" l="0" r="0" t="0"/>
          <a:stretch/>
        </p:blipFill>
        <p:spPr>
          <a:xfrm>
            <a:off x="1445550" y="438125"/>
            <a:ext cx="10594051" cy="578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1086643" y="260648"/>
            <a:ext cx="10018713" cy="125040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  Introduction</a:t>
            </a:r>
            <a:endParaRPr/>
          </a:p>
        </p:txBody>
      </p:sp>
      <p:sp>
        <p:nvSpPr>
          <p:cNvPr id="159" name="Google Shape;159;p2"/>
          <p:cNvSpPr txBox="1"/>
          <p:nvPr>
            <p:ph idx="1" type="body"/>
          </p:nvPr>
        </p:nvSpPr>
        <p:spPr>
          <a:xfrm>
            <a:off x="1919525" y="1714500"/>
            <a:ext cx="10018800" cy="4471200"/>
          </a:xfrm>
          <a:prstGeom prst="rect">
            <a:avLst/>
          </a:prstGeom>
          <a:noFill/>
          <a:ln>
            <a:noFill/>
          </a:ln>
        </p:spPr>
        <p:txBody>
          <a:bodyPr anchorCtr="0" anchor="ctr" bIns="45700" lIns="91425" spcFirstLastPara="1" rIns="91425" wrap="square" tIns="45700">
            <a:normAutofit fontScale="25000" lnSpcReduction="10000"/>
          </a:bodyPr>
          <a:lstStyle/>
          <a:p>
            <a:pPr indent="-272415" lvl="0" marL="285750" rtl="0" algn="just">
              <a:lnSpc>
                <a:spcPct val="150000"/>
              </a:lnSpc>
              <a:spcBef>
                <a:spcPts val="0"/>
              </a:spcBef>
              <a:spcAft>
                <a:spcPts val="0"/>
              </a:spcAft>
              <a:buSzPct val="100000"/>
              <a:buChar char="•"/>
            </a:pPr>
            <a:r>
              <a:rPr lang="en-US" sz="9600">
                <a:latin typeface="Times New Roman"/>
                <a:ea typeface="Times New Roman"/>
                <a:cs typeface="Times New Roman"/>
                <a:sym typeface="Times New Roman"/>
              </a:rPr>
              <a:t>The Tilk-Talk 2.0 platform allows employees to easily clock in and out and track their break times, streamlining time and attendance management. The HR module allows for the management of leaves, attendance, and holidays, as well as tracking employee data such as performance and skills.</a:t>
            </a:r>
            <a:endParaRPr sz="9600">
              <a:latin typeface="Times New Roman"/>
              <a:ea typeface="Times New Roman"/>
              <a:cs typeface="Times New Roman"/>
              <a:sym typeface="Times New Roman"/>
            </a:endParaRPr>
          </a:p>
          <a:p>
            <a:pPr indent="0" lvl="0" marL="285750" rtl="0" algn="just">
              <a:lnSpc>
                <a:spcPct val="150000"/>
              </a:lnSpc>
              <a:spcBef>
                <a:spcPts val="0"/>
              </a:spcBef>
              <a:spcAft>
                <a:spcPts val="0"/>
              </a:spcAft>
              <a:buSzPct val="108750"/>
              <a:buNone/>
            </a:pPr>
            <a:r>
              <a:t/>
            </a:r>
            <a:endParaRPr sz="9600">
              <a:latin typeface="Times New Roman"/>
              <a:ea typeface="Times New Roman"/>
              <a:cs typeface="Times New Roman"/>
              <a:sym typeface="Times New Roman"/>
            </a:endParaRPr>
          </a:p>
          <a:p>
            <a:pPr indent="-272415" lvl="0" marL="285750" rtl="0" algn="just">
              <a:lnSpc>
                <a:spcPct val="150000"/>
              </a:lnSpc>
              <a:spcBef>
                <a:spcPts val="0"/>
              </a:spcBef>
              <a:spcAft>
                <a:spcPts val="0"/>
              </a:spcAft>
              <a:buSzPct val="100000"/>
              <a:buFont typeface="Times New Roman"/>
              <a:buChar char="•"/>
            </a:pPr>
            <a:r>
              <a:rPr lang="en-US" sz="9600">
                <a:latin typeface="Times New Roman"/>
                <a:ea typeface="Times New Roman"/>
                <a:cs typeface="Times New Roman"/>
                <a:sym typeface="Times New Roman"/>
              </a:rPr>
              <a:t>The Work module provides features for managing projects, tasks, and time logs, making it easier to track progress and productivity.</a:t>
            </a:r>
            <a:endParaRPr sz="9600">
              <a:latin typeface="Times New Roman"/>
              <a:ea typeface="Times New Roman"/>
              <a:cs typeface="Times New Roman"/>
              <a:sym typeface="Times New Roman"/>
            </a:endParaRPr>
          </a:p>
          <a:p>
            <a:pPr indent="0" lvl="0" marL="0" rtl="0" algn="l">
              <a:lnSpc>
                <a:spcPct val="100000"/>
              </a:lnSpc>
              <a:spcBef>
                <a:spcPts val="1100"/>
              </a:spcBef>
              <a:spcAft>
                <a:spcPts val="0"/>
              </a:spcAft>
              <a:buSzPct val="145000"/>
              <a:buNone/>
            </a:pPr>
            <a:r>
              <a:t/>
            </a:r>
            <a:endParaRPr sz="2500"/>
          </a:p>
          <a:p>
            <a:pPr indent="-55561" lvl="0" marL="285750" rtl="0" algn="l">
              <a:lnSpc>
                <a:spcPct val="100000"/>
              </a:lnSpc>
              <a:spcBef>
                <a:spcPts val="1100"/>
              </a:spcBef>
              <a:spcAft>
                <a:spcPts val="0"/>
              </a:spcAft>
              <a:buSzPct val="145000"/>
              <a:buNone/>
            </a:pPr>
            <a:r>
              <a:t/>
            </a:r>
            <a:endParaRPr sz="2500"/>
          </a:p>
          <a:p>
            <a:pPr indent="-285750" lvl="0" marL="285750" rtl="0" algn="l">
              <a:lnSpc>
                <a:spcPct val="100000"/>
              </a:lnSpc>
              <a:spcBef>
                <a:spcPts val="1100"/>
              </a:spcBef>
              <a:spcAft>
                <a:spcPts val="0"/>
              </a:spcAft>
              <a:buSzPct val="145000"/>
              <a:buNone/>
            </a:pPr>
            <a:r>
              <a:t/>
            </a:r>
            <a:endParaRPr b="1"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0"/>
          <p:cNvPicPr preferRelativeResize="0"/>
          <p:nvPr/>
        </p:nvPicPr>
        <p:blipFill rotWithShape="1">
          <a:blip r:embed="rId3">
            <a:alphaModFix/>
          </a:blip>
          <a:srcRect b="0" l="0" r="0" t="0"/>
          <a:stretch/>
        </p:blipFill>
        <p:spPr>
          <a:xfrm>
            <a:off x="1546425" y="303700"/>
            <a:ext cx="10476374" cy="578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1"/>
          <p:cNvPicPr preferRelativeResize="0"/>
          <p:nvPr/>
        </p:nvPicPr>
        <p:blipFill rotWithShape="1">
          <a:blip r:embed="rId3">
            <a:alphaModFix/>
          </a:blip>
          <a:srcRect b="0" l="0" r="0" t="0"/>
          <a:stretch/>
        </p:blipFill>
        <p:spPr>
          <a:xfrm>
            <a:off x="1445575" y="337300"/>
            <a:ext cx="10526799" cy="5717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3480"/>
              <a:buNone/>
            </a:pPr>
            <a:r>
              <a:rPr lang="en-US"/>
              <a:t> </a:t>
            </a:r>
            <a:endParaRPr/>
          </a:p>
          <a:p>
            <a:pPr indent="-285750" lvl="0" marL="285750" rtl="0" algn="l">
              <a:lnSpc>
                <a:spcPct val="100000"/>
              </a:lnSpc>
              <a:spcBef>
                <a:spcPts val="1080"/>
              </a:spcBef>
              <a:spcAft>
                <a:spcPts val="0"/>
              </a:spcAft>
              <a:buSzPts val="3480"/>
              <a:buNone/>
            </a:pPr>
            <a:r>
              <a:t/>
            </a:r>
            <a:endParaRPr/>
          </a:p>
          <a:p>
            <a:pPr indent="-285750" lvl="0" marL="285750" rtl="0" algn="l">
              <a:lnSpc>
                <a:spcPct val="100000"/>
              </a:lnSpc>
              <a:spcBef>
                <a:spcPts val="1080"/>
              </a:spcBef>
              <a:spcAft>
                <a:spcPts val="0"/>
              </a:spcAft>
              <a:buSzPts val="3480"/>
              <a:buNone/>
            </a:pPr>
            <a:r>
              <a:rPr lang="en-US"/>
              <a:t>          </a:t>
            </a:r>
            <a:endParaRPr b="1" sz="7200"/>
          </a:p>
        </p:txBody>
      </p:sp>
      <p:sp>
        <p:nvSpPr>
          <p:cNvPr id="279" name="Google Shape;279;p22"/>
          <p:cNvSpPr txBox="1"/>
          <p:nvPr/>
        </p:nvSpPr>
        <p:spPr>
          <a:xfrm>
            <a:off x="2207575" y="1697700"/>
            <a:ext cx="8280900" cy="4504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1186C3"/>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In conclusion, the </a:t>
            </a:r>
            <a:r>
              <a:rPr lang="en-US" sz="2800">
                <a:solidFill>
                  <a:schemeClr val="dk1"/>
                </a:solidFill>
                <a:latin typeface="Times New Roman"/>
                <a:ea typeface="Times New Roman"/>
                <a:cs typeface="Times New Roman"/>
                <a:sym typeface="Times New Roman"/>
              </a:rPr>
              <a:t>Laravel-ticktalk</a:t>
            </a:r>
            <a:r>
              <a:rPr b="0" i="0" lang="en-US" sz="2800" u="none" cap="none" strike="noStrike">
                <a:solidFill>
                  <a:schemeClr val="dk1"/>
                </a:solidFill>
                <a:latin typeface="Times New Roman"/>
                <a:ea typeface="Times New Roman"/>
                <a:cs typeface="Times New Roman"/>
                <a:sym typeface="Times New Roman"/>
              </a:rPr>
              <a:t> is a comprehensive </a:t>
            </a:r>
            <a:r>
              <a:rPr lang="en-US" sz="2800">
                <a:solidFill>
                  <a:schemeClr val="dk1"/>
                </a:solidFill>
                <a:latin typeface="Times New Roman"/>
                <a:ea typeface="Times New Roman"/>
                <a:cs typeface="Times New Roman"/>
                <a:sym typeface="Times New Roman"/>
              </a:rPr>
              <a:t>web</a:t>
            </a:r>
            <a:r>
              <a:rPr b="0" i="0" lang="en-US" sz="2800" u="none" cap="none" strike="noStrike">
                <a:solidFill>
                  <a:schemeClr val="dk1"/>
                </a:solidFill>
                <a:latin typeface="Times New Roman"/>
                <a:ea typeface="Times New Roman"/>
                <a:cs typeface="Times New Roman"/>
                <a:sym typeface="Times New Roman"/>
              </a:rPr>
              <a:t> application designed to streamline and automate various aspects of employee management.</a:t>
            </a:r>
            <a:endParaRPr b="0" i="0" sz="2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1186C3"/>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Overall, the </a:t>
            </a:r>
            <a:r>
              <a:rPr lang="en-US" sz="2800">
                <a:solidFill>
                  <a:schemeClr val="dk1"/>
                </a:solidFill>
                <a:latin typeface="Times New Roman"/>
                <a:ea typeface="Times New Roman"/>
                <a:cs typeface="Times New Roman"/>
                <a:sym typeface="Times New Roman"/>
              </a:rPr>
              <a:t>Laravel-ticktalk</a:t>
            </a:r>
            <a:r>
              <a:rPr b="0" i="0" lang="en-US" sz="2800" u="none" cap="none" strike="noStrike">
                <a:solidFill>
                  <a:schemeClr val="dk1"/>
                </a:solidFill>
                <a:latin typeface="Times New Roman"/>
                <a:ea typeface="Times New Roman"/>
                <a:cs typeface="Times New Roman"/>
                <a:sym typeface="Times New Roman"/>
              </a:rPr>
              <a:t> is a valuable tool for organizations looking to improve their workforce management practices and increase productivity.</a:t>
            </a:r>
            <a:endParaRPr b="0" i="0" sz="1400" u="none" cap="none" strike="noStrike">
              <a:solidFill>
                <a:srgbClr val="000000"/>
              </a:solidFill>
              <a:latin typeface="Arial"/>
              <a:ea typeface="Arial"/>
              <a:cs typeface="Arial"/>
              <a:sym typeface="Arial"/>
            </a:endParaRPr>
          </a:p>
        </p:txBody>
      </p:sp>
      <p:sp>
        <p:nvSpPr>
          <p:cNvPr id="280" name="Google Shape;280;p22"/>
          <p:cNvSpPr txBox="1"/>
          <p:nvPr/>
        </p:nvSpPr>
        <p:spPr>
          <a:xfrm>
            <a:off x="4655840" y="355357"/>
            <a:ext cx="22878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1086643" y="332656"/>
            <a:ext cx="10018713" cy="13030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Abstract</a:t>
            </a:r>
            <a:endParaRPr/>
          </a:p>
        </p:txBody>
      </p:sp>
      <p:sp>
        <p:nvSpPr>
          <p:cNvPr id="165" name="Google Shape;165;p3"/>
          <p:cNvSpPr/>
          <p:nvPr/>
        </p:nvSpPr>
        <p:spPr>
          <a:xfrm>
            <a:off x="1984500" y="1635700"/>
            <a:ext cx="9120900" cy="4634100"/>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15000"/>
              </a:lnSpc>
              <a:spcBef>
                <a:spcPts val="0"/>
              </a:spcBef>
              <a:spcAft>
                <a:spcPts val="0"/>
              </a:spcAft>
              <a:buClr>
                <a:srgbClr val="1186C3"/>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The </a:t>
            </a:r>
            <a:r>
              <a:rPr lang="en-US" sz="2800">
                <a:solidFill>
                  <a:schemeClr val="dk1"/>
                </a:solidFill>
                <a:latin typeface="Times New Roman"/>
                <a:ea typeface="Times New Roman"/>
                <a:cs typeface="Times New Roman"/>
                <a:sym typeface="Times New Roman"/>
              </a:rPr>
              <a:t>Laravel-ticktalk</a:t>
            </a:r>
            <a:r>
              <a:rPr b="0" i="0" lang="en-US" sz="2800" u="none" cap="none" strike="noStrike">
                <a:solidFill>
                  <a:schemeClr val="dk1"/>
                </a:solidFill>
                <a:latin typeface="Times New Roman"/>
                <a:ea typeface="Times New Roman"/>
                <a:cs typeface="Times New Roman"/>
                <a:sym typeface="Times New Roman"/>
              </a:rPr>
              <a:t> is a software application designed to streamline and automate various aspects of employee management. </a:t>
            </a:r>
            <a:endParaRPr b="0" i="0" sz="2800" u="none" cap="none" strike="noStrike">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406400" lvl="0" marL="457200" marR="0" rtl="0" algn="just">
              <a:lnSpc>
                <a:spcPct val="115000"/>
              </a:lnSpc>
              <a:spcBef>
                <a:spcPts val="0"/>
              </a:spcBef>
              <a:spcAft>
                <a:spcPts val="0"/>
              </a:spcAft>
              <a:buClr>
                <a:srgbClr val="1186C3"/>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The system includes features such as clocking in and out, tracking breaks, managing attendance, leaves, and holidays, and organizing work-related information such as projects and reports. </a:t>
            </a:r>
            <a:endParaRPr b="0" i="0" sz="2800" u="none" cap="none" strike="noStrike">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342900" marR="0" rtl="0" algn="l">
              <a:lnSpc>
                <a:spcPct val="100000"/>
              </a:lnSpc>
              <a:spcBef>
                <a:spcPts val="0"/>
              </a:spcBef>
              <a:spcAft>
                <a:spcPts val="0"/>
              </a:spcAft>
              <a:buClr>
                <a:srgbClr val="1186C3"/>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lnSpc>
                <a:spcPct val="100000"/>
              </a:lnSpc>
              <a:spcBef>
                <a:spcPts val="0"/>
              </a:spcBef>
              <a:spcAft>
                <a:spcPts val="0"/>
              </a:spcAft>
              <a:buClr>
                <a:srgbClr val="1186C3"/>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lnSpc>
                <a:spcPct val="100000"/>
              </a:lnSpc>
              <a:spcBef>
                <a:spcPts val="0"/>
              </a:spcBef>
              <a:spcAft>
                <a:spcPts val="0"/>
              </a:spcAft>
              <a:buClr>
                <a:srgbClr val="1186C3"/>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rgbClr val="1186C3"/>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nvSpPr>
        <p:spPr>
          <a:xfrm>
            <a:off x="2243666" y="357598"/>
            <a:ext cx="7704667" cy="884758"/>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Tools And Technology</a:t>
            </a:r>
            <a:endParaRPr b="0" i="0" sz="4400" u="none" cap="none" strike="noStrike">
              <a:solidFill>
                <a:schemeClr val="dk1"/>
              </a:solidFill>
              <a:latin typeface="Times New Roman"/>
              <a:ea typeface="Times New Roman"/>
              <a:cs typeface="Times New Roman"/>
              <a:sym typeface="Times New Roman"/>
            </a:endParaRPr>
          </a:p>
        </p:txBody>
      </p:sp>
      <p:sp>
        <p:nvSpPr>
          <p:cNvPr id="171" name="Google Shape;171;p4"/>
          <p:cNvSpPr txBox="1"/>
          <p:nvPr/>
        </p:nvSpPr>
        <p:spPr>
          <a:xfrm>
            <a:off x="1991550" y="1664075"/>
            <a:ext cx="9236700" cy="44544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just">
              <a:lnSpc>
                <a:spcPct val="100000"/>
              </a:lnSpc>
              <a:spcBef>
                <a:spcPts val="0"/>
              </a:spcBef>
              <a:spcAft>
                <a:spcPts val="0"/>
              </a:spcAft>
              <a:buClr>
                <a:srgbClr val="1186C3"/>
              </a:buClr>
              <a:buSzPts val="4060"/>
              <a:buFont typeface="Noto Sans Symbols"/>
              <a:buChar char="⮚"/>
            </a:pPr>
            <a:r>
              <a:rPr b="0" i="0" lang="en-US" sz="2800" u="none" cap="none" strike="noStrike">
                <a:solidFill>
                  <a:schemeClr val="dk1"/>
                </a:solidFill>
                <a:latin typeface="Times New Roman"/>
                <a:ea typeface="Times New Roman"/>
                <a:cs typeface="Times New Roman"/>
                <a:sym typeface="Times New Roman"/>
              </a:rPr>
              <a:t>Operating system: windows 7/8 and higher.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160"/>
              </a:spcBef>
              <a:spcAft>
                <a:spcPts val="0"/>
              </a:spcAft>
              <a:buClr>
                <a:srgbClr val="1186C3"/>
              </a:buClr>
              <a:buSzPts val="4060"/>
              <a:buFont typeface="Noto Sans Symbols"/>
              <a:buChar char="⮚"/>
            </a:pPr>
            <a:r>
              <a:rPr b="0" i="0" lang="en-US" sz="2800" u="none" cap="none" strike="noStrike">
                <a:solidFill>
                  <a:schemeClr val="dk1"/>
                </a:solidFill>
                <a:latin typeface="Times New Roman"/>
                <a:ea typeface="Times New Roman"/>
                <a:cs typeface="Times New Roman"/>
                <a:sym typeface="Times New Roman"/>
              </a:rPr>
              <a:t>Front end: Android Studio(3.4.0.0)</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160"/>
              </a:spcBef>
              <a:spcAft>
                <a:spcPts val="0"/>
              </a:spcAft>
              <a:buClr>
                <a:srgbClr val="1186C3"/>
              </a:buClr>
              <a:buSzPts val="4060"/>
              <a:buFont typeface="Noto Sans Symbols"/>
              <a:buChar char="⮚"/>
            </a:pPr>
            <a:r>
              <a:rPr b="0" i="0" lang="en-US" sz="2800" u="none" cap="none" strike="noStrike">
                <a:solidFill>
                  <a:schemeClr val="dk1"/>
                </a:solidFill>
                <a:latin typeface="Times New Roman"/>
                <a:ea typeface="Times New Roman"/>
                <a:cs typeface="Times New Roman"/>
                <a:sym typeface="Times New Roman"/>
              </a:rPr>
              <a:t>Back end: Laravel (10)</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160"/>
              </a:spcBef>
              <a:spcAft>
                <a:spcPts val="0"/>
              </a:spcAft>
              <a:buClr>
                <a:srgbClr val="1186C3"/>
              </a:buClr>
              <a:buSzPts val="4060"/>
              <a:buFont typeface="Noto Sans Symbols"/>
              <a:buChar char="⮚"/>
            </a:pPr>
            <a:r>
              <a:rPr b="0" i="0" lang="en-US" sz="2800" u="none" cap="none" strike="noStrike">
                <a:solidFill>
                  <a:schemeClr val="dk1"/>
                </a:solidFill>
                <a:latin typeface="Times New Roman"/>
                <a:ea typeface="Times New Roman"/>
                <a:cs typeface="Times New Roman"/>
                <a:sym typeface="Times New Roman"/>
              </a:rPr>
              <a:t>Database: </a:t>
            </a:r>
            <a:r>
              <a:rPr b="0" i="0" lang="en-US" sz="2750" u="none" cap="none" strike="noStrike">
                <a:solidFill>
                  <a:schemeClr val="dk1"/>
                </a:solidFill>
                <a:latin typeface="Times New Roman"/>
                <a:ea typeface="Times New Roman"/>
                <a:cs typeface="Times New Roman"/>
                <a:sym typeface="Times New Roman"/>
              </a:rPr>
              <a:t>Mysql (8.0)</a:t>
            </a:r>
            <a:endParaRPr b="0" i="0" sz="275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1160"/>
              </a:spcBef>
              <a:spcAft>
                <a:spcPts val="0"/>
              </a:spcAft>
              <a:buClr>
                <a:srgbClr val="1186C3"/>
              </a:buClr>
              <a:buSzPts val="4060"/>
              <a:buFont typeface="Noto Sans Symbols"/>
              <a:buChar char="⮚"/>
            </a:pPr>
            <a:r>
              <a:rPr b="0" i="0" lang="en-US" sz="2800" u="none" cap="none" strike="noStrike">
                <a:solidFill>
                  <a:schemeClr val="dk1"/>
                </a:solidFill>
                <a:latin typeface="Times New Roman"/>
                <a:ea typeface="Times New Roman"/>
                <a:cs typeface="Times New Roman"/>
                <a:sym typeface="Times New Roman"/>
              </a:rPr>
              <a:t>Platform: Any Browser</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1160"/>
              </a:spcBef>
              <a:spcAft>
                <a:spcPts val="0"/>
              </a:spcAft>
              <a:buClr>
                <a:srgbClr val="1186C3"/>
              </a:buClr>
              <a:buSzPts val="4060"/>
              <a:buFont typeface="Noto Sans Symbols"/>
              <a:buChar char="⮚"/>
            </a:pPr>
            <a:r>
              <a:rPr b="0" i="0" lang="en-US" sz="2800" u="none" cap="none" strike="noStrike">
                <a:solidFill>
                  <a:schemeClr val="dk1"/>
                </a:solidFill>
                <a:latin typeface="Times New Roman"/>
                <a:ea typeface="Times New Roman"/>
                <a:cs typeface="Times New Roman"/>
                <a:sym typeface="Times New Roman"/>
              </a:rPr>
              <a:t>Other tools : Apache Server </a:t>
            </a:r>
            <a:r>
              <a:rPr b="0" i="0" lang="en-US" sz="2750" u="none" cap="none" strike="noStrike">
                <a:solidFill>
                  <a:schemeClr val="dk1"/>
                </a:solidFill>
                <a:latin typeface="Times New Roman"/>
                <a:ea typeface="Times New Roman"/>
                <a:cs typeface="Times New Roman"/>
                <a:sym typeface="Times New Roman"/>
              </a:rPr>
              <a:t>(2.4.57)</a:t>
            </a:r>
            <a:r>
              <a:rPr b="0" i="0" lang="en-US" sz="2800" u="none" cap="none" strike="noStrike">
                <a:solidFill>
                  <a:schemeClr val="dk1"/>
                </a:solidFill>
                <a:latin typeface="Times New Roman"/>
                <a:ea typeface="Times New Roman"/>
                <a:cs typeface="Times New Roman"/>
                <a:sym typeface="Times New Roman"/>
              </a:rPr>
              <a:t>, notepad++.</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1086643" y="253344"/>
            <a:ext cx="10018713" cy="116963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Existing System</a:t>
            </a:r>
            <a:endParaRPr/>
          </a:p>
        </p:txBody>
      </p:sp>
      <p:sp>
        <p:nvSpPr>
          <p:cNvPr id="177" name="Google Shape;177;p5"/>
          <p:cNvSpPr txBox="1"/>
          <p:nvPr>
            <p:ph idx="1" type="body"/>
          </p:nvPr>
        </p:nvSpPr>
        <p:spPr>
          <a:xfrm>
            <a:off x="1991544" y="1772816"/>
            <a:ext cx="8856984" cy="4391036"/>
          </a:xfrm>
          <a:prstGeom prst="rect">
            <a:avLst/>
          </a:prstGeom>
          <a:noFill/>
          <a:ln>
            <a:noFill/>
          </a:ln>
        </p:spPr>
        <p:txBody>
          <a:bodyPr anchorCtr="0" anchor="ctr" bIns="45700" lIns="91425" spcFirstLastPara="1" rIns="91425" wrap="square" tIns="45700">
            <a:normAutofit lnSpcReduction="20000"/>
          </a:bodyPr>
          <a:lstStyle/>
          <a:p>
            <a:pPr indent="-285750" lvl="0" marL="285750" rtl="0" algn="just">
              <a:lnSpc>
                <a:spcPct val="100000"/>
              </a:lnSpc>
              <a:spcBef>
                <a:spcPts val="0"/>
              </a:spcBef>
              <a:spcAft>
                <a:spcPts val="0"/>
              </a:spcAft>
              <a:buSzPts val="4060"/>
              <a:buFont typeface="Noto Sans Symbols"/>
              <a:buChar char="⮚"/>
            </a:pPr>
            <a:r>
              <a:rPr lang="en-US" sz="2800">
                <a:latin typeface="Times New Roman"/>
                <a:ea typeface="Times New Roman"/>
                <a:cs typeface="Times New Roman"/>
                <a:sym typeface="Times New Roman"/>
              </a:rPr>
              <a:t>Basic interface with limited functionality.</a:t>
            </a:r>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Manual Clock-in process.</a:t>
            </a:r>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Limited scalability and sustainability.</a:t>
            </a:r>
            <a:endParaRPr sz="2800">
              <a:latin typeface="Times New Roman"/>
              <a:ea typeface="Times New Roman"/>
              <a:cs typeface="Times New Roman"/>
              <a:sym typeface="Times New Roman"/>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No Time spent data was there.</a:t>
            </a:r>
            <a:endParaRPr sz="2800">
              <a:latin typeface="Times New Roman"/>
              <a:ea typeface="Times New Roman"/>
              <a:cs typeface="Times New Roman"/>
              <a:sym typeface="Times New Roman"/>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Minimal Employee Management measures.</a:t>
            </a:r>
            <a:endParaRPr sz="2800">
              <a:latin typeface="Times New Roman"/>
              <a:ea typeface="Times New Roman"/>
              <a:cs typeface="Times New Roman"/>
              <a:sym typeface="Times New Roman"/>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User get Limited Option.</a:t>
            </a:r>
            <a:endParaRPr/>
          </a:p>
          <a:p>
            <a:pPr indent="-27940" lvl="0" marL="285750" rtl="0" algn="just">
              <a:lnSpc>
                <a:spcPct val="100000"/>
              </a:lnSpc>
              <a:spcBef>
                <a:spcPts val="1160"/>
              </a:spcBef>
              <a:spcAft>
                <a:spcPts val="0"/>
              </a:spcAft>
              <a:buSzPts val="406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2243666" y="260648"/>
            <a:ext cx="7704667" cy="10256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New system</a:t>
            </a:r>
            <a:endParaRPr>
              <a:latin typeface="Times New Roman"/>
              <a:ea typeface="Times New Roman"/>
              <a:cs typeface="Times New Roman"/>
              <a:sym typeface="Times New Roman"/>
            </a:endParaRPr>
          </a:p>
        </p:txBody>
      </p:sp>
      <p:sp>
        <p:nvSpPr>
          <p:cNvPr id="183" name="Google Shape;183;p6"/>
          <p:cNvSpPr txBox="1"/>
          <p:nvPr>
            <p:ph idx="1" type="body"/>
          </p:nvPr>
        </p:nvSpPr>
        <p:spPr>
          <a:xfrm>
            <a:off x="1991550" y="1772826"/>
            <a:ext cx="8856900" cy="4681800"/>
          </a:xfrm>
          <a:prstGeom prst="rect">
            <a:avLst/>
          </a:prstGeom>
          <a:noFill/>
          <a:ln>
            <a:noFill/>
          </a:ln>
        </p:spPr>
        <p:txBody>
          <a:bodyPr anchorCtr="0" anchor="ctr" bIns="45700" lIns="91425" spcFirstLastPara="1" rIns="91425" wrap="square" tIns="45700">
            <a:normAutofit lnSpcReduction="20000"/>
          </a:bodyPr>
          <a:lstStyle/>
          <a:p>
            <a:pPr indent="-285750" lvl="0" marL="285750" rtl="0" algn="just">
              <a:lnSpc>
                <a:spcPct val="100000"/>
              </a:lnSpc>
              <a:spcBef>
                <a:spcPts val="0"/>
              </a:spcBef>
              <a:spcAft>
                <a:spcPts val="0"/>
              </a:spcAft>
              <a:buSzPts val="4060"/>
              <a:buFont typeface="Noto Sans Symbols"/>
              <a:buChar char="⮚"/>
            </a:pPr>
            <a:r>
              <a:rPr lang="en-US" sz="2800">
                <a:latin typeface="Times New Roman"/>
                <a:ea typeface="Times New Roman"/>
                <a:cs typeface="Times New Roman"/>
                <a:sym typeface="Times New Roman"/>
              </a:rPr>
              <a:t>Intuitive and user-friendly interface.</a:t>
            </a:r>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Dashboard that allows employees to easily clock-in.</a:t>
            </a:r>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Cost-effective and sustainable repair process.</a:t>
            </a:r>
            <a:endParaRPr sz="2800">
              <a:latin typeface="Times New Roman"/>
              <a:ea typeface="Times New Roman"/>
              <a:cs typeface="Times New Roman"/>
              <a:sym typeface="Times New Roman"/>
            </a:endParaRPr>
          </a:p>
          <a:p>
            <a:pPr indent="-285750" lvl="0" marL="285750" rtl="0" algn="just">
              <a:lnSpc>
                <a:spcPct val="100000"/>
              </a:lnSpc>
              <a:spcBef>
                <a:spcPts val="1160"/>
              </a:spcBef>
              <a:spcAft>
                <a:spcPts val="0"/>
              </a:spcAft>
              <a:buSzPts val="4060"/>
              <a:buFont typeface="Noto Sans Symbols"/>
              <a:buChar char="⮚"/>
            </a:pPr>
            <a:r>
              <a:rPr lang="en-US" sz="2800">
                <a:latin typeface="Times New Roman"/>
                <a:ea typeface="Times New Roman"/>
                <a:cs typeface="Times New Roman"/>
                <a:sym typeface="Times New Roman"/>
              </a:rPr>
              <a:t>Centralized platform for HR to manage employee information.</a:t>
            </a:r>
            <a:endParaRPr sz="2800">
              <a:latin typeface="Times New Roman"/>
              <a:ea typeface="Times New Roman"/>
              <a:cs typeface="Times New Roman"/>
              <a:sym typeface="Times New Roman"/>
            </a:endParaRPr>
          </a:p>
          <a:p>
            <a:pPr indent="-285750" lvl="0" marL="285750" rtl="0" algn="just">
              <a:lnSpc>
                <a:spcPct val="100000"/>
              </a:lnSpc>
              <a:spcBef>
                <a:spcPts val="1160"/>
              </a:spcBef>
              <a:spcAft>
                <a:spcPts val="0"/>
              </a:spcAft>
              <a:buSzPts val="4060"/>
              <a:buFont typeface="Noto Sans Symbols"/>
              <a:buChar char="⮚"/>
            </a:pPr>
            <a:r>
              <a:rPr lang="en-US" sz="3000">
                <a:latin typeface="Times New Roman"/>
                <a:ea typeface="Times New Roman"/>
                <a:cs typeface="Times New Roman"/>
                <a:sym typeface="Times New Roman"/>
              </a:rPr>
              <a:t>Comprehensive Task Management</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285750" lvl="0" marL="285750" rtl="0" algn="just">
              <a:lnSpc>
                <a:spcPct val="100000"/>
              </a:lnSpc>
              <a:spcBef>
                <a:spcPts val="1160"/>
              </a:spcBef>
              <a:spcAft>
                <a:spcPts val="0"/>
              </a:spcAft>
              <a:buSzPts val="4060"/>
              <a:buFont typeface="Noto Sans Symbols"/>
              <a:buChar char="⮚"/>
            </a:pPr>
            <a:r>
              <a:rPr lang="en-US" sz="3000">
                <a:latin typeface="Times New Roman"/>
                <a:ea typeface="Times New Roman"/>
                <a:cs typeface="Times New Roman"/>
                <a:sym typeface="Times New Roman"/>
              </a:rPr>
              <a:t>Allow employees to track their time spent on.</a:t>
            </a:r>
            <a:endParaRPr sz="3000"/>
          </a:p>
          <a:p>
            <a:pPr indent="-27940" lvl="0" marL="285750" rtl="0" algn="just">
              <a:lnSpc>
                <a:spcPct val="100000"/>
              </a:lnSpc>
              <a:spcBef>
                <a:spcPts val="1160"/>
              </a:spcBef>
              <a:spcAft>
                <a:spcPts val="0"/>
              </a:spcAft>
              <a:buSzPts val="4060"/>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1086643" y="116632"/>
            <a:ext cx="10018713" cy="124164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Methodology</a:t>
            </a:r>
            <a:r>
              <a:rPr lang="en-US"/>
              <a:t> </a:t>
            </a:r>
            <a:endParaRPr/>
          </a:p>
        </p:txBody>
      </p:sp>
      <p:sp>
        <p:nvSpPr>
          <p:cNvPr id="189" name="Google Shape;189;p7"/>
          <p:cNvSpPr/>
          <p:nvPr/>
        </p:nvSpPr>
        <p:spPr>
          <a:xfrm>
            <a:off x="2351575" y="1260650"/>
            <a:ext cx="7918500" cy="505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Step 1 :     Login.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Step 2 :     Clock-In / Clock-Out.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Step 3 :     Break (Start / 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Step 4 :     Add / Manage (Leave).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Step 5 :     Check project Status.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Step 6 :     Manage Tasks.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nvSpPr>
        <p:spPr>
          <a:xfrm>
            <a:off x="1919504" y="26975"/>
            <a:ext cx="4176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Data Flow Chart: (Level 1)</a:t>
            </a:r>
            <a:endParaRPr b="0" i="0" sz="1400" u="none" cap="none" strike="noStrike">
              <a:solidFill>
                <a:srgbClr val="000000"/>
              </a:solidFill>
              <a:latin typeface="Arial"/>
              <a:ea typeface="Arial"/>
              <a:cs typeface="Arial"/>
              <a:sym typeface="Arial"/>
            </a:endParaRPr>
          </a:p>
        </p:txBody>
      </p:sp>
      <p:pic>
        <p:nvPicPr>
          <p:cNvPr id="195" name="Google Shape;195;p8"/>
          <p:cNvPicPr preferRelativeResize="0"/>
          <p:nvPr/>
        </p:nvPicPr>
        <p:blipFill rotWithShape="1">
          <a:blip r:embed="rId3">
            <a:alphaModFix/>
          </a:blip>
          <a:srcRect b="0" l="0" r="0" t="0"/>
          <a:stretch/>
        </p:blipFill>
        <p:spPr>
          <a:xfrm>
            <a:off x="1798550" y="1176625"/>
            <a:ext cx="8942300" cy="475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nvSpPr>
        <p:spPr>
          <a:xfrm>
            <a:off x="1919518" y="26975"/>
            <a:ext cx="4719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Data Flow Chart: (Level 2) </a:t>
            </a:r>
            <a:endParaRPr b="0" i="0" sz="1400" u="none" cap="none" strike="noStrike">
              <a:solidFill>
                <a:srgbClr val="000000"/>
              </a:solidFill>
              <a:latin typeface="Arial"/>
              <a:ea typeface="Arial"/>
              <a:cs typeface="Arial"/>
              <a:sym typeface="Arial"/>
            </a:endParaRPr>
          </a:p>
        </p:txBody>
      </p:sp>
      <p:pic>
        <p:nvPicPr>
          <p:cNvPr id="202" name="Google Shape;202;p9"/>
          <p:cNvPicPr preferRelativeResize="0"/>
          <p:nvPr/>
        </p:nvPicPr>
        <p:blipFill rotWithShape="1">
          <a:blip r:embed="rId3">
            <a:alphaModFix/>
          </a:blip>
          <a:srcRect b="0" l="0" r="0" t="0"/>
          <a:stretch/>
        </p:blipFill>
        <p:spPr>
          <a:xfrm>
            <a:off x="1919525" y="941300"/>
            <a:ext cx="9174300" cy="516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