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  <p:sldMasterId id="2147483732" r:id="rId5"/>
  </p:sldMasterIdLst>
  <p:notesMasterIdLst>
    <p:notesMasterId r:id="rId32"/>
  </p:notesMasterIdLst>
  <p:handoutMasterIdLst>
    <p:handoutMasterId r:id="rId33"/>
  </p:handoutMasterIdLst>
  <p:sldIdLst>
    <p:sldId id="387" r:id="rId6"/>
    <p:sldId id="388" r:id="rId7"/>
    <p:sldId id="389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90" r:id="rId25"/>
    <p:sldId id="391" r:id="rId26"/>
    <p:sldId id="392" r:id="rId27"/>
    <p:sldId id="393" r:id="rId28"/>
    <p:sldId id="394" r:id="rId29"/>
    <p:sldId id="385" r:id="rId30"/>
    <p:sldId id="386" r:id="rId31"/>
  </p:sldIdLst>
  <p:sldSz cx="10058400" cy="565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94DB"/>
    <a:srgbClr val="B9CDE5"/>
    <a:srgbClr val="DCE6F2"/>
    <a:srgbClr val="C6D9F1"/>
    <a:srgbClr val="D9D9D9"/>
    <a:srgbClr val="4FBACE"/>
    <a:srgbClr val="4BACC6"/>
    <a:srgbClr val="EA5559"/>
    <a:srgbClr val="EA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914" autoAdjust="0"/>
  </p:normalViewPr>
  <p:slideViewPr>
    <p:cSldViewPr>
      <p:cViewPr>
        <p:scale>
          <a:sx n="75" d="100"/>
          <a:sy n="75" d="100"/>
        </p:scale>
        <p:origin x="-900" y="-1038"/>
      </p:cViewPr>
      <p:guideLst>
        <p:guide orient="horz" pos="3414"/>
        <p:guide orient="horz" pos="678"/>
        <p:guide orient="horz" pos="976"/>
        <p:guide pos="6144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CA2B-63FD-43B1-BB3E-0E25807BFE2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647C-AA5A-4243-A08A-0E3C5597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A56E-4CDB-424C-B436-1DEEC3A52D4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ADEF-2CC7-4FBB-9433-D7E51E86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eview.stackexchange.com/questions/169345/building-a-simple-orm-in-ph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https://codereview.stackexchange.com/questions/169345/building-a-simple-orm-in-php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BADEF-2CC7-4FBB-9433-D7E51E86B2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306553"/>
            <a:ext cx="7795260" cy="2672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59" y="941930"/>
            <a:ext cx="8801100" cy="41489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927860" y="5400048"/>
            <a:ext cx="4693920" cy="1965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2006. Cybage Software Pvt. Ltd.  All Rights Reserved. Cybage Confidential.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5407908"/>
            <a:ext cx="922020" cy="1965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D28EE78-E5AF-4F80-8BE8-277F487A7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58095"/>
            <a:ext cx="8549640" cy="1213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207016"/>
            <a:ext cx="7040880" cy="1446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4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2006. Cybage Software Pvt. Ltd.  All Rights Reserved. Cybage Confidential.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D28EE78-E5AF-4F80-8BE8-277F487A7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1089966"/>
            <a:ext cx="4894738" cy="3082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1089966"/>
            <a:ext cx="4894739" cy="3082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15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0"/>
            <a:ext cx="9052560" cy="943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266824"/>
            <a:ext cx="4444207" cy="5279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1794775"/>
            <a:ext cx="4444207" cy="32607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6824"/>
            <a:ext cx="4445953" cy="5279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4775"/>
            <a:ext cx="4445953" cy="32607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25330"/>
            <a:ext cx="3309144" cy="958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184291"/>
            <a:ext cx="3309144" cy="3871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3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7"/>
            <a:ext cx="6035040" cy="4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6"/>
            <a:ext cx="6035040" cy="6641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iStock_000002285402XSmall_02.jpg"/>
          <p:cNvPicPr>
            <a:picLocks noChangeAspect="1"/>
          </p:cNvPicPr>
          <p:nvPr userDrawn="1"/>
        </p:nvPicPr>
        <p:blipFill rotWithShape="1">
          <a:blip r:embed="rId2">
            <a:lum bright="-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7518"/>
            <a:ext cx="10058400" cy="5192713"/>
          </a:xfrm>
          <a:prstGeom prst="rect">
            <a:avLst/>
          </a:prstGeom>
          <a:gradFill flip="none" rotWithShape="1">
            <a:gsLst>
              <a:gs pos="25000">
                <a:srgbClr val="254061">
                  <a:shade val="30000"/>
                  <a:satMod val="115000"/>
                  <a:alpha val="0"/>
                  <a:lumMod val="10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3363119"/>
            <a:ext cx="10058400" cy="12954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498832"/>
            <a:ext cx="9525000" cy="511985"/>
          </a:xfrm>
          <a:prstGeom prst="rect">
            <a:avLst/>
          </a:prstGeom>
        </p:spPr>
        <p:txBody>
          <a:bodyPr anchor="ctr"/>
          <a:lstStyle>
            <a:lvl1pPr algn="l"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228600" y="4158457"/>
            <a:ext cx="3810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562600" y="4158457"/>
            <a:ext cx="4191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0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187338"/>
            <a:ext cx="2488407" cy="3985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187338"/>
            <a:ext cx="7301071" cy="3985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7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7119"/>
            <a:ext cx="10058400" cy="7620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04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3106" y="1077119"/>
            <a:ext cx="7257288" cy="762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257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9127" r="7020" b="20482"/>
          <a:stretch/>
        </p:blipFill>
        <p:spPr bwMode="auto">
          <a:xfrm>
            <a:off x="3411725" y="466723"/>
            <a:ext cx="6646675" cy="51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38100" y="466724"/>
            <a:ext cx="8572500" cy="5192713"/>
          </a:xfrm>
          <a:prstGeom prst="rect">
            <a:avLst/>
          </a:prstGeom>
          <a:gradFill flip="none" rotWithShape="1">
            <a:gsLst>
              <a:gs pos="9000">
                <a:srgbClr val="254061">
                  <a:shade val="30000"/>
                  <a:satMod val="115000"/>
                  <a:alpha val="0"/>
                </a:srgbClr>
              </a:gs>
              <a:gs pos="56000">
                <a:srgbClr val="254061">
                  <a:shade val="100000"/>
                  <a:satMod val="11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62000">
                <a:srgbClr val="183251">
                  <a:alpha val="35000"/>
                </a:srgbClr>
              </a:gs>
              <a:gs pos="1000">
                <a:srgbClr val="254061">
                  <a:shade val="30000"/>
                  <a:satMod val="115000"/>
                  <a:alpha val="15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3058319"/>
            <a:ext cx="7467600" cy="828673"/>
          </a:xfrm>
          <a:prstGeom prst="rect">
            <a:avLst/>
          </a:prstGeom>
          <a:gradFill flip="none" rotWithShape="1">
            <a:gsLst>
              <a:gs pos="0">
                <a:srgbClr val="EA5559">
                  <a:alpha val="80000"/>
                </a:srgbClr>
              </a:gs>
              <a:gs pos="100000">
                <a:srgbClr val="EA5559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223106" y="3058320"/>
            <a:ext cx="3739294" cy="8286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Any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751517"/>
            <a:ext cx="10058398" cy="4907921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Cybage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986" y="1121702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0"/>
          </p:nvPr>
        </p:nvSpPr>
        <p:spPr>
          <a:xfrm>
            <a:off x="261400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954593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172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16471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8383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8962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9341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5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6725"/>
            <a:ext cx="10058398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452464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3"/>
          </p:nvPr>
        </p:nvSpPr>
        <p:spPr>
          <a:xfrm>
            <a:off x="337472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1"/>
          </p:nvPr>
        </p:nvSpPr>
        <p:spPr>
          <a:xfrm>
            <a:off x="31025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1"/>
          </p:nvPr>
        </p:nvSpPr>
        <p:spPr>
          <a:xfrm>
            <a:off x="6452464" y="1072005"/>
            <a:ext cx="2719712" cy="538514"/>
          </a:xfrm>
          <a:prstGeom prst="rect">
            <a:avLst/>
          </a:prstGeom>
          <a:solidFill>
            <a:srgbClr val="4F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/>
          </p:nvPr>
        </p:nvSpPr>
        <p:spPr>
          <a:xfrm>
            <a:off x="3374722" y="1072005"/>
            <a:ext cx="2719712" cy="538514"/>
          </a:xfrm>
          <a:prstGeom prst="rect">
            <a:avLst/>
          </a:prstGeom>
          <a:solidFill>
            <a:srgbClr val="049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721" y="1072005"/>
            <a:ext cx="2719712" cy="538514"/>
          </a:xfrm>
          <a:prstGeom prst="rect">
            <a:avLst/>
          </a:prstGeom>
          <a:solidFill>
            <a:srgbClr val="2F5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63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6725"/>
            <a:ext cx="10058397" cy="5226323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4804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8270" r="2464" b="2246"/>
          <a:stretch/>
        </p:blipFill>
        <p:spPr>
          <a:xfrm>
            <a:off x="0" y="-1"/>
            <a:ext cx="10058399" cy="56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4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7" r:id="rId3"/>
    <p:sldLayoutId id="2147483729" r:id="rId4"/>
    <p:sldLayoutId id="2147483725" r:id="rId5"/>
    <p:sldLayoutId id="2147483711" r:id="rId6"/>
    <p:sldLayoutId id="2147483707" r:id="rId7"/>
    <p:sldLayoutId id="2147483710" r:id="rId8"/>
    <p:sldLayoutId id="2147483719" r:id="rId9"/>
    <p:sldLayoutId id="2147483730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26640"/>
            <a:ext cx="9052560" cy="94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20536"/>
            <a:ext cx="9052560" cy="373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45462"/>
            <a:ext cx="23469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A615-B168-41B8-A09C-37ED3BEB945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245462"/>
            <a:ext cx="31851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45462"/>
            <a:ext cx="2346960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  <p:sldLayoutId id="214748374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2800" dirty="0">
                <a:solidFill>
                  <a:schemeClr val="bg1"/>
                </a:solidFill>
              </a:rPr>
              <a:t>ORM – Object Relational </a:t>
            </a:r>
            <a:r>
              <a:rPr lang="en-US" altLang="en-US" sz="2800" dirty="0" smtClean="0">
                <a:solidFill>
                  <a:schemeClr val="bg1"/>
                </a:solidFill>
              </a:rPr>
              <a:t>Mapping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Rishikesh Khodke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Rishikesh Khodke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store Data in DB? Code….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153319"/>
            <a:ext cx="7269163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&lt;?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php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</a:t>
            </a:r>
          </a:p>
          <a:p>
            <a:pPr marL="114300" lvl="0" indent="0">
              <a:buNone/>
            </a:pP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//Connect to the Database </a:t>
            </a:r>
          </a:p>
          <a:p>
            <a:pPr marL="114300" lvl="0" indent="0">
              <a:buNone/>
            </a:pP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mysql_connect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("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host_name_or_IP_Address","username","password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") or die ('Cannot connect to MySQL: ' . 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mysql_error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()); </a:t>
            </a:r>
          </a:p>
          <a:p>
            <a:pPr lvl="0" indent="-228600"/>
            <a:endParaRPr lang="en-US" altLang="en-US" sz="1600" i="1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114300" lvl="0" indent="0">
              <a:buNone/>
            </a:pP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mysql_select_db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 ("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database_name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") or die ('Cannot connect to the database: ' . 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mysql_error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()); </a:t>
            </a:r>
          </a:p>
          <a:p>
            <a:pPr lvl="0" indent="-228600"/>
            <a:endParaRPr lang="en-US" altLang="en-US" sz="1600" i="1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114300" lvl="0" indent="0">
              <a:buNone/>
            </a:pP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$query = </a:t>
            </a:r>
            <a:r>
              <a:rPr lang="en-US" altLang="en-US" sz="16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mysql_query</a:t>
            </a:r>
            <a:r>
              <a:rPr lang="en-US" altLang="en-US" sz="1600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(“insert into employee values (‘29’, ’Dev’, ’Engineering’, ’45’)”);</a:t>
            </a:r>
          </a:p>
          <a:p>
            <a:pPr marL="114300" lvl="0" indent="0">
              <a:buNone/>
            </a:pPr>
            <a:endParaRPr lang="en-US" sz="1600" i="1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853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ORM….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Wikipedia Definition : Programming technique for converting data between incompatible type systems in relational databases and object-oriented programming languages.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Simple: Map class properties with DB fields and provide methods to manipulate data.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In a nutshell, an ORM framework is written in an object oriented language (like PHP, Java, C# </a:t>
            </a: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etc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…) and it is designed to virtually wrap around a relational database.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This basically translates into: mapping objects to relational tables.</a:t>
            </a:r>
            <a:endParaRPr lang="en-US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lvl="0" indent="-228600"/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3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ORM – Diagram….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1919"/>
            <a:ext cx="6400800" cy="321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2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Types/Patterns….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153319"/>
            <a:ext cx="7269163" cy="361156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Table Data Gateway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Active Record</a:t>
            </a:r>
          </a:p>
          <a:p>
            <a:pPr lvl="0" indent="-228600"/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Data Gateway -One as to One….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marL="285750" lvl="0" indent="-285750"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An object that acts as a Gateway to a database table. </a:t>
            </a:r>
          </a:p>
          <a:p>
            <a:pPr marL="285750" lvl="0" indent="-285750"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One instance handles all the rows in the table</a:t>
            </a:r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.</a:t>
            </a:r>
          </a:p>
          <a:p>
            <a:pPr lvl="1">
              <a:buNone/>
              <a:defRPr/>
            </a:pPr>
            <a:r>
              <a:rPr lang="en-US" sz="1400" i="1" dirty="0">
                <a:solidFill>
                  <a:prstClr val="black"/>
                </a:solidFill>
              </a:rPr>
              <a:t>$user = new User;</a:t>
            </a:r>
          </a:p>
          <a:p>
            <a:pPr lvl="1">
              <a:buNone/>
              <a:defRPr/>
            </a:pPr>
            <a:r>
              <a:rPr lang="en-US" sz="1400" i="1" dirty="0">
                <a:solidFill>
                  <a:prstClr val="black"/>
                </a:solidFill>
              </a:rPr>
              <a:t>$user-&gt;username = ‘</a:t>
            </a:r>
            <a:r>
              <a:rPr lang="en-US" sz="1400" i="1" dirty="0" err="1">
                <a:solidFill>
                  <a:prstClr val="black"/>
                </a:solidFill>
              </a:rPr>
              <a:t>PHPStars</a:t>
            </a:r>
            <a:r>
              <a:rPr lang="en-US" sz="1400" i="1" dirty="0">
                <a:solidFill>
                  <a:prstClr val="black"/>
                </a:solidFill>
              </a:rPr>
              <a:t>’;</a:t>
            </a:r>
          </a:p>
          <a:p>
            <a:pPr lvl="1">
              <a:buNone/>
              <a:defRPr/>
            </a:pPr>
            <a:r>
              <a:rPr lang="en-US" sz="1400" i="1" dirty="0" err="1">
                <a:solidFill>
                  <a:prstClr val="black"/>
                </a:solidFill>
              </a:rPr>
              <a:t>EntityManager</a:t>
            </a:r>
            <a:r>
              <a:rPr lang="en-US" sz="1400" i="1" dirty="0">
                <a:solidFill>
                  <a:prstClr val="black"/>
                </a:solidFill>
              </a:rPr>
              <a:t>::persist($user);</a:t>
            </a:r>
          </a:p>
          <a:p>
            <a:pPr lvl="0" indent="-228600"/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53519"/>
            <a:ext cx="54292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3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803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Record: Wrap around One Row….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153319"/>
            <a:ext cx="7269163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An object that wraps a row in a database table or view, encapsulates the database access, and adds domain logic on that data.</a:t>
            </a:r>
          </a:p>
          <a:p>
            <a:pPr lvl="1"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$user = new User;</a:t>
            </a:r>
          </a:p>
          <a:p>
            <a:pPr lvl="1"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$user-&gt;username = ‘</a:t>
            </a:r>
            <a:r>
              <a:rPr lang="en-US" sz="1400" dirty="0" err="1">
                <a:solidFill>
                  <a:prstClr val="black"/>
                </a:solidFill>
              </a:rPr>
              <a:t>PHPStars</a:t>
            </a:r>
            <a:r>
              <a:rPr lang="en-US" sz="1400" dirty="0">
                <a:solidFill>
                  <a:prstClr val="black"/>
                </a:solidFill>
              </a:rPr>
              <a:t>';</a:t>
            </a:r>
          </a:p>
          <a:p>
            <a:pPr lvl="1">
              <a:buNone/>
              <a:defRPr/>
            </a:pPr>
            <a:r>
              <a:rPr lang="en-US" sz="1400" dirty="0">
                <a:solidFill>
                  <a:prstClr val="black"/>
                </a:solidFill>
              </a:rPr>
              <a:t>$user-&gt;save();</a:t>
            </a:r>
          </a:p>
          <a:p>
            <a:pPr lvl="0" indent="-228600"/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96319"/>
            <a:ext cx="4008438" cy="264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2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ORM do….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077119"/>
            <a:ext cx="7269163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ORM framework/software generates objects (as in OOP) that virtually map  the tables in a database.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Programmer, would use these objects to interact with the database.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Main idea, is to try and shield the programmer from having to write optimized SQL code – the ORM generated objects take care of that for you.</a:t>
            </a:r>
          </a:p>
          <a:p>
            <a:pPr lvl="0" indent="-228600"/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Pros….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/>
          <a:lstStyle/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Harmonization of data types between the OO language (in our case, PHP) and the SQL database.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Simpler for developers ,clean and maintainable code.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Supports many database platforms.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Supports many different languages.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The impedance mismatch is handled for us.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Developer can focus on the code, not the database.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ORM frameworks will shield your application from SQL injection attack.</a:t>
            </a:r>
          </a:p>
          <a:p>
            <a:pPr lvl="0" indent="-228600"/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65336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dirty="0"/>
              <a:t>Cons….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29519"/>
            <a:ext cx="7269163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Can be cumbersome to set up at the start.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Joins and complex queries can be difficult to fit into framework.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Hard to read performance metrics –SQL Plan.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ORM frameworks can’t do it all 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Allows you to write straight SQL if need be.</a:t>
            </a:r>
          </a:p>
          <a:p>
            <a:pPr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</a:rPr>
              <a:t>Another layer between the database and the application.</a:t>
            </a:r>
          </a:p>
          <a:p>
            <a:pPr lvl="0" indent="-228600"/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Well-Known ORM’s for PHP….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7269163" cy="36115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Doctrine</a:t>
            </a:r>
          </a:p>
          <a:p>
            <a:endParaRPr lang="en-US" altLang="en-US" dirty="0"/>
          </a:p>
          <a:p>
            <a:r>
              <a:rPr lang="en-US" altLang="en-US" dirty="0"/>
              <a:t>DQL (Doctrine Query Language) </a:t>
            </a:r>
          </a:p>
          <a:p>
            <a:endParaRPr lang="en-US" altLang="en-US" dirty="0"/>
          </a:p>
          <a:p>
            <a:r>
              <a:rPr lang="en-US" altLang="en-US" dirty="0"/>
              <a:t>Part of Zend Framework : Zend Db</a:t>
            </a:r>
          </a:p>
          <a:p>
            <a:endParaRPr lang="en-US" altLang="en-US" dirty="0"/>
          </a:p>
          <a:p>
            <a:r>
              <a:rPr lang="en-US" altLang="en-US" dirty="0" err="1"/>
              <a:t>CakePHP</a:t>
            </a:r>
            <a:r>
              <a:rPr lang="en-US" altLang="en-US" dirty="0"/>
              <a:t> has ORM built into it.</a:t>
            </a:r>
          </a:p>
          <a:p>
            <a:endParaRPr lang="en-US" altLang="en-US" dirty="0"/>
          </a:p>
          <a:p>
            <a:r>
              <a:rPr lang="en-US" altLang="en-US" dirty="0" err="1"/>
              <a:t>RedBean</a:t>
            </a:r>
            <a:r>
              <a:rPr lang="en-US" altLang="en-US" dirty="0"/>
              <a:t> ORM without configuration!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53310"/>
              </p:ext>
            </p:extLst>
          </p:nvPr>
        </p:nvGraphicFramePr>
        <p:xfrm>
          <a:off x="228600" y="1381919"/>
          <a:ext cx="9448800" cy="3156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459"/>
                <a:gridCol w="7072341"/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 smtClean="0"/>
                        <a:t>Target audience</a:t>
                      </a:r>
                      <a:endParaRPr lang="en-US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Arial" pitchFamily="34" charset="0"/>
                        </a:rPr>
                        <a:t>Open for All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Level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Segoe" panose="020B0502040504020203" pitchFamily="34" charset="0"/>
                          <a:ea typeface="+mn-ea"/>
                          <a:cs typeface="Arial" pitchFamily="34" charset="0"/>
                        </a:rPr>
                        <a:t>Level 1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Pre-requisites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Basic knowledge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any programming language such as c or </a:t>
                      </a:r>
                      <a:r>
                        <a:rPr lang="en-US" sz="1200" baseline="0" dirty="0" err="1" smtClean="0">
                          <a:latin typeface="Segoe" panose="020B0502040504020203" pitchFamily="34" charset="0"/>
                          <a:cs typeface="Arial" pitchFamily="34" charset="0"/>
                        </a:rPr>
                        <a:t>c++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Training methods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PPT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and Interaction with audience.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Evaluation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After completion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Training program,.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core </a:t>
            </a:r>
            <a:r>
              <a:rPr lang="en-US" alt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7269163" cy="36115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$</a:t>
            </a:r>
            <a:r>
              <a:rPr lang="en-US" dirty="0" err="1"/>
              <a:t>book_list</a:t>
            </a:r>
            <a:r>
              <a:rPr lang="en-US" dirty="0"/>
              <a:t> = new List();</a:t>
            </a:r>
          </a:p>
          <a:p>
            <a:pPr fontAlgn="base"/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"SELECT * FROM books WHERE author = 'Peter'";</a:t>
            </a:r>
          </a:p>
          <a:p>
            <a:pPr fontAlgn="base"/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); // I over simplify ...</a:t>
            </a:r>
          </a:p>
          <a:p>
            <a:pPr fontAlgn="base"/>
            <a:r>
              <a:rPr lang="en-US" dirty="0"/>
              <a:t>while ($row = </a:t>
            </a:r>
            <a:r>
              <a:rPr lang="en-US" dirty="0" err="1"/>
              <a:t>mysql_fetch_assoc</a:t>
            </a:r>
            <a:r>
              <a:rPr lang="en-US" dirty="0"/>
              <a:t>($result)) {</a:t>
            </a:r>
          </a:p>
          <a:p>
            <a:pPr fontAlgn="base"/>
            <a:r>
              <a:rPr lang="en-US" dirty="0"/>
              <a:t>     $book = new Book();</a:t>
            </a:r>
          </a:p>
          <a:p>
            <a:pPr fontAlgn="base"/>
            <a:r>
              <a:rPr lang="en-US" dirty="0"/>
              <a:t>     $</a:t>
            </a:r>
            <a:r>
              <a:rPr lang="en-US" dirty="0" err="1"/>
              <a:t>book.setAuthor</a:t>
            </a:r>
            <a:r>
              <a:rPr lang="en-US" dirty="0"/>
              <a:t>($</a:t>
            </a:r>
            <a:r>
              <a:rPr lang="en-US" dirty="0" err="1"/>
              <a:t>row.get</a:t>
            </a:r>
            <a:r>
              <a:rPr lang="en-US" dirty="0"/>
              <a:t>('author');</a:t>
            </a:r>
          </a:p>
          <a:p>
            <a:pPr fontAlgn="base"/>
            <a:r>
              <a:rPr lang="en-US" dirty="0"/>
              <a:t>     $</a:t>
            </a:r>
            <a:r>
              <a:rPr lang="en-US" dirty="0" err="1"/>
              <a:t>book_list.add</a:t>
            </a:r>
            <a:r>
              <a:rPr lang="en-US" dirty="0"/>
              <a:t>($book);</a:t>
            </a:r>
          </a:p>
          <a:p>
            <a:pPr fontAlgn="base"/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1800" dirty="0"/>
              <a:t>using ORM 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8249647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/>
              <a:t>$</a:t>
            </a:r>
            <a:r>
              <a:rPr lang="en-US" dirty="0" err="1"/>
              <a:t>book_list</a:t>
            </a:r>
            <a:r>
              <a:rPr lang="en-US" dirty="0"/>
              <a:t> = </a:t>
            </a:r>
            <a:r>
              <a:rPr lang="en-US" dirty="0" err="1"/>
              <a:t>Book.query</a:t>
            </a:r>
            <a:r>
              <a:rPr lang="en-US" dirty="0"/>
              <a:t>(author="Peter");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1800" dirty="0"/>
              <a:t>using ORM 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8249647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/>
              <a:t>$client = new client;</a:t>
            </a:r>
            <a:br>
              <a:rPr lang="en-US" dirty="0"/>
            </a:br>
            <a:r>
              <a:rPr lang="en-US" dirty="0"/>
              <a:t>$client-&gt;name = 'John Doe';</a:t>
            </a:r>
            <a:br>
              <a:rPr lang="en-US" dirty="0"/>
            </a:br>
            <a:r>
              <a:rPr lang="en-US" dirty="0"/>
              <a:t>$client-&gt;address = 'Av. Somewhere Over The Rainbow, 555';</a:t>
            </a:r>
            <a:br>
              <a:rPr lang="en-US" dirty="0"/>
            </a:br>
            <a:r>
              <a:rPr lang="en-US" dirty="0"/>
              <a:t>$client-&gt;save();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1800" dirty="0"/>
              <a:t>using ORM 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8249647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/>
              <a:t>$client = new client('John Doe');</a:t>
            </a:r>
            <a:br>
              <a:rPr lang="en-US" dirty="0"/>
            </a:br>
            <a:r>
              <a:rPr lang="en-US" dirty="0"/>
              <a:t>$client-&gt;name = 'John Done';</a:t>
            </a:r>
            <a:br>
              <a:rPr lang="en-US" dirty="0"/>
            </a:br>
            <a:r>
              <a:rPr lang="en-US" dirty="0"/>
              <a:t>$client-&gt;save();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78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1800" dirty="0"/>
              <a:t>using ORM 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753" y="1229519"/>
            <a:ext cx="8249647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/>
              <a:t>$client = new client('John Doe');</a:t>
            </a:r>
            <a:br>
              <a:rPr lang="en-US" dirty="0"/>
            </a:br>
            <a:r>
              <a:rPr lang="en-US" dirty="0"/>
              <a:t>$client-&gt;name = 'John Done';</a:t>
            </a:r>
            <a:br>
              <a:rPr lang="en-US" dirty="0"/>
            </a:br>
            <a:r>
              <a:rPr lang="en-US" dirty="0"/>
              <a:t>$client-&gt;delete();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6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/>
          <a:p>
            <a:fld id="{415ACC5E-6F00-4F61-BE38-5B0AEB14CA66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 – Object Relational Mapping</a:t>
            </a: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7"/>
          <p:cNvSpPr>
            <a:spLocks noGrp="1" noChangeArrowheads="1"/>
          </p:cNvSpPr>
          <p:nvPr>
            <p:ph type="title"/>
          </p:nvPr>
        </p:nvSpPr>
        <p:spPr>
          <a:xfrm>
            <a:off x="762000" y="671910"/>
            <a:ext cx="3276600" cy="387350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</a:t>
            </a:r>
          </a:p>
        </p:txBody>
      </p:sp>
      <p:sp>
        <p:nvSpPr>
          <p:cNvPr id="4101" name="Rectangle 4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077119"/>
            <a:ext cx="8316322" cy="3611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What Is OOP, Classes, Methods and Objects?</a:t>
            </a:r>
          </a:p>
          <a:p>
            <a:r>
              <a:rPr lang="en-US" altLang="en-US" dirty="0"/>
              <a:t>What Is DBMS and RDBMS?</a:t>
            </a:r>
          </a:p>
          <a:p>
            <a:r>
              <a:rPr lang="en-US" altLang="en-US" dirty="0"/>
              <a:t>What Is ORM?</a:t>
            </a:r>
          </a:p>
          <a:p>
            <a:r>
              <a:rPr lang="en-US" altLang="en-US" dirty="0"/>
              <a:t>Why ORM?</a:t>
            </a:r>
          </a:p>
          <a:p>
            <a:r>
              <a:rPr lang="en-US" altLang="en-US" dirty="0"/>
              <a:t>Use Of ORM</a:t>
            </a:r>
          </a:p>
          <a:p>
            <a:r>
              <a:rPr lang="en-US" altLang="en-US" dirty="0"/>
              <a:t>Pros &amp; Cons Of ORM</a:t>
            </a:r>
          </a:p>
          <a:p>
            <a:r>
              <a:rPr lang="en-US" altLang="en-US" dirty="0"/>
              <a:t>Well-known ORM’s For PHP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154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OOP….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29519"/>
            <a:ext cx="7269163" cy="36115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Object-oriented programming (OOP) is a programming language model organized around objects rather than "actions" and “data” rather than “logic”.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Data and Functions can be represented as re-usable objects, thus cutting down code and 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7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Methods and Object ….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278" y="1153319"/>
            <a:ext cx="7269163" cy="361156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Class is the blueprint for your object.</a:t>
            </a:r>
          </a:p>
          <a:p>
            <a:r>
              <a:rPr lang="en-US" altLang="en-US" dirty="0"/>
              <a:t>This is a programmer-defined data type, which includes local functions as well as local data. </a:t>
            </a:r>
          </a:p>
          <a:p>
            <a:r>
              <a:rPr lang="en-US" altLang="en-US" dirty="0"/>
              <a:t>You can think of a class as a template for making many instances of the same kind (or class) of object.</a:t>
            </a:r>
          </a:p>
          <a:p>
            <a:endParaRPr lang="en-US" altLang="en-US" dirty="0"/>
          </a:p>
          <a:p>
            <a:r>
              <a:rPr lang="en-US" altLang="en-US" dirty="0"/>
              <a:t>The class contains Methods and Properties</a:t>
            </a:r>
          </a:p>
          <a:p>
            <a:r>
              <a:rPr lang="en-US" altLang="en-US" dirty="0"/>
              <a:t>Characteristic's of the object</a:t>
            </a:r>
          </a:p>
          <a:p>
            <a:r>
              <a:rPr lang="en-US" altLang="en-US" dirty="0"/>
              <a:t>These are the function defined inside a class and are used to access object data.</a:t>
            </a:r>
          </a:p>
          <a:p>
            <a:endParaRPr lang="en-US" altLang="en-US" dirty="0"/>
          </a:p>
          <a:p>
            <a:r>
              <a:rPr lang="en-US" altLang="en-US" dirty="0"/>
              <a:t>Object is a bunch of variables and functions all lumped into a single entity.</a:t>
            </a:r>
          </a:p>
          <a:p>
            <a:r>
              <a:rPr lang="en-US" altLang="en-US" dirty="0"/>
              <a:t>An individual instance of the data structure defined by a class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94328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&amp; Yummy Object </a:t>
            </a: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en-US" alt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hkorade\Desktop\introduction-to-objectrelational-mapping-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77119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26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4542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 and RDBMS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77119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35013"/>
            <a:ext cx="7257288" cy="386848"/>
          </a:xfrm>
          <a:prstGeom prst="rect">
            <a:avLst/>
          </a:prstGeom>
        </p:spPr>
        <p:txBody>
          <a:bodyPr vert="horz" lIns="100557" tIns="50278" rIns="100557" bIns="50278" rtlCol="0" anchor="ctr">
            <a:normAutofit/>
          </a:bodyPr>
          <a:lstStyle/>
          <a:p>
            <a:pPr algn="l" defTabSz="1005566"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store Data in DB? Table Structure….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29519"/>
            <a:ext cx="2743200" cy="392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0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65000"/>
            </a:schemeClr>
          </a:solidFill>
          <a:prstDash val="solid"/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AA024EC251B47BF28FA9BE9913248" ma:contentTypeVersion="2" ma:contentTypeDescription="Create a new document." ma:contentTypeScope="" ma:versionID="8456b78ce1b9dd78c1cfeb8b99758a21">
  <xsd:schema xmlns:xsd="http://www.w3.org/2001/XMLSchema" xmlns:xs="http://www.w3.org/2001/XMLSchema" xmlns:p="http://schemas.microsoft.com/office/2006/metadata/properties" xmlns:ns2="836dac86-23a8-46c6-878b-7c89a48c05aa" targetNamespace="http://schemas.microsoft.com/office/2006/metadata/properties" ma:root="true" ma:fieldsID="047b07e8d645db110ff1d94ac1aa611b" ns2:_="">
    <xsd:import namespace="836dac86-23a8-46c6-878b-7c89a48c05aa"/>
    <xsd:element name="properties">
      <xsd:complexType>
        <xsd:sequence>
          <xsd:element name="documentManagement">
            <xsd:complexType>
              <xsd:all>
                <xsd:element ref="ns2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dac86-23a8-46c6-878b-7c89a48c05aa" elementFormDefault="qualified">
    <xsd:import namespace="http://schemas.microsoft.com/office/2006/documentManagement/types"/>
    <xsd:import namespace="http://schemas.microsoft.com/office/infopath/2007/PartnerControls"/>
    <xsd:element name="Module" ma:index="8" nillable="true" ma:displayName="Module" ma:list="{1b4cbfac-2ca0-4b99-8617-4a5e4de81d31}" ma:internalName="Module" ma:showField="moduleNam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836dac86-23a8-46c6-878b-7c89a48c05aa" xsi:nil="true"/>
  </documentManagement>
</p:properties>
</file>

<file path=customXml/itemProps1.xml><?xml version="1.0" encoding="utf-8"?>
<ds:datastoreItem xmlns:ds="http://schemas.openxmlformats.org/officeDocument/2006/customXml" ds:itemID="{0FA4F886-0436-44AB-8AC9-338D8DFF51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5245B3-4993-468E-BED0-F1C48B079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dac86-23a8-46c6-878b-7c89a48c05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578D9C-3153-4391-87C7-47FF185B3E88}">
  <ds:schemaRefs>
    <ds:schemaRef ds:uri="http://schemas.microsoft.com/office/2006/metadata/properties"/>
    <ds:schemaRef ds:uri="http://schemas.microsoft.com/office/infopath/2007/PartnerControls"/>
    <ds:schemaRef ds:uri="836dac86-23a8-46c6-878b-7c89a48c05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14246</TotalTime>
  <Words>909</Words>
  <Application>Microsoft Office PowerPoint</Application>
  <PresentationFormat>Custom</PresentationFormat>
  <Paragraphs>132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Welcome Slide</vt:lpstr>
      <vt:lpstr>Office Theme</vt:lpstr>
      <vt:lpstr>PowerPoint Presentation</vt:lpstr>
      <vt:lpstr>PowerPoint Presentation</vt:lpstr>
      <vt:lpstr>PowerPoint Presentation</vt:lpstr>
      <vt:lpstr>Agenda </vt:lpstr>
      <vt:lpstr>What is OOP….</vt:lpstr>
      <vt:lpstr>Class, Methods and Object ….</vt:lpstr>
      <vt:lpstr>Class &amp; Yummy Object </vt:lpstr>
      <vt:lpstr>DBMS and RDBMS ….</vt:lpstr>
      <vt:lpstr>How we store Data in DB? Table Structure….</vt:lpstr>
      <vt:lpstr>How we store Data in DB? Code….</vt:lpstr>
      <vt:lpstr>What is ORM….</vt:lpstr>
      <vt:lpstr>What is ORM – Diagram….</vt:lpstr>
      <vt:lpstr>Types/Patterns….</vt:lpstr>
      <vt:lpstr>Table Data Gateway -One as to One….</vt:lpstr>
      <vt:lpstr>Active Record: Wrap around One Row….</vt:lpstr>
      <vt:lpstr>What ORM do….</vt:lpstr>
      <vt:lpstr>Pros….</vt:lpstr>
      <vt:lpstr>Cons….</vt:lpstr>
      <vt:lpstr>Well-Known ORM’s for PHP….</vt:lpstr>
      <vt:lpstr>Example : core php</vt:lpstr>
      <vt:lpstr>Example : using ORM </vt:lpstr>
      <vt:lpstr>Example : using ORM </vt:lpstr>
      <vt:lpstr>Example : using ORM </vt:lpstr>
      <vt:lpstr>Example : using ORM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Kundan</dc:creator>
  <cp:lastModifiedBy>Rishikesh Khodke</cp:lastModifiedBy>
  <cp:revision>1384</cp:revision>
  <dcterms:created xsi:type="dcterms:W3CDTF">2006-08-16T00:00:00Z</dcterms:created>
  <dcterms:modified xsi:type="dcterms:W3CDTF">2019-05-10T07:13:30Z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0x010100AABAA024EC251B47BF28FA9BE9913248</vt:lpwstr>
  </property>
</Properties>
</file>