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1" r:id="rId5"/>
    <p:sldId id="261" r:id="rId6"/>
    <p:sldId id="257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50"/>
  </p:normalViewPr>
  <p:slideViewPr>
    <p:cSldViewPr snapToGrid="0">
      <p:cViewPr varScale="1">
        <p:scale>
          <a:sx n="120" d="100"/>
          <a:sy n="12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719B-A475-5649-AAA4-8DF66A11AA1A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5681-3497-1E4B-9287-B70BEE30D2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42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method = “</a:t>
            </a:r>
            <a:r>
              <a:rPr kumimoji="1" lang="en-US" altLang="ko-Kore-KR" dirty="0" err="1"/>
              <a:t>slsqp</a:t>
            </a:r>
            <a:r>
              <a:rPr kumimoji="1" lang="en-US" altLang="ko-Kore-KR" dirty="0"/>
              <a:t>” : </a:t>
            </a:r>
            <a:r>
              <a:rPr kumimoji="1" lang="ko-Kore-KR" altLang="en-US" dirty="0"/>
              <a:t>복잡한 문제를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차방정식으로 근사화하여 해를 예측하고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 구한 해를 이용하여 동일한 과정 반복</a:t>
            </a:r>
            <a:endParaRPr kumimoji="1" lang="en-US" altLang="ko-Kore-KR" dirty="0"/>
          </a:p>
          <a:p>
            <a:r>
              <a:rPr kumimoji="1" lang="en-US" altLang="ko-Kore-KR" dirty="0"/>
              <a:t>niter : </a:t>
            </a:r>
            <a:r>
              <a:rPr kumimoji="1" lang="ko-Kore-KR" altLang="en-US" dirty="0"/>
              <a:t>탐색 횟수</a:t>
            </a:r>
            <a:r>
              <a:rPr kumimoji="1" lang="en-US" altLang="ko-Kore-KR" dirty="0"/>
              <a:t>( </a:t>
            </a:r>
            <a:r>
              <a:rPr kumimoji="1" lang="ko-Kore-KR" altLang="en-US" dirty="0"/>
              <a:t>디폴트 </a:t>
            </a:r>
            <a:r>
              <a:rPr kumimoji="1" lang="en-US" altLang="ko-Kore-KR" dirty="0"/>
              <a:t>= </a:t>
            </a:r>
            <a:r>
              <a:rPr kumimoji="1" lang="en-US" altLang="ko-KR" dirty="0"/>
              <a:t>100)</a:t>
            </a:r>
          </a:p>
          <a:p>
            <a:r>
              <a:rPr kumimoji="1" lang="en-US" altLang="ko-KR" dirty="0" err="1"/>
              <a:t>n</a:t>
            </a:r>
            <a:r>
              <a:rPr kumimoji="1" lang="en-US" altLang="ko-Kore-KR" dirty="0" err="1"/>
              <a:t>iter_</a:t>
            </a:r>
            <a:r>
              <a:rPr kumimoji="1" lang="en-US" altLang="ko-KR" dirty="0" err="1"/>
              <a:t>success</a:t>
            </a:r>
            <a:r>
              <a:rPr kumimoji="1" lang="en-US" altLang="ko-KR" dirty="0"/>
              <a:t> : </a:t>
            </a:r>
            <a:r>
              <a:rPr kumimoji="1" lang="ko-KR" altLang="en-US" dirty="0"/>
              <a:t>목적함수의 값이 </a:t>
            </a:r>
            <a:r>
              <a:rPr kumimoji="1" lang="en-US" altLang="ko-KR" dirty="0"/>
              <a:t>n</a:t>
            </a:r>
            <a:r>
              <a:rPr kumimoji="1" lang="ko-KR" altLang="en-US" dirty="0"/>
              <a:t>번 동일하면 탐색 종료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A5681-3497-1E4B-9287-B70BEE30D22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469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모델을 학습할 때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샘플들을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하나씩이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아닌 </a:t>
            </a:r>
            <a:r>
              <a:rPr lang="ko-KR" altLang="en-US" b="1" i="1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미니배치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로 전달하고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매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에폭마다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데이터를 다시 섞어서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오버피팅을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막고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의 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multiprocessing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을 사용하여 데이터 검색 속도를 높이고자 함</a:t>
            </a:r>
          </a:p>
          <a:p>
            <a:pPr algn="l"/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⇒ </a:t>
            </a:r>
            <a:r>
              <a:rPr lang="en" altLang="ko-Kore-KR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DataLoader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간단한 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API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로 이러한 복잡한 과정들을 추상화한 순회 가능한 객체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A5681-3497-1E4B-9287-B70BEE30D22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114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feature : PIL Image → normalize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된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텐서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이미지 픽셀의 크기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intensity)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값을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[0., 1.]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범위로 비례하여 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scale</a:t>
            </a:r>
            <a:r>
              <a:rPr kumimoji="1" lang="en-US" altLang="ko-Kore-KR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label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정수 → </a:t>
            </a:r>
            <a:r>
              <a:rPr lang="en" altLang="ko-Kore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one-hot encoding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된 </a:t>
            </a:r>
            <a:r>
              <a:rPr lang="ko-KR" altLang="en-US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텐서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A5681-3497-1E4B-9287-B70BEE30D22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6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582A-1D4A-68AE-B17A-FBD501D6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8C2B7-2A08-B93E-FC88-06EB784D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FBD14-BC2F-1C32-BED1-A739A1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D24C9-B032-D459-CE3E-09916099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F5A6A-FED2-8663-59D2-35A90A2C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92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CB42-8D9A-A0FA-A400-64A08DC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5267C-87A3-E3D3-D076-822EEE26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46024-9D75-AFEB-146B-2C739DC9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017CB-60A9-69D8-427C-A3F4703C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102CB-A6B1-1B65-4913-AF1FF9E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7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0590E8-028F-96B0-F439-8BD795B0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8BACF-1664-41D7-FFDD-DEFD5F1B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D4D0E-E4AB-2181-A2B6-B7F0AA14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6FB1A-1F9C-75B7-942E-AAE09A0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3FA33-837C-DBF7-E28A-4D508B6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1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64626-0F12-263A-3ECA-136F0B6B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78E07-8281-EED3-E2A1-47707066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C4AA5-0B8D-04B9-C25E-96CDC75C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26E59-CCFC-7A25-9127-BBEDACF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A87F1-3952-605A-DC9D-FDA9C309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6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F80F-4622-71E2-71FD-E9ED1F29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19DC2-25B5-4832-20D9-9DC4DF66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87226-B822-E375-17DF-FBFD652D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A5041-6C0B-F418-BBD5-57308065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139DF-D077-7CDC-019B-31E04C6D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29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78880-295B-1872-CE99-F57152A0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2A073-24F6-ABB1-6675-12D03D0F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C674F-AAFB-A33E-1F6C-7B5B1DCA2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DA12A-7C94-1447-7301-FB92A936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18BD4-FDA3-A076-0104-8D6A250C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1AFF5-6550-A981-0360-8C343E71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2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E6DEF-DE00-51EC-31B9-DD5F7393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0E984-2461-7966-0BAE-70229827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32EC7-76AA-5365-5242-FB2BA7C8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21D965-FE25-5DB2-CE69-04CBC515B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FE706-A689-35C7-523B-2C696C92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A7AF3-D70E-AC91-965A-93C01749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C532CB-B003-2615-019B-56C9B874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8887E1-BCA1-C216-C697-78D40B71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084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5F9A5-AC94-DB35-BE31-D8E82956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9BCC5-199E-D883-52A8-C7379EEF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B4487-46C2-5948-1035-C62A2E96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D6309-050A-7D8F-C4CD-6EB46B83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7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9319B2-80AF-CBFE-D083-2E47C383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7FF6B0-DBD0-DD68-6BEC-12180868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000DE-802A-9A44-2831-79FD1837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5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5BD2E-932B-F591-FB75-F41EF433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853D9-6415-07F3-E7DD-0AD75968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A6753-B9DE-4809-AF10-F9BB01A84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A435B-6456-9324-A40C-A09363A0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E60F6-C812-32C1-9AD5-4E7CF87D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8A44F-A6FD-7B03-967A-CFC6237D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43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3194-B377-F56C-386E-85B12590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BA587-AC8C-2544-32E7-1C7682C4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85412-E888-9BF5-1315-E7CCB296C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C430E-3179-7254-5EAF-02E22B1B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78AEB-9EF1-864A-12D8-34DA06BE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7708A-CCA6-75A2-43FC-AA9639EC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9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AFC8E-DFEA-7C96-9C59-1B501CA0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66D15-C81C-98FE-D7C8-1DE41D8F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B3C3-3A91-9D2B-BAD5-D02967FA8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1E27-BEB8-B240-BCD8-07C34E7C9846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08B4E-EEF9-9657-8628-BCE1EFE70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BA41-D08A-9EEC-0BF7-C5B28693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6F0-552F-9A45-83E5-31DD69CDA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36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z56prdxVYAtF7Gj16raSF9ZFx8vHF_J#scrollTo=0uruEAX3HNAF&amp;line=2&amp;uniqifier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osskatsu.github.io/linear-algebra/svd/#8-%ED%8A%B9%EC%9D%B4%EA%B0%92%EC%9D%B4%EB%9E%80-%EB%AC%B4%EC%97%87%EC%9D%B8%EA%B0%80-%ED%8A%B9%EC%9D%B4%EA%B0%92%EC%9D%98-%EC%A0%95%EC%9D%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7CC7-280D-047D-4BA9-3F73D3C9F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4373"/>
            <a:ext cx="9144000" cy="1014627"/>
          </a:xfrm>
        </p:spPr>
        <p:txBody>
          <a:bodyPr/>
          <a:lstStyle/>
          <a:p>
            <a:r>
              <a:rPr kumimoji="1" lang="en-US" altLang="ko-Kore-KR" b="1" dirty="0" err="1">
                <a:latin typeface="+mn-ea"/>
                <a:ea typeface="+mn-ea"/>
              </a:rPr>
              <a:t>PyTorch</a:t>
            </a:r>
            <a:r>
              <a:rPr kumimoji="1" lang="en-US" altLang="ko-Kore-KR" b="1" dirty="0">
                <a:latin typeface="+mn-ea"/>
                <a:ea typeface="+mn-ea"/>
              </a:rPr>
              <a:t> Tutorial</a:t>
            </a:r>
            <a:endParaRPr kumimoji="1" lang="ko-Kore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72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2. Neural Network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latin typeface="+mj-ea"/>
                <a:ea typeface="+mj-ea"/>
              </a:rPr>
              <a:t>Model Parameters</a:t>
            </a:r>
            <a:endParaRPr kumimoji="1" lang="en-US" altLang="ko-Kore-KR" sz="18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torch.nn.Module.parameters</a:t>
            </a: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모델의 각 층마다의 파라미터 값을 추출하는 함수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torch.nn.Module.names_parameters</a:t>
            </a: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모델의 각 층의 명칭과 파라미터 값을 추출하는 함수</a:t>
            </a:r>
            <a:endParaRPr kumimoji="1" lang="en-US" altLang="ko-Kore-KR" sz="2000" dirty="0">
              <a:latin typeface="+mj-ea"/>
              <a:ea typeface="+mj-ea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8634913-3032-1C67-ECA1-B69225B0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338618" cy="1991521"/>
          </a:xfrm>
          <a:prstGeom prst="rect">
            <a:avLst/>
          </a:prstGeom>
        </p:spPr>
      </p:pic>
      <p:pic>
        <p:nvPicPr>
          <p:cNvPr id="10" name="그림 9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CA04BDE8-3BBD-3B31-4BBB-7F142F01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85" y="3054464"/>
            <a:ext cx="5059326" cy="3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j-ea"/>
              </a:rPr>
              <a:t>3. </a:t>
            </a:r>
            <a:r>
              <a:rPr kumimoji="1" lang="en-US" altLang="ko-KR" dirty="0" err="1">
                <a:latin typeface="+mj-ea"/>
              </a:rPr>
              <a:t>Autograd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b="1" dirty="0">
                <a:latin typeface="+mj-ea"/>
                <a:ea typeface="+mj-ea"/>
              </a:rPr>
              <a:t>Backpropagation</a:t>
            </a:r>
          </a:p>
          <a:p>
            <a:pPr marL="0" indent="0">
              <a:buNone/>
            </a:pP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손실 함수의 변화도</a:t>
            </a:r>
            <a:r>
              <a:rPr kumimoji="1" lang="en-US" altLang="ko-Kore-KR" sz="2000" dirty="0">
                <a:latin typeface="+mj-ea"/>
                <a:ea typeface="+mj-ea"/>
              </a:rPr>
              <a:t>(</a:t>
            </a:r>
            <a:r>
              <a:rPr kumimoji="1" lang="ko-Kore-KR" altLang="en-US" sz="2000" dirty="0">
                <a:latin typeface="+mj-ea"/>
                <a:ea typeface="+mj-ea"/>
              </a:rPr>
              <a:t>기울기</a:t>
            </a:r>
            <a:r>
              <a:rPr kumimoji="1" lang="en-US" altLang="ko-Kore-KR" sz="2000" dirty="0">
                <a:latin typeface="+mj-ea"/>
                <a:ea typeface="+mj-ea"/>
              </a:rPr>
              <a:t>; gradient)</a:t>
            </a:r>
            <a:r>
              <a:rPr kumimoji="1" lang="ko-Kore-KR" altLang="en-US" sz="2000" dirty="0">
                <a:latin typeface="+mj-ea"/>
                <a:ea typeface="+mj-ea"/>
              </a:rPr>
              <a:t>에 따라 파라미터가 업데이트됨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ore-KR" altLang="en-US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⇒ </a:t>
            </a:r>
            <a:r>
              <a:rPr lang="en-US" altLang="ko-Kore-KR" sz="20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yTorch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에는 기울기를 계산하는 자동 미분 엔진 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torch.autograd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가 내장되어 있음</a:t>
            </a:r>
            <a:endParaRPr lang="ko-Kore-KR" altLang="en-US" sz="200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143D91-D846-8F8E-98C1-B009556F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02" y="2956767"/>
            <a:ext cx="5080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F7835-B136-F978-2854-C07FF125AE0C}"/>
              </a:ext>
            </a:extLst>
          </p:cNvPr>
          <p:cNvSpPr txBox="1"/>
          <p:nvPr/>
        </p:nvSpPr>
        <p:spPr>
          <a:xfrm>
            <a:off x="6718004" y="4056321"/>
            <a:ext cx="501419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최적화할 파라미터 </a:t>
            </a:r>
            <a:r>
              <a:rPr lang="ko-Kore-KR" altLang="en-US" dirty="0">
                <a:effectLst/>
                <a:latin typeface="+mj-ea"/>
                <a:ea typeface="+mj-ea"/>
              </a:rPr>
              <a:t>⇔ </a:t>
            </a:r>
            <a:r>
              <a:rPr lang="en-US" altLang="ko-Kore-KR" dirty="0">
                <a:effectLst/>
                <a:latin typeface="+mj-ea"/>
                <a:ea typeface="+mj-ea"/>
              </a:rPr>
              <a:t>‘</a:t>
            </a:r>
            <a:r>
              <a:rPr lang="en-US" altLang="ko-Kore-KR" dirty="0" err="1">
                <a:latin typeface="+mj-ea"/>
                <a:ea typeface="+mj-ea"/>
              </a:rPr>
              <a:t>requires_grad</a:t>
            </a:r>
            <a:r>
              <a:rPr lang="en-US" altLang="ko-Kore-KR" dirty="0">
                <a:latin typeface="+mj-ea"/>
                <a:ea typeface="+mj-ea"/>
              </a:rPr>
              <a:t> = True’</a:t>
            </a:r>
            <a:r>
              <a:rPr kumimoji="1" lang="ko-Kore-KR" altLang="en-US" dirty="0">
                <a:latin typeface="+mj-ea"/>
                <a:ea typeface="+mj-ea"/>
              </a:rPr>
              <a:t> </a:t>
            </a:r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ko-Kore-KR" altLang="en-US" dirty="0">
                <a:latin typeface="+mj-ea"/>
                <a:ea typeface="+mj-ea"/>
              </a:rPr>
              <a:t>각 변수들은 </a:t>
            </a:r>
            <a:r>
              <a:rPr kumimoji="1" lang="en-US" altLang="ko-Kore-KR" dirty="0">
                <a:latin typeface="+mj-ea"/>
                <a:ea typeface="+mj-ea"/>
              </a:rPr>
              <a:t>data, grad, </a:t>
            </a:r>
            <a:r>
              <a:rPr kumimoji="1" lang="en-US" altLang="ko-Kore-KR" dirty="0" err="1">
                <a:latin typeface="+mj-ea"/>
                <a:ea typeface="+mj-ea"/>
              </a:rPr>
              <a:t>grad_fn</a:t>
            </a:r>
            <a:r>
              <a:rPr kumimoji="1" lang="en-US" altLang="ko-Kore-KR" dirty="0">
                <a:latin typeface="+mj-ea"/>
                <a:ea typeface="+mj-ea"/>
              </a:rPr>
              <a:t> </a:t>
            </a:r>
            <a:r>
              <a:rPr kumimoji="1" lang="ko-Kore-KR" altLang="en-US" dirty="0">
                <a:latin typeface="+mj-ea"/>
                <a:ea typeface="+mj-ea"/>
              </a:rPr>
              <a:t>속성을 가짐</a:t>
            </a:r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en-US" altLang="ko-Kore-KR" sz="1600" dirty="0">
                <a:latin typeface="+mj-ea"/>
                <a:ea typeface="+mj-ea"/>
              </a:rPr>
              <a:t>* grad : </a:t>
            </a:r>
            <a:r>
              <a:rPr kumimoji="1" lang="ko-Kore-KR" altLang="en-US" sz="1600" dirty="0">
                <a:latin typeface="+mj-ea"/>
                <a:ea typeface="+mj-ea"/>
              </a:rPr>
              <a:t>텐서의 기울기값</a:t>
            </a:r>
            <a:endParaRPr kumimoji="1" lang="en-US" altLang="ko-Kore-KR" sz="1600" dirty="0">
              <a:latin typeface="+mj-ea"/>
              <a:ea typeface="+mj-ea"/>
            </a:endParaRPr>
          </a:p>
          <a:p>
            <a:r>
              <a:rPr kumimoji="1" lang="en-US" altLang="ko-Kore-KR" sz="1600" dirty="0">
                <a:latin typeface="+mj-ea"/>
                <a:ea typeface="+mj-ea"/>
              </a:rPr>
              <a:t>* </a:t>
            </a:r>
            <a:r>
              <a:rPr kumimoji="1" lang="en-US" altLang="ko-Kore-KR" sz="1600" dirty="0" err="1">
                <a:latin typeface="+mj-ea"/>
                <a:ea typeface="+mj-ea"/>
              </a:rPr>
              <a:t>grad_fn</a:t>
            </a:r>
            <a:r>
              <a:rPr kumimoji="1" lang="en-US" altLang="ko-Kore-KR" sz="1600" dirty="0">
                <a:latin typeface="+mj-ea"/>
                <a:ea typeface="+mj-ea"/>
              </a:rPr>
              <a:t> : </a:t>
            </a:r>
            <a:r>
              <a:rPr kumimoji="1" lang="ko-Kore-KR" altLang="en-US" sz="1600" dirty="0">
                <a:latin typeface="+mj-ea"/>
                <a:ea typeface="+mj-ea"/>
              </a:rPr>
              <a:t>역전파에 대한 참조 정보</a:t>
            </a:r>
            <a:endParaRPr kumimoji="1" lang="en-US" altLang="ko-Kore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latin typeface="+mj-ea"/>
              <a:ea typeface="+mj-ea"/>
            </a:endParaRPr>
          </a:p>
          <a:p>
            <a:r>
              <a:rPr kumimoji="1" lang="en-US" altLang="ko-Kore-KR" sz="1600" dirty="0">
                <a:latin typeface="+mj-ea"/>
                <a:ea typeface="+mj-ea"/>
              </a:rPr>
              <a:t>+)  </a:t>
            </a:r>
            <a:r>
              <a:rPr kumimoji="1" lang="en-US" altLang="ko-Kore-KR" sz="1600" dirty="0" err="1">
                <a:latin typeface="+mj-ea"/>
                <a:ea typeface="+mj-ea"/>
              </a:rPr>
              <a:t>PyTorch</a:t>
            </a:r>
            <a:r>
              <a:rPr kumimoji="1" lang="en-US" altLang="ko-Kore-KR" sz="1600" dirty="0">
                <a:latin typeface="+mj-ea"/>
                <a:ea typeface="+mj-ea"/>
              </a:rPr>
              <a:t> profiler</a:t>
            </a:r>
            <a:r>
              <a:rPr kumimoji="1" lang="ko-KR" altLang="en-US" sz="1600" dirty="0" err="1">
                <a:latin typeface="+mj-ea"/>
                <a:ea typeface="+mj-ea"/>
              </a:rPr>
              <a:t>를</a:t>
            </a:r>
            <a:r>
              <a:rPr kumimoji="1" lang="ko-KR" altLang="en-US" sz="1600" dirty="0">
                <a:latin typeface="+mj-ea"/>
                <a:ea typeface="+mj-ea"/>
              </a:rPr>
              <a:t> 통해 전체 기울기 값 관측 가능</a:t>
            </a:r>
            <a:endParaRPr kumimoji="1" lang="ko-Kore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988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j-ea"/>
              </a:rPr>
              <a:t>3. </a:t>
            </a:r>
            <a:r>
              <a:rPr kumimoji="1" lang="en-US" altLang="ko-KR" dirty="0" err="1">
                <a:latin typeface="+mj-ea"/>
              </a:rPr>
              <a:t>Autograd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latin typeface="+mj-ea"/>
                <a:ea typeface="+mj-ea"/>
              </a:rPr>
              <a:t>Computing Gradients</a:t>
            </a:r>
          </a:p>
          <a:p>
            <a:pPr lvl="1"/>
            <a:r>
              <a:rPr kumimoji="1" lang="en-US" altLang="ko-Kore-KR" sz="2000" dirty="0">
                <a:latin typeface="+mj-ea"/>
                <a:ea typeface="+mj-ea"/>
              </a:rPr>
              <a:t>backpropagation</a:t>
            </a:r>
            <a:r>
              <a:rPr kumimoji="1" lang="ko-Kore-KR" altLang="en-US" sz="2000" dirty="0">
                <a:latin typeface="+mj-ea"/>
                <a:ea typeface="+mj-ea"/>
              </a:rPr>
              <a:t>을 시작할 지점의 텐서에서 </a:t>
            </a:r>
            <a:r>
              <a:rPr kumimoji="1" lang="en-US" altLang="ko-Kore-KR" sz="2000" dirty="0">
                <a:latin typeface="+mj-ea"/>
                <a:ea typeface="+mj-ea"/>
              </a:rPr>
              <a:t>.backward() </a:t>
            </a:r>
            <a:r>
              <a:rPr kumimoji="1" lang="ko-Kore-KR" altLang="en-US" sz="2000" dirty="0">
                <a:latin typeface="+mj-ea"/>
                <a:ea typeface="+mj-ea"/>
              </a:rPr>
              <a:t>호출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PyTorch</a:t>
            </a:r>
            <a:r>
              <a:rPr kumimoji="1" lang="ko-Kore-KR" altLang="en-US" sz="2000" dirty="0">
                <a:latin typeface="+mj-ea"/>
                <a:ea typeface="+mj-ea"/>
              </a:rPr>
              <a:t>에서의 </a:t>
            </a:r>
            <a:r>
              <a:rPr kumimoji="1" lang="en-US" altLang="ko-Kore-KR" sz="2000" dirty="0">
                <a:latin typeface="+mj-ea"/>
                <a:ea typeface="+mj-ea"/>
              </a:rPr>
              <a:t>computational graph</a:t>
            </a:r>
            <a:r>
              <a:rPr kumimoji="1" lang="ko-Kore-KR" altLang="en-US" sz="2000" dirty="0">
                <a:latin typeface="+mj-ea"/>
                <a:ea typeface="+mj-ea"/>
              </a:rPr>
              <a:t>는 </a:t>
            </a:r>
            <a:r>
              <a:rPr kumimoji="1" lang="en-US" altLang="ko-Kore-KR" sz="2000" u="sng" dirty="0">
                <a:latin typeface="+mj-ea"/>
                <a:ea typeface="+mj-ea"/>
              </a:rPr>
              <a:t>dynamic</a:t>
            </a:r>
            <a:r>
              <a:rPr kumimoji="1" lang="en-US" altLang="ko-Kore-KR" sz="2000" dirty="0">
                <a:latin typeface="+mj-ea"/>
                <a:ea typeface="+mj-ea"/>
              </a:rPr>
              <a:t> </a:t>
            </a:r>
            <a:r>
              <a:rPr kumimoji="1" lang="ko-Kore-KR" altLang="en-US" sz="2000" dirty="0">
                <a:latin typeface="+mj-ea"/>
                <a:ea typeface="+mj-ea"/>
              </a:rPr>
              <a:t>특성을 가짐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ore-KR" altLang="en-US" sz="2000" dirty="0">
                <a:latin typeface="+mj-ea"/>
                <a:ea typeface="+mj-ea"/>
              </a:rPr>
              <a:t> </a:t>
            </a:r>
            <a:r>
              <a:rPr kumimoji="1" lang="en-US" altLang="ko-Kore-KR" sz="1800" dirty="0">
                <a:latin typeface="+mj-ea"/>
                <a:ea typeface="+mj-ea"/>
              </a:rPr>
              <a:t>= </a:t>
            </a:r>
            <a:r>
              <a:rPr kumimoji="1" lang="ko-Kore-KR" altLang="en-US" sz="1800" dirty="0">
                <a:latin typeface="+mj-ea"/>
                <a:ea typeface="+mj-ea"/>
              </a:rPr>
              <a:t>미리 그래프를 정의하여 연산하지 않고 </a:t>
            </a:r>
            <a:r>
              <a:rPr kumimoji="1" lang="ko-Kore-KR" altLang="en-US" sz="1800" u="sng" dirty="0">
                <a:latin typeface="+mj-ea"/>
                <a:ea typeface="+mj-ea"/>
              </a:rPr>
              <a:t>실행 시점에 그래프가 생성됨</a:t>
            </a:r>
            <a:endParaRPr kumimoji="1" lang="en-US" altLang="ko-Kore-KR" sz="1800" u="sng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ore-KR" altLang="en-US" sz="1800" dirty="0">
                <a:latin typeface="+mj-ea"/>
                <a:ea typeface="+mj-ea"/>
              </a:rPr>
              <a:t> </a:t>
            </a:r>
            <a:r>
              <a:rPr kumimoji="1" lang="en-US" altLang="ko-Kore-KR" sz="1800" dirty="0">
                <a:latin typeface="+mj-ea"/>
                <a:ea typeface="+mj-ea"/>
              </a:rPr>
              <a:t>= </a:t>
            </a:r>
            <a:r>
              <a:rPr kumimoji="1" lang="ko-Kore-KR" altLang="en-US" sz="1800" u="sng" dirty="0">
                <a:latin typeface="+mj-ea"/>
                <a:ea typeface="+mj-ea"/>
              </a:rPr>
              <a:t>한 번의 </a:t>
            </a:r>
            <a:r>
              <a:rPr kumimoji="1" lang="en-US" altLang="ko-Kore-KR" sz="1800" u="sng" dirty="0">
                <a:latin typeface="+mj-ea"/>
                <a:ea typeface="+mj-ea"/>
              </a:rPr>
              <a:t>for</a:t>
            </a:r>
            <a:r>
              <a:rPr kumimoji="1" lang="en-US" altLang="ko-KR" sz="1800" u="sng" dirty="0">
                <a:latin typeface="+mj-ea"/>
                <a:ea typeface="+mj-ea"/>
              </a:rPr>
              <a:t>ward</a:t>
            </a:r>
            <a:r>
              <a:rPr kumimoji="1" lang="ko-KR" altLang="en-US" sz="1800" u="sng" dirty="0">
                <a:latin typeface="+mj-ea"/>
                <a:ea typeface="+mj-ea"/>
              </a:rPr>
              <a:t>에 그래프가 생성되고 </a:t>
            </a:r>
            <a:r>
              <a:rPr kumimoji="1" lang="en-US" altLang="ko-KR" sz="1800" u="sng" dirty="0">
                <a:latin typeface="+mj-ea"/>
                <a:ea typeface="+mj-ea"/>
              </a:rPr>
              <a:t>.backward() </a:t>
            </a:r>
            <a:r>
              <a:rPr kumimoji="1" lang="ko-KR" altLang="en-US" sz="1800" u="sng" dirty="0">
                <a:latin typeface="+mj-ea"/>
                <a:ea typeface="+mj-ea"/>
              </a:rPr>
              <a:t>시 그래프가 초기화 됨</a:t>
            </a:r>
            <a:endParaRPr kumimoji="1" lang="en-US" altLang="ko-KR" sz="1800" u="sng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ore-KR" altLang="en-US" sz="1800" dirty="0">
                <a:latin typeface="+mj-ea"/>
                <a:ea typeface="+mj-ea"/>
              </a:rPr>
              <a:t> </a:t>
            </a:r>
            <a:r>
              <a:rPr kumimoji="1" lang="en-US" altLang="ko-Kore-KR" sz="1800" dirty="0">
                <a:latin typeface="+mj-ea"/>
                <a:ea typeface="+mj-ea"/>
              </a:rPr>
              <a:t>= </a:t>
            </a:r>
            <a:r>
              <a:rPr kumimoji="1" lang="ko-Kore-KR" altLang="en-US" sz="1800" dirty="0">
                <a:latin typeface="+mj-ea"/>
                <a:ea typeface="+mj-ea"/>
              </a:rPr>
              <a:t>기울기가 계산되면 이때 사용된 중간 결과값들이 없어짐</a:t>
            </a:r>
            <a:endParaRPr kumimoji="1" lang="en-US" altLang="ko-Kore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ore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	</a:t>
            </a:r>
            <a:r>
              <a:rPr lang="ko-Kore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⇒ </a:t>
            </a:r>
            <a:r>
              <a:rPr kumimoji="1" lang="en-US" altLang="ko-Kore-KR" sz="1800" dirty="0">
                <a:effectLst/>
                <a:latin typeface="+mj-ea"/>
                <a:ea typeface="+mj-ea"/>
              </a:rPr>
              <a:t> </a:t>
            </a:r>
            <a:r>
              <a:rPr kumimoji="1" lang="ko-Kore-KR" altLang="en-US" sz="1800" dirty="0">
                <a:effectLst/>
                <a:latin typeface="+mj-ea"/>
                <a:ea typeface="+mj-ea"/>
              </a:rPr>
              <a:t>한 그래프에서 한 번의 기울기 계산만 가능</a:t>
            </a:r>
            <a:endParaRPr kumimoji="1" lang="en-US" altLang="ko-Kore-KR" sz="1800" dirty="0">
              <a:effectLst/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ore-KR" sz="1800" dirty="0">
                <a:latin typeface="+mj-ea"/>
                <a:ea typeface="+mj-ea"/>
              </a:rPr>
              <a:t>	</a:t>
            </a:r>
            <a:r>
              <a:rPr kumimoji="1" lang="ko-Kore-KR" altLang="en-US" sz="1800" dirty="0">
                <a:latin typeface="+mj-ea"/>
                <a:ea typeface="+mj-ea"/>
              </a:rPr>
              <a:t>동일한 그래프에서 여러 번의  </a:t>
            </a:r>
            <a:r>
              <a:rPr kumimoji="1" lang="en-US" altLang="ko-Kore-KR" sz="1800" dirty="0">
                <a:latin typeface="+mj-ea"/>
                <a:ea typeface="+mj-ea"/>
              </a:rPr>
              <a:t>backward()</a:t>
            </a:r>
            <a:r>
              <a:rPr kumimoji="1" lang="ko-Kore-KR" altLang="en-US" sz="1800" dirty="0">
                <a:latin typeface="+mj-ea"/>
                <a:ea typeface="+mj-ea"/>
              </a:rPr>
              <a:t>를 호출 </a:t>
            </a:r>
            <a:r>
              <a:rPr lang="ko-Kore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⇒</a:t>
            </a:r>
            <a:r>
              <a:rPr kumimoji="1" lang="en-US" altLang="ko-Kore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en-US" altLang="ko-Kore-KR" sz="1800" dirty="0">
                <a:latin typeface="+mj-ea"/>
                <a:ea typeface="+mj-ea"/>
                <a:hlinkClick r:id="rId2"/>
              </a:rPr>
              <a:t>.backward(retain_graph = True)</a:t>
            </a:r>
            <a:r>
              <a:rPr kumimoji="1" lang="en-US" altLang="ko-Kore-KR" sz="1800" dirty="0">
                <a:latin typeface="+mj-ea"/>
                <a:ea typeface="+mj-ea"/>
              </a:rPr>
              <a:t> </a:t>
            </a:r>
          </a:p>
          <a:p>
            <a:pPr marL="457200" lvl="1" indent="0">
              <a:buNone/>
            </a:pPr>
            <a:endParaRPr kumimoji="1" lang="en-US" altLang="ko-Kore-KR" sz="1800" dirty="0">
              <a:effectLst/>
              <a:latin typeface="+mj-ea"/>
              <a:ea typeface="+mj-ea"/>
            </a:endParaRPr>
          </a:p>
          <a:p>
            <a:r>
              <a:rPr lang="en-US" altLang="ko-Kore-KR" sz="2400" dirty="0">
                <a:latin typeface="+mj-ea"/>
                <a:ea typeface="+mj-ea"/>
              </a:rPr>
              <a:t>Disabling Gradient Tracking</a:t>
            </a:r>
          </a:p>
          <a:p>
            <a:pPr marL="0" indent="0">
              <a:buNone/>
            </a:pPr>
            <a:r>
              <a:rPr lang="en-US" altLang="ko-Kore-KR" sz="2000" dirty="0">
                <a:latin typeface="+mj-ea"/>
                <a:ea typeface="+mj-ea"/>
              </a:rPr>
              <a:t> : </a:t>
            </a:r>
            <a:r>
              <a:rPr lang="ko-Kore-KR" altLang="en-US" sz="2000" dirty="0">
                <a:latin typeface="+mj-ea"/>
                <a:ea typeface="+mj-ea"/>
              </a:rPr>
              <a:t>순전파 연산만 필요한 경우 기울기 계산 필요 없음</a:t>
            </a:r>
            <a:endParaRPr lang="en-US" altLang="ko-Kore-KR" sz="2000" dirty="0">
              <a:latin typeface="+mj-ea"/>
              <a:ea typeface="+mj-ea"/>
            </a:endParaRPr>
          </a:p>
          <a:p>
            <a:pPr lvl="1"/>
            <a:r>
              <a:rPr lang="en-US" altLang="ko-Kore-KR" sz="2000" dirty="0">
                <a:latin typeface="+mj-ea"/>
                <a:ea typeface="+mj-ea"/>
              </a:rPr>
              <a:t>with </a:t>
            </a:r>
            <a:r>
              <a:rPr lang="en-US" altLang="ko-Kore-KR" sz="2000" dirty="0" err="1">
                <a:latin typeface="+mj-ea"/>
                <a:ea typeface="+mj-ea"/>
              </a:rPr>
              <a:t>torch.no_grad</a:t>
            </a:r>
            <a:r>
              <a:rPr lang="en-US" altLang="ko-Kore-KR" sz="2000" dirty="0">
                <a:latin typeface="+mj-ea"/>
                <a:ea typeface="+mj-ea"/>
              </a:rPr>
              <a:t>() : </a:t>
            </a:r>
            <a:r>
              <a:rPr lang="ko-Kore-KR" altLang="en-US" sz="2000" dirty="0">
                <a:latin typeface="+mj-ea"/>
                <a:ea typeface="+mj-ea"/>
              </a:rPr>
              <a:t>이 구역 안에 있는 텐서들은 기울기를 기록하지 않음</a:t>
            </a:r>
            <a:endParaRPr lang="en-US" altLang="ko-Kore-KR" sz="2000" dirty="0">
              <a:latin typeface="+mj-ea"/>
              <a:ea typeface="+mj-ea"/>
            </a:endParaRPr>
          </a:p>
          <a:p>
            <a:pPr lvl="1"/>
            <a:r>
              <a:rPr lang="en-US" altLang="ko-Kore-KR" sz="2000" dirty="0">
                <a:latin typeface="+mj-ea"/>
                <a:ea typeface="+mj-ea"/>
              </a:rPr>
              <a:t>.detach() </a:t>
            </a:r>
          </a:p>
          <a:p>
            <a:pPr marL="0" indent="0">
              <a:buNone/>
            </a:pPr>
            <a:endParaRPr lang="ko-Kore-KR" altLang="en-US" sz="22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17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j-ea"/>
              </a:rPr>
              <a:t>3. </a:t>
            </a:r>
            <a:r>
              <a:rPr kumimoji="1" lang="en-US" altLang="ko-KR" dirty="0" err="1">
                <a:latin typeface="+mj-ea"/>
              </a:rPr>
              <a:t>Autograd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effectLst/>
                <a:latin typeface="+mj-ea"/>
                <a:ea typeface="+mj-ea"/>
              </a:rPr>
              <a:t>Optimize </a:t>
            </a:r>
            <a:r>
              <a:rPr kumimoji="1" lang="en-US" altLang="ko-KR" sz="2400" dirty="0">
                <a:effectLst/>
                <a:latin typeface="+mj-ea"/>
                <a:ea typeface="+mj-ea"/>
              </a:rPr>
              <a:t>(train loop)</a:t>
            </a:r>
          </a:p>
          <a:p>
            <a:pPr marL="0" indent="0">
              <a:buNone/>
            </a:pPr>
            <a:endParaRPr kumimoji="1" lang="en-US" altLang="ko-Kore-KR" sz="22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o</a:t>
            </a:r>
            <a:r>
              <a:rPr kumimoji="1" lang="en-US" altLang="ko-Kore-KR" sz="2000" dirty="0" err="1">
                <a:effectLst/>
                <a:latin typeface="+mj-ea"/>
                <a:ea typeface="+mj-ea"/>
              </a:rPr>
              <a:t>ptimizer.zero_grad</a:t>
            </a:r>
            <a:r>
              <a:rPr kumimoji="1" lang="en-US" altLang="ko-Kore-KR" sz="2000" dirty="0">
                <a:effectLst/>
                <a:latin typeface="+mj-ea"/>
                <a:ea typeface="+mj-ea"/>
              </a:rPr>
              <a:t>() </a:t>
            </a:r>
          </a:p>
          <a:p>
            <a:pPr marL="457200" lvl="1" indent="0">
              <a:buNone/>
            </a:pPr>
            <a:r>
              <a:rPr kumimoji="1" lang="en-US" altLang="ko-Kore-KR" sz="2000" dirty="0">
                <a:latin typeface="+mj-ea"/>
                <a:ea typeface="+mj-ea"/>
              </a:rPr>
              <a:t> </a:t>
            </a:r>
            <a:r>
              <a:rPr kumimoji="1" lang="en-US" altLang="ko-Kore-KR" sz="2000" dirty="0">
                <a:effectLst/>
                <a:latin typeface="+mj-ea"/>
                <a:ea typeface="+mj-ea"/>
              </a:rPr>
              <a:t>: </a:t>
            </a:r>
            <a:r>
              <a:rPr kumimoji="1" lang="ko-Kore-KR" altLang="en-US" sz="2000" dirty="0">
                <a:latin typeface="+mj-ea"/>
                <a:ea typeface="+mj-ea"/>
              </a:rPr>
              <a:t>기울기 값이 누적되는 것을 방지하고자 매 </a:t>
            </a:r>
            <a:r>
              <a:rPr kumimoji="1" lang="en-US" altLang="ko-Kore-KR" sz="2000" dirty="0">
                <a:latin typeface="+mj-ea"/>
                <a:ea typeface="+mj-ea"/>
              </a:rPr>
              <a:t>epoch </a:t>
            </a:r>
            <a:r>
              <a:rPr kumimoji="1" lang="ko-Kore-KR" altLang="en-US" sz="2000" dirty="0">
                <a:latin typeface="+mj-ea"/>
                <a:ea typeface="+mj-ea"/>
              </a:rPr>
              <a:t>마다 매개변수의 기울기를 재설정함</a:t>
            </a:r>
            <a:endParaRPr kumimoji="1" lang="en-US" altLang="ko-Kore-KR" sz="2000" dirty="0">
              <a:effectLst/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l</a:t>
            </a:r>
            <a:r>
              <a:rPr kumimoji="1" lang="en-US" altLang="ko-Kore-KR" sz="2000" dirty="0" err="1">
                <a:effectLst/>
                <a:latin typeface="+mj-ea"/>
                <a:ea typeface="+mj-ea"/>
              </a:rPr>
              <a:t>oss.backward</a:t>
            </a:r>
            <a:r>
              <a:rPr kumimoji="1" lang="en-US" altLang="ko-Kore-KR" sz="2000" dirty="0">
                <a:effectLst/>
                <a:latin typeface="+mj-ea"/>
                <a:ea typeface="+mj-ea"/>
              </a:rPr>
              <a:t>()</a:t>
            </a:r>
          </a:p>
          <a:p>
            <a:pPr marL="457200" lvl="1" indent="0">
              <a:buNone/>
            </a:pP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역전파하여 각 매개변수에 대한 손실의 변화도</a:t>
            </a:r>
            <a:r>
              <a:rPr kumimoji="1" lang="en-US" altLang="ko-Kore-KR" sz="2000" dirty="0">
                <a:latin typeface="+mj-ea"/>
                <a:ea typeface="+mj-ea"/>
              </a:rPr>
              <a:t>(</a:t>
            </a:r>
            <a:r>
              <a:rPr kumimoji="1" lang="ko-Kore-KR" altLang="en-US" sz="2000" dirty="0">
                <a:latin typeface="+mj-ea"/>
                <a:ea typeface="+mj-ea"/>
              </a:rPr>
              <a:t>기울기</a:t>
            </a:r>
            <a:r>
              <a:rPr kumimoji="1" lang="en-US" altLang="ko-Kore-KR" sz="2000" dirty="0">
                <a:latin typeface="+mj-ea"/>
                <a:ea typeface="+mj-ea"/>
              </a:rPr>
              <a:t>)</a:t>
            </a:r>
            <a:r>
              <a:rPr kumimoji="1" lang="ko-Kore-KR" altLang="en-US" sz="2000" dirty="0">
                <a:latin typeface="+mj-ea"/>
                <a:ea typeface="+mj-ea"/>
              </a:rPr>
              <a:t>를 저장함</a:t>
            </a:r>
            <a:endParaRPr kumimoji="1" lang="en-US" altLang="ko-Kore-KR" sz="2000" dirty="0">
              <a:effectLst/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optimizer.step</a:t>
            </a:r>
            <a:r>
              <a:rPr kumimoji="1" lang="en-US" altLang="ko-Kore-KR" sz="2000" dirty="0">
                <a:latin typeface="+mj-ea"/>
                <a:ea typeface="+mj-ea"/>
              </a:rPr>
              <a:t>()</a:t>
            </a:r>
          </a:p>
          <a:p>
            <a:pPr marL="457200" lvl="1" indent="0">
              <a:buNone/>
            </a:pPr>
            <a:r>
              <a:rPr kumimoji="1" lang="en-US" altLang="ko-KR" sz="2000" dirty="0">
                <a:effectLst/>
                <a:latin typeface="+mj-ea"/>
                <a:ea typeface="+mj-ea"/>
              </a:rPr>
              <a:t>: </a:t>
            </a:r>
            <a:r>
              <a:rPr kumimoji="1" lang="ko-KR" altLang="en-US" sz="2000" dirty="0" err="1">
                <a:effectLst/>
                <a:latin typeface="+mj-ea"/>
                <a:ea typeface="+mj-ea"/>
              </a:rPr>
              <a:t>역전파</a:t>
            </a:r>
            <a:r>
              <a:rPr kumimoji="1" lang="ko-KR" altLang="en-US" sz="2000" dirty="0">
                <a:effectLst/>
                <a:latin typeface="+mj-ea"/>
                <a:ea typeface="+mj-ea"/>
              </a:rPr>
              <a:t> 단계에서 수집된 변화도로 매개변수를 업데이트함</a:t>
            </a:r>
            <a:endParaRPr kumimoji="1" lang="en-US" altLang="ko-Kore-KR" sz="2000" dirty="0">
              <a:effectLst/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ore-KR" sz="200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B8B5870-B98C-46F7-0756-8743B0DE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5" b="65300"/>
          <a:stretch/>
        </p:blipFill>
        <p:spPr>
          <a:xfrm>
            <a:off x="1423719" y="4537173"/>
            <a:ext cx="4086764" cy="1838485"/>
          </a:xfrm>
          <a:prstGeom prst="rect">
            <a:avLst/>
          </a:prstGeom>
        </p:spPr>
      </p:pic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34FD9F4-B862-2135-041B-0C43D36C0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11" b="26788"/>
          <a:stretch/>
        </p:blipFill>
        <p:spPr>
          <a:xfrm>
            <a:off x="6096000" y="4537173"/>
            <a:ext cx="5589497" cy="1839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DE6E89-7C94-013E-809D-31E800F2F9F7}"/>
              </a:ext>
            </a:extLst>
          </p:cNvPr>
          <p:cNvSpPr/>
          <p:nvPr/>
        </p:nvSpPr>
        <p:spPr>
          <a:xfrm>
            <a:off x="1924493" y="5263116"/>
            <a:ext cx="1403498" cy="6166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46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j-ea"/>
              </a:rPr>
              <a:t>4. Model Save &amp; Load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 err="1">
                <a:latin typeface="+mj-ea"/>
                <a:ea typeface="+mj-ea"/>
              </a:rPr>
              <a:t>t</a:t>
            </a:r>
            <a:r>
              <a:rPr kumimoji="1" lang="en-US" altLang="ko-Kore-KR" sz="2400" dirty="0" err="1">
                <a:effectLst/>
                <a:latin typeface="+mj-ea"/>
                <a:ea typeface="+mj-ea"/>
              </a:rPr>
              <a:t>orch.save</a:t>
            </a:r>
            <a:r>
              <a:rPr kumimoji="1" lang="en-US" altLang="ko-Kore-KR" sz="2400" dirty="0">
                <a:effectLst/>
                <a:latin typeface="+mj-ea"/>
                <a:ea typeface="+mj-ea"/>
              </a:rPr>
              <a:t>(</a:t>
            </a:r>
            <a:r>
              <a:rPr kumimoji="1" lang="en-US" altLang="ko-Kore-KR" sz="2400" dirty="0" err="1">
                <a:effectLst/>
                <a:latin typeface="+mj-ea"/>
                <a:ea typeface="+mj-ea"/>
              </a:rPr>
              <a:t>model.state_dict</a:t>
            </a:r>
            <a:r>
              <a:rPr kumimoji="1" lang="en-US" altLang="ko-Kore-KR" sz="2400" dirty="0">
                <a:effectLst/>
                <a:latin typeface="+mj-ea"/>
                <a:ea typeface="+mj-ea"/>
              </a:rPr>
              <a:t>(), ”</a:t>
            </a:r>
            <a:r>
              <a:rPr kumimoji="1" lang="en-US" altLang="ko-Kore-KR" sz="2400" dirty="0" err="1">
                <a:effectLst/>
                <a:latin typeface="+mj-ea"/>
                <a:ea typeface="+mj-ea"/>
              </a:rPr>
              <a:t>model_path</a:t>
            </a:r>
            <a:r>
              <a:rPr kumimoji="1" lang="en-US" altLang="ko-Kore-KR" sz="2400" dirty="0">
                <a:effectLst/>
                <a:latin typeface="+mj-ea"/>
                <a:ea typeface="+mj-ea"/>
              </a:rPr>
              <a:t>”)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state_dict</a:t>
            </a: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학습된 매개변수가 내부 </a:t>
            </a:r>
            <a:r>
              <a:rPr kumimoji="1" lang="en-US" altLang="ko-Kore-KR" sz="2000" dirty="0">
                <a:latin typeface="+mj-ea"/>
                <a:ea typeface="+mj-ea"/>
              </a:rPr>
              <a:t>state dictionary</a:t>
            </a:r>
            <a:r>
              <a:rPr kumimoji="1" lang="ko-Kore-KR" altLang="en-US" sz="2000" dirty="0">
                <a:latin typeface="+mj-ea"/>
                <a:ea typeface="+mj-ea"/>
              </a:rPr>
              <a:t>에 저장됨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endParaRPr kumimoji="1" lang="en-US" altLang="ko-Kore-KR" sz="1800" dirty="0">
              <a:latin typeface="+mj-ea"/>
              <a:ea typeface="+mj-ea"/>
            </a:endParaRPr>
          </a:p>
          <a:p>
            <a:r>
              <a:rPr kumimoji="1" lang="en-US" altLang="ko-Kore-KR" sz="2400" dirty="0" err="1">
                <a:latin typeface="+mj-ea"/>
                <a:ea typeface="+mj-ea"/>
              </a:rPr>
              <a:t>model.load_state_dict</a:t>
            </a:r>
            <a:r>
              <a:rPr kumimoji="1" lang="en-US" altLang="ko-Kore-KR" sz="2400" dirty="0">
                <a:latin typeface="+mj-ea"/>
                <a:ea typeface="+mj-ea"/>
              </a:rPr>
              <a:t>(</a:t>
            </a:r>
            <a:r>
              <a:rPr kumimoji="1" lang="en-US" altLang="ko-Kore-KR" sz="2400" dirty="0" err="1">
                <a:latin typeface="+mj-ea"/>
                <a:ea typeface="+mj-ea"/>
              </a:rPr>
              <a:t>torch.load</a:t>
            </a:r>
            <a:r>
              <a:rPr kumimoji="1" lang="en-US" altLang="ko-Kore-KR" sz="2400" dirty="0">
                <a:latin typeface="+mj-ea"/>
                <a:ea typeface="+mj-ea"/>
              </a:rPr>
              <a:t>(“</a:t>
            </a:r>
            <a:r>
              <a:rPr kumimoji="1" lang="en-US" altLang="ko-Kore-KR" sz="2400" dirty="0" err="1">
                <a:latin typeface="+mj-ea"/>
                <a:ea typeface="+mj-ea"/>
              </a:rPr>
              <a:t>model_path</a:t>
            </a:r>
            <a:r>
              <a:rPr kumimoji="1" lang="en-US" altLang="ko-Kore-KR" sz="2400" dirty="0">
                <a:latin typeface="+mj-ea"/>
                <a:ea typeface="+mj-ea"/>
              </a:rPr>
              <a:t>”))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ko-Kore-KR" altLang="en-US" sz="2000" dirty="0">
                <a:latin typeface="+mj-ea"/>
                <a:ea typeface="+mj-ea"/>
              </a:rPr>
              <a:t>동일한 모델의 객체를 생성한 후에 매개변수를 </a:t>
            </a:r>
            <a:r>
              <a:rPr kumimoji="1" lang="en-US" altLang="ko-Kore-KR" sz="2000" dirty="0">
                <a:latin typeface="+mj-ea"/>
                <a:ea typeface="+mj-ea"/>
              </a:rPr>
              <a:t>l</a:t>
            </a:r>
            <a:r>
              <a:rPr kumimoji="1" lang="en-US" altLang="ko-KR" sz="2000" dirty="0">
                <a:latin typeface="+mj-ea"/>
                <a:ea typeface="+mj-ea"/>
              </a:rPr>
              <a:t>oad </a:t>
            </a:r>
            <a:r>
              <a:rPr kumimoji="1" lang="ko-KR" altLang="en-US" sz="2000" dirty="0">
                <a:latin typeface="+mj-ea"/>
                <a:ea typeface="+mj-ea"/>
              </a:rPr>
              <a:t>해와야 함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R" altLang="en-US" sz="2000" dirty="0">
                <a:latin typeface="+mj-ea"/>
                <a:ea typeface="+mj-ea"/>
              </a:rPr>
              <a:t> </a:t>
            </a:r>
            <a:r>
              <a:rPr kumimoji="1" lang="en-US" altLang="ko-KR" sz="2000" dirty="0">
                <a:latin typeface="+mj-ea"/>
                <a:ea typeface="+mj-ea"/>
              </a:rPr>
              <a:t>= weights</a:t>
            </a:r>
            <a:r>
              <a:rPr kumimoji="1" lang="ko-KR" altLang="en-US" sz="2000" dirty="0" err="1">
                <a:latin typeface="+mj-ea"/>
                <a:ea typeface="+mj-ea"/>
              </a:rPr>
              <a:t>를</a:t>
            </a:r>
            <a:r>
              <a:rPr kumimoji="1" lang="ko-KR" altLang="en-US" sz="2000" dirty="0">
                <a:latin typeface="+mj-ea"/>
                <a:ea typeface="+mj-ea"/>
              </a:rPr>
              <a:t> 지정하지 않은</a:t>
            </a:r>
            <a:r>
              <a:rPr kumimoji="1" lang="en-US" altLang="ko-KR" sz="2000" dirty="0">
                <a:latin typeface="+mj-ea"/>
                <a:ea typeface="+mj-ea"/>
              </a:rPr>
              <a:t>(= </a:t>
            </a:r>
            <a:r>
              <a:rPr kumimoji="1" lang="ko-KR" altLang="en-US" sz="2000" dirty="0">
                <a:latin typeface="+mj-ea"/>
                <a:ea typeface="+mj-ea"/>
              </a:rPr>
              <a:t>학습이 안된</a:t>
            </a:r>
            <a:r>
              <a:rPr kumimoji="1" lang="en-US" altLang="ko-KR" sz="2000" dirty="0">
                <a:latin typeface="+mj-ea"/>
                <a:ea typeface="+mj-ea"/>
              </a:rPr>
              <a:t>) </a:t>
            </a:r>
            <a:r>
              <a:rPr kumimoji="1" lang="ko-KR" altLang="en-US" sz="2000" dirty="0">
                <a:latin typeface="+mj-ea"/>
                <a:ea typeface="+mj-ea"/>
              </a:rPr>
              <a:t>모델 먼저 생성해야 함</a:t>
            </a:r>
            <a:endParaRPr kumimoji="1" lang="en-US" altLang="ko-KR" sz="2000" dirty="0">
              <a:latin typeface="+mj-ea"/>
              <a:ea typeface="+mj-ea"/>
            </a:endParaRPr>
          </a:p>
          <a:p>
            <a:pPr lvl="1"/>
            <a:endParaRPr kumimoji="1" lang="en-US" altLang="ko-Kore-KR" sz="1800" dirty="0">
              <a:latin typeface="+mj-ea"/>
              <a:ea typeface="+mj-ea"/>
            </a:endParaRPr>
          </a:p>
          <a:p>
            <a:r>
              <a:rPr kumimoji="1" lang="en-US" altLang="ko-Kore-KR" sz="2400" dirty="0" err="1">
                <a:latin typeface="+mj-ea"/>
                <a:ea typeface="+mj-ea"/>
              </a:rPr>
              <a:t>torch.save</a:t>
            </a:r>
            <a:r>
              <a:rPr kumimoji="1" lang="en-US" altLang="ko-Kore-KR" sz="2400" dirty="0">
                <a:latin typeface="+mj-ea"/>
                <a:ea typeface="+mj-ea"/>
              </a:rPr>
              <a:t>(model, “</a:t>
            </a:r>
            <a:r>
              <a:rPr kumimoji="1" lang="en-US" altLang="ko-Kore-KR" sz="2400" dirty="0" err="1">
                <a:latin typeface="+mj-ea"/>
                <a:ea typeface="+mj-ea"/>
              </a:rPr>
              <a:t>model_path</a:t>
            </a:r>
            <a:r>
              <a:rPr kumimoji="1" lang="en-US" altLang="ko-Kore-KR" sz="2400" dirty="0">
                <a:latin typeface="+mj-ea"/>
                <a:ea typeface="+mj-ea"/>
              </a:rPr>
              <a:t>”)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ko-Kore-KR" altLang="en-US" sz="2000" dirty="0">
                <a:latin typeface="+mj-ea"/>
                <a:ea typeface="+mj-ea"/>
              </a:rPr>
              <a:t>모델 전체를 저장함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ko-Kore-KR" altLang="en-US" sz="2000" dirty="0">
                <a:latin typeface="+mj-ea"/>
                <a:ea typeface="+mj-ea"/>
              </a:rPr>
              <a:t>별도로 모델 생성할 필요 없이 바로 </a:t>
            </a:r>
            <a:r>
              <a:rPr kumimoji="1" lang="en-US" altLang="ko-Kore-KR" sz="2000" dirty="0" err="1">
                <a:latin typeface="+mj-ea"/>
                <a:ea typeface="+mj-ea"/>
              </a:rPr>
              <a:t>torch.load</a:t>
            </a:r>
            <a:r>
              <a:rPr kumimoji="1" lang="en-US" altLang="ko-Kore-KR" sz="2000" dirty="0">
                <a:latin typeface="+mj-ea"/>
                <a:ea typeface="+mj-ea"/>
              </a:rPr>
              <a:t>(”</a:t>
            </a:r>
            <a:r>
              <a:rPr kumimoji="1" lang="en-US" altLang="ko-Kore-KR" sz="2000" dirty="0" err="1">
                <a:latin typeface="+mj-ea"/>
                <a:ea typeface="+mj-ea"/>
              </a:rPr>
              <a:t>model_path</a:t>
            </a:r>
            <a:r>
              <a:rPr kumimoji="1" lang="en-US" altLang="ko-Kore-KR" sz="2000" dirty="0">
                <a:latin typeface="+mj-ea"/>
                <a:ea typeface="+mj-ea"/>
              </a:rPr>
              <a:t>”)</a:t>
            </a:r>
            <a:r>
              <a:rPr kumimoji="1" lang="ko-Kore-KR" altLang="en-US" sz="2000" dirty="0">
                <a:latin typeface="+mj-ea"/>
                <a:ea typeface="+mj-ea"/>
              </a:rPr>
              <a:t>를 통해 모델을 불러옴</a:t>
            </a:r>
            <a:endParaRPr kumimoji="1" lang="en-US" altLang="ko-Kore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298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 err="1">
                <a:latin typeface="+mn-ea"/>
                <a:ea typeface="+mn-ea"/>
              </a:rPr>
              <a:t>scipy.optimize.minimize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38BE1B4-2262-70B3-8704-E7877085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8" y="1594022"/>
            <a:ext cx="5691845" cy="4190912"/>
          </a:xfrm>
          <a:prstGeom prst="rect">
            <a:avLst/>
          </a:prstGeom>
        </p:spPr>
      </p:pic>
      <p:pic>
        <p:nvPicPr>
          <p:cNvPr id="11" name="그림 10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86E073A3-5AAA-BB00-E5EF-30E5FC3F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76" y="1236665"/>
            <a:ext cx="5035236" cy="49043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0452C-E375-4D26-88B2-3DA234D2EBCD}"/>
              </a:ext>
            </a:extLst>
          </p:cNvPr>
          <p:cNvSpPr txBox="1"/>
          <p:nvPr/>
        </p:nvSpPr>
        <p:spPr>
          <a:xfrm>
            <a:off x="2453300" y="6227805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시작점 </a:t>
            </a:r>
            <a:r>
              <a:rPr kumimoji="1" lang="en-US" altLang="ko-Kore-KR" dirty="0">
                <a:latin typeface="+mj-ea"/>
                <a:ea typeface="+mj-ea"/>
              </a:rPr>
              <a:t>: [</a:t>
            </a:r>
            <a:r>
              <a:rPr kumimoji="1" lang="en-US" altLang="ko-KR" dirty="0">
                <a:latin typeface="+mj-ea"/>
                <a:ea typeface="+mj-ea"/>
              </a:rPr>
              <a:t>-5, 5]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DF028-7CE6-4B2E-C4F6-54A3871FF07D}"/>
              </a:ext>
            </a:extLst>
          </p:cNvPr>
          <p:cNvSpPr txBox="1"/>
          <p:nvPr/>
        </p:nvSpPr>
        <p:spPr>
          <a:xfrm>
            <a:off x="8412384" y="620214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시작점 </a:t>
            </a:r>
            <a:r>
              <a:rPr kumimoji="1" lang="en-US" altLang="ko-Kore-KR" dirty="0">
                <a:latin typeface="+mj-ea"/>
                <a:ea typeface="+mj-ea"/>
              </a:rPr>
              <a:t>: [</a:t>
            </a:r>
            <a:r>
              <a:rPr kumimoji="1" lang="en-US" altLang="ko-KR" dirty="0">
                <a:latin typeface="+mj-ea"/>
                <a:ea typeface="+mj-ea"/>
              </a:rPr>
              <a:t>-8, 5] 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FD5D00-AC15-9BF9-7D6D-7770B4431AB9}"/>
              </a:ext>
            </a:extLst>
          </p:cNvPr>
          <p:cNvSpPr/>
          <p:nvPr/>
        </p:nvSpPr>
        <p:spPr>
          <a:xfrm>
            <a:off x="1878227" y="2985092"/>
            <a:ext cx="1433384" cy="1389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1305A7-844C-62DF-EFC5-691F20C04620}"/>
              </a:ext>
            </a:extLst>
          </p:cNvPr>
          <p:cNvSpPr/>
          <p:nvPr/>
        </p:nvSpPr>
        <p:spPr>
          <a:xfrm>
            <a:off x="8004018" y="3688854"/>
            <a:ext cx="1288263" cy="12291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71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 err="1">
                <a:latin typeface="+mn-ea"/>
                <a:ea typeface="+mn-ea"/>
              </a:rPr>
              <a:t>scipy.optimize.basinhopping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0452C-E375-4D26-88B2-3DA234D2EBCD}"/>
              </a:ext>
            </a:extLst>
          </p:cNvPr>
          <p:cNvSpPr txBox="1"/>
          <p:nvPr/>
        </p:nvSpPr>
        <p:spPr>
          <a:xfrm>
            <a:off x="2453300" y="641370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시작점 </a:t>
            </a:r>
            <a:r>
              <a:rPr kumimoji="1" lang="en-US" altLang="ko-Kore-KR" dirty="0">
                <a:latin typeface="+mj-ea"/>
                <a:ea typeface="+mj-ea"/>
              </a:rPr>
              <a:t>: </a:t>
            </a:r>
            <a:r>
              <a:rPr kumimoji="1" lang="en-US" altLang="ko-KR" dirty="0">
                <a:latin typeface="+mj-ea"/>
                <a:ea typeface="+mj-ea"/>
              </a:rPr>
              <a:t>0</a:t>
            </a:r>
            <a:endParaRPr kumimoji="1" lang="ko-Kore-KR" altLang="en-US" dirty="0"/>
          </a:p>
        </p:txBody>
      </p:sp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42B9BD7-18D0-4682-FA08-016F18C4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1200"/>
            <a:ext cx="5031904" cy="422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EE2A1-CC3A-CBE0-8626-CBDD9F7E4920}"/>
              </a:ext>
            </a:extLst>
          </p:cNvPr>
          <p:cNvSpPr txBox="1"/>
          <p:nvPr/>
        </p:nvSpPr>
        <p:spPr>
          <a:xfrm>
            <a:off x="838200" y="1189977"/>
            <a:ext cx="983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latin typeface="+mj-ea"/>
                <a:ea typeface="+mj-ea"/>
              </a:rPr>
              <a:t>전역 최적화 알고리즘 </a:t>
            </a:r>
            <a:r>
              <a:rPr lang="ko-Kore-KR" altLang="en-US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→</a:t>
            </a:r>
            <a:r>
              <a:rPr kumimoji="1" lang="ko-Kore-KR" altLang="en-US" sz="2000" dirty="0">
                <a:latin typeface="+mj-ea"/>
                <a:ea typeface="+mj-ea"/>
              </a:rPr>
              <a:t> 여러 로컬 최적 중 단일 전역 최적값을 찾을 때 효과적</a:t>
            </a:r>
            <a:endParaRPr kumimoji="1" lang="en-US" altLang="ko-Kore-KR" sz="2000" dirty="0">
              <a:latin typeface="+mj-ea"/>
              <a:ea typeface="+mj-ea"/>
            </a:endParaRPr>
          </a:p>
          <a:p>
            <a:r>
              <a:rPr kumimoji="1" lang="en-US" altLang="ko-KR" sz="2000" dirty="0">
                <a:latin typeface="+mj-ea"/>
                <a:ea typeface="+mj-ea"/>
              </a:rPr>
              <a:t>m</a:t>
            </a:r>
            <a:r>
              <a:rPr kumimoji="1" lang="en-US" altLang="ko-Kore-KR" sz="2000" dirty="0">
                <a:latin typeface="+mj-ea"/>
                <a:ea typeface="+mj-ea"/>
              </a:rPr>
              <a:t>inimize</a:t>
            </a:r>
            <a:r>
              <a:rPr kumimoji="1" lang="ko-Kore-KR" altLang="en-US" sz="2000" dirty="0">
                <a:latin typeface="+mj-ea"/>
                <a:ea typeface="+mj-ea"/>
              </a:rPr>
              <a:t>와 달리 </a:t>
            </a:r>
            <a:r>
              <a:rPr kumimoji="1" lang="en-US" altLang="ko-Kore-KR" sz="2000" dirty="0">
                <a:latin typeface="+mj-ea"/>
                <a:ea typeface="+mj-ea"/>
              </a:rPr>
              <a:t>step s</a:t>
            </a:r>
            <a:r>
              <a:rPr kumimoji="1" lang="en-US" altLang="ko-KR" sz="2000" dirty="0">
                <a:latin typeface="+mj-ea"/>
                <a:ea typeface="+mj-ea"/>
              </a:rPr>
              <a:t>ize </a:t>
            </a:r>
            <a:r>
              <a:rPr kumimoji="1" lang="ko-KR" altLang="en-US" sz="2000" dirty="0">
                <a:latin typeface="+mj-ea"/>
                <a:ea typeface="+mj-ea"/>
              </a:rPr>
              <a:t>지정 가능</a:t>
            </a:r>
            <a:r>
              <a:rPr kumimoji="1" lang="ko-Kore-KR" altLang="en-US" sz="2000" dirty="0">
                <a:latin typeface="+mj-ea"/>
                <a:ea typeface="+mj-ea"/>
              </a:rPr>
              <a:t>함</a:t>
            </a:r>
          </a:p>
        </p:txBody>
      </p:sp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BCC4529-6F51-40E1-0CAB-2FE7644D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98" y="2107378"/>
            <a:ext cx="5312376" cy="978974"/>
          </a:xfrm>
          <a:prstGeom prst="rect">
            <a:avLst/>
          </a:prstGeom>
        </p:spPr>
      </p:pic>
      <p:pic>
        <p:nvPicPr>
          <p:cNvPr id="17" name="그림 16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272875F8-8655-A707-32B3-EEAC6CD7A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3" y="3086352"/>
            <a:ext cx="4130386" cy="3028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4D66C-D802-6ABB-BB5E-0D2257C7F8F3}"/>
              </a:ext>
            </a:extLst>
          </p:cNvPr>
          <p:cNvSpPr txBox="1"/>
          <p:nvPr/>
        </p:nvSpPr>
        <p:spPr>
          <a:xfrm>
            <a:off x="8542541" y="63212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시작점 </a:t>
            </a:r>
            <a:r>
              <a:rPr kumimoji="1" lang="en-US" altLang="ko-Kore-KR" dirty="0">
                <a:latin typeface="+mj-ea"/>
                <a:ea typeface="+mj-ea"/>
              </a:rPr>
              <a:t>: </a:t>
            </a:r>
            <a:r>
              <a:rPr kumimoji="1" lang="en-US" altLang="ko-KR" dirty="0">
                <a:latin typeface="+mj-ea"/>
                <a:ea typeface="+mj-ea"/>
              </a:rPr>
              <a:t>2.5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927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SVD</a:t>
            </a:r>
            <a:endParaRPr kumimoji="1" lang="ko-Kore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EE2A1-CC3A-CBE0-8626-CBDD9F7E4920}"/>
                  </a:ext>
                </a:extLst>
              </p:cNvPr>
              <p:cNvSpPr txBox="1"/>
              <p:nvPr/>
            </p:nvSpPr>
            <p:spPr>
              <a:xfrm>
                <a:off x="838200" y="1189977"/>
                <a:ext cx="9835978" cy="170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000" dirty="0">
                    <a:latin typeface="+mj-ea"/>
                    <a:ea typeface="+mj-ea"/>
                  </a:rPr>
                  <a:t>행렬의 차원을 축소하기 위한 방법</a:t>
                </a:r>
                <a:endParaRPr kumimoji="1" lang="en-US" altLang="ko-Kore-KR" sz="2000" dirty="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000" dirty="0">
                    <a:latin typeface="+mj-ea"/>
                    <a:ea typeface="+mj-ea"/>
                  </a:rPr>
                  <a:t>고유값 분해의 일반화 버전</a:t>
                </a:r>
                <a:endParaRPr kumimoji="1" lang="en-US" altLang="ko-Kore-KR" sz="2000" dirty="0">
                  <a:latin typeface="+mj-ea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000" dirty="0">
                    <a:latin typeface="+mj-ea"/>
                    <a:ea typeface="+mj-ea"/>
                  </a:rPr>
                  <a:t>고유값 분해 </a:t>
                </a:r>
                <a:r>
                  <a:rPr kumimoji="1" lang="en-US" altLang="ko-Kore-KR" sz="2000" dirty="0">
                    <a:latin typeface="+mj-ea"/>
                    <a:ea typeface="+mj-ea"/>
                  </a:rPr>
                  <a:t>: </a:t>
                </a:r>
                <a:r>
                  <a:rPr kumimoji="1" lang="ko-Kore-KR" altLang="en-US" sz="2000" dirty="0">
                    <a:latin typeface="+mj-ea"/>
                    <a:ea typeface="+mj-ea"/>
                  </a:rPr>
                  <a:t>분해의 대상이 되는 행렬</a:t>
                </a:r>
                <a:r>
                  <a:rPr kumimoji="1" lang="en-US" altLang="ko-Kore-KR" sz="2000" dirty="0">
                    <a:latin typeface="+mj-ea"/>
                    <a:ea typeface="+mj-ea"/>
                  </a:rPr>
                  <a:t>(</a:t>
                </a:r>
                <a:r>
                  <a:rPr kumimoji="1" lang="en-US" altLang="ko-KR" sz="2000" dirty="0">
                    <a:latin typeface="+mj-ea"/>
                    <a:ea typeface="+mj-ea"/>
                  </a:rPr>
                  <a:t>A)</a:t>
                </a:r>
                <a:r>
                  <a:rPr kumimoji="1" lang="ko-Kore-KR" altLang="en-US" sz="2000" dirty="0">
                    <a:latin typeface="+mj-ea"/>
                    <a:ea typeface="+mj-ea"/>
                  </a:rPr>
                  <a:t>이 정방행렬</a:t>
                </a:r>
                <a:r>
                  <a:rPr kumimoji="1" lang="en-US" altLang="ko-Kore-KR" sz="2000" dirty="0">
                    <a:latin typeface="+mj-ea"/>
                    <a:ea typeface="+mj-ea"/>
                  </a:rPr>
                  <a:t> </a:t>
                </a:r>
                <a:r>
                  <a:rPr kumimoji="1" lang="en-US" altLang="ko-KR" sz="2000" dirty="0">
                    <a:latin typeface="+mj-ea"/>
                    <a:ea typeface="+mj-ea"/>
                  </a:rPr>
                  <a:t>&amp; </a:t>
                </a:r>
                <a:r>
                  <a:rPr kumimoji="1" lang="ko-Kore-KR" altLang="en-US" sz="2000" dirty="0">
                    <a:latin typeface="+mj-ea"/>
                    <a:ea typeface="+mj-ea"/>
                  </a:rPr>
                  <a:t>대칭행렬이어야 함</a:t>
                </a:r>
                <a:endParaRPr kumimoji="1" lang="en-US" altLang="ko-Kore-KR" sz="2000" dirty="0">
                  <a:latin typeface="+mj-ea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000" dirty="0">
                    <a:latin typeface="+mj-ea"/>
                    <a:ea typeface="+mj-ea"/>
                  </a:rPr>
                  <a:t>특이값 분해 </a:t>
                </a:r>
                <a:r>
                  <a:rPr kumimoji="1" lang="en-US" altLang="ko-Kore-KR" sz="2000" dirty="0">
                    <a:latin typeface="+mj-ea"/>
                    <a:ea typeface="+mj-ea"/>
                  </a:rPr>
                  <a:t>: </a:t>
                </a:r>
                <a:r>
                  <a:rPr kumimoji="1" lang="ko-Kore-KR" altLang="en-US" sz="2000" dirty="0">
                    <a:latin typeface="+mj-ea"/>
                    <a:ea typeface="+mj-ea"/>
                  </a:rPr>
                  <a:t>제약 없음</a:t>
                </a:r>
                <a:endParaRPr kumimoji="1" lang="en-US" altLang="ko-Kore-KR" sz="2000" dirty="0">
                  <a:latin typeface="+mj-ea"/>
                  <a:ea typeface="+mj-ea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000" dirty="0">
                    <a:latin typeface="+mj-ea"/>
                    <a:ea typeface="+mj-ea"/>
                  </a:rPr>
                  <a:t>특이값 </a:t>
                </a:r>
                <a:r>
                  <a:rPr kumimoji="1" lang="en-US" altLang="ko-Kore-KR" sz="2000" dirty="0">
                    <a:latin typeface="+mj-ea"/>
                    <a:ea typeface="+mj-ea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r>
                          <a:rPr kumimoji="1" lang="ko-Kore-KR" altLang="en-US" sz="2000" i="1">
                            <a:latin typeface="Cambria Math" panose="02040503050406030204" pitchFamily="18" charset="0"/>
                            <a:ea typeface="+mj-ea"/>
                          </a:rPr>
                          <m:t>고</m:t>
                        </m:r>
                        <m:r>
                          <a:rPr kumimoji="1" lang="ko-Kore-KR" altLang="en-US" sz="2000" i="1" smtClean="0">
                            <a:latin typeface="Cambria Math" panose="02040503050406030204" pitchFamily="18" charset="0"/>
                            <a:ea typeface="+mj-ea"/>
                          </a:rPr>
                          <m:t>유</m:t>
                        </m:r>
                        <m:r>
                          <a:rPr kumimoji="1" lang="ko-Kore-KR" altLang="en-US" sz="2000" i="1">
                            <a:latin typeface="Cambria Math" panose="02040503050406030204" pitchFamily="18" charset="0"/>
                            <a:ea typeface="+mj-ea"/>
                          </a:rPr>
                          <m:t>값</m:t>
                        </m:r>
                      </m:e>
                    </m:rad>
                  </m:oMath>
                </a14:m>
                <a:endParaRPr kumimoji="1" lang="en-US" altLang="ko-Kore-KR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EE2A1-CC3A-CBE0-8626-CBDD9F7E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89977"/>
                <a:ext cx="9835978" cy="1703608"/>
              </a:xfrm>
              <a:prstGeom prst="rect">
                <a:avLst/>
              </a:prstGeom>
              <a:blipFill>
                <a:blip r:embed="rId3"/>
                <a:stretch>
                  <a:fillRect l="-645" t="-2206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특이값 분해(SVD) - 공돌이의 수학정리노트 (Angelo's Math Notes)">
            <a:extLst>
              <a:ext uri="{FF2B5EF4-FFF2-40B4-BE49-F238E27FC236}">
                <a16:creationId xmlns:a16="http://schemas.microsoft.com/office/drawing/2014/main" id="{440F8A8E-9012-EF81-55E3-5D115990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3" y="3172698"/>
            <a:ext cx="6900655" cy="24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5E6F1-01F9-7FFF-7BAF-7E734D754748}"/>
              </a:ext>
            </a:extLst>
          </p:cNvPr>
          <p:cNvSpPr txBox="1"/>
          <p:nvPr/>
        </p:nvSpPr>
        <p:spPr>
          <a:xfrm>
            <a:off x="2762818" y="5610390"/>
            <a:ext cx="36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+mj-ea"/>
                <a:ea typeface="+mj-ea"/>
              </a:rPr>
              <a:t>U : AA</a:t>
            </a:r>
            <a:r>
              <a:rPr kumimoji="1" lang="en-US" altLang="ko-Kore-KR" baseline="30000" dirty="0">
                <a:latin typeface="+mj-ea"/>
                <a:ea typeface="+mj-ea"/>
              </a:rPr>
              <a:t>T</a:t>
            </a:r>
            <a:r>
              <a:rPr kumimoji="1" lang="ko-Kore-KR" altLang="en-US" dirty="0">
                <a:latin typeface="+mj-ea"/>
                <a:ea typeface="+mj-ea"/>
              </a:rPr>
              <a:t>의 고유벡터</a:t>
            </a:r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ko-Kore-KR" altLang="en-US" baseline="30000" dirty="0">
                <a:latin typeface="+mj-ea"/>
                <a:ea typeface="+mj-ea"/>
              </a:rPr>
              <a:t> </a:t>
            </a:r>
            <a:r>
              <a:rPr kumimoji="1" lang="en-US" altLang="ko-Kore-KR" dirty="0">
                <a:latin typeface="+mj-ea"/>
                <a:ea typeface="+mj-ea"/>
              </a:rPr>
              <a:t>V : A</a:t>
            </a:r>
            <a:r>
              <a:rPr kumimoji="1" lang="en-US" altLang="ko-Kore-KR" baseline="30000" dirty="0">
                <a:latin typeface="+mj-ea"/>
                <a:ea typeface="+mj-ea"/>
              </a:rPr>
              <a:t>T</a:t>
            </a:r>
            <a:r>
              <a:rPr kumimoji="1" lang="en-US" altLang="ko-Kore-KR" dirty="0">
                <a:latin typeface="+mj-ea"/>
                <a:ea typeface="+mj-ea"/>
              </a:rPr>
              <a:t>A</a:t>
            </a:r>
            <a:r>
              <a:rPr kumimoji="1" lang="ko-Kore-KR" altLang="en-US" dirty="0">
                <a:latin typeface="+mj-ea"/>
                <a:ea typeface="+mj-ea"/>
              </a:rPr>
              <a:t>의 고유벡터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035EAA1-FA09-DF70-C29B-E5B04A88C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78" y="3105834"/>
            <a:ext cx="4393659" cy="30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j-ea"/>
              </a:rPr>
              <a:t>0</a:t>
            </a:r>
            <a:r>
              <a:rPr kumimoji="1" lang="en-US" altLang="ko-Kore-KR" dirty="0">
                <a:latin typeface="+mj-ea"/>
              </a:rPr>
              <a:t>. Tensor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latin typeface="+mj-ea"/>
                <a:ea typeface="+mj-ea"/>
              </a:rPr>
              <a:t>NumPy vs. Tensor</a:t>
            </a: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Numpy</a:t>
            </a: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일반적인 </a:t>
            </a:r>
            <a:r>
              <a:rPr kumimoji="1" lang="en-US" altLang="ko-Kore-KR" sz="2000" dirty="0">
                <a:latin typeface="+mj-ea"/>
                <a:ea typeface="+mj-ea"/>
              </a:rPr>
              <a:t>ML</a:t>
            </a:r>
            <a:r>
              <a:rPr kumimoji="1" lang="ko-Kore-KR" altLang="en-US" sz="2000" dirty="0">
                <a:latin typeface="+mj-ea"/>
                <a:ea typeface="+mj-ea"/>
              </a:rPr>
              <a:t>에서 사용 가능함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>
                <a:latin typeface="+mj-ea"/>
                <a:ea typeface="+mj-ea"/>
              </a:rPr>
              <a:t>Tensor : </a:t>
            </a:r>
            <a:r>
              <a:rPr kumimoji="1" lang="ko-Kore-KR" altLang="en-US" sz="2000" dirty="0">
                <a:latin typeface="+mj-ea"/>
                <a:ea typeface="+mj-ea"/>
              </a:rPr>
              <a:t>무거운 행렬 연산에 최적화되어 </a:t>
            </a:r>
            <a:r>
              <a:rPr kumimoji="1" lang="en-US" altLang="ko-Kore-KR" sz="2000" dirty="0">
                <a:latin typeface="+mj-ea"/>
                <a:ea typeface="+mj-ea"/>
              </a:rPr>
              <a:t>GPU, TPU </a:t>
            </a:r>
            <a:r>
              <a:rPr kumimoji="1" lang="ko-Kore-KR" altLang="en-US" sz="2000" dirty="0">
                <a:latin typeface="+mj-ea"/>
                <a:ea typeface="+mj-ea"/>
              </a:rPr>
              <a:t>등 가속기 메모리에서 사용 가능함 </a:t>
            </a:r>
            <a:r>
              <a:rPr kumimoji="1" lang="en-US" altLang="ko-KR" sz="2000" dirty="0">
                <a:latin typeface="+mj-ea"/>
                <a:ea typeface="+mj-ea"/>
              </a:rPr>
              <a:t>(</a:t>
            </a:r>
            <a:r>
              <a:rPr kumimoji="1" lang="ko-Kore-KR" altLang="en-US" sz="2000" dirty="0">
                <a:latin typeface="+mj-ea"/>
                <a:ea typeface="+mj-ea"/>
              </a:rPr>
              <a:t>기본적으로 </a:t>
            </a:r>
            <a:r>
              <a:rPr kumimoji="1" lang="en-US" altLang="ko-Kore-KR" sz="2000" dirty="0">
                <a:latin typeface="+mj-ea"/>
                <a:ea typeface="+mj-ea"/>
              </a:rPr>
              <a:t>CPU</a:t>
            </a:r>
            <a:r>
              <a:rPr kumimoji="1" lang="ko-Kore-KR" altLang="en-US" sz="2000" dirty="0">
                <a:latin typeface="+mj-ea"/>
                <a:ea typeface="+mj-ea"/>
              </a:rPr>
              <a:t>에서 생성되지만 </a:t>
            </a:r>
            <a:r>
              <a:rPr kumimoji="1" lang="en-US" altLang="ko-Kore-KR" sz="2000" dirty="0">
                <a:latin typeface="+mj-ea"/>
                <a:ea typeface="+mj-ea"/>
              </a:rPr>
              <a:t>.to() </a:t>
            </a:r>
            <a:r>
              <a:rPr kumimoji="1" lang="ko-Kore-KR" altLang="en-US" sz="2000" dirty="0">
                <a:latin typeface="+mj-ea"/>
                <a:ea typeface="+mj-ea"/>
              </a:rPr>
              <a:t>메소드를 통해 </a:t>
            </a:r>
            <a:r>
              <a:rPr kumimoji="1" lang="en-US" altLang="ko-Kore-KR" sz="2000" dirty="0">
                <a:latin typeface="+mj-ea"/>
                <a:ea typeface="+mj-ea"/>
              </a:rPr>
              <a:t>GPU</a:t>
            </a:r>
            <a:r>
              <a:rPr kumimoji="1" lang="en-US" altLang="ko-KR" sz="2000" dirty="0">
                <a:latin typeface="+mj-ea"/>
                <a:ea typeface="+mj-ea"/>
              </a:rPr>
              <a:t>,  TPU</a:t>
            </a:r>
            <a:r>
              <a:rPr kumimoji="1" lang="ko-Kore-KR" altLang="en-US" sz="2000" dirty="0">
                <a:latin typeface="+mj-ea"/>
                <a:ea typeface="+mj-ea"/>
              </a:rPr>
              <a:t>로 이동 가능</a:t>
            </a:r>
            <a:r>
              <a:rPr kumimoji="1" lang="en-US" altLang="ko-Kore-KR" sz="2000" dirty="0">
                <a:latin typeface="+mj-ea"/>
                <a:ea typeface="+mj-ea"/>
              </a:rPr>
              <a:t>)</a:t>
            </a:r>
          </a:p>
          <a:p>
            <a:pPr lvl="1"/>
            <a:endParaRPr kumimoji="1" lang="en-US" altLang="ko-Kore-KR" dirty="0"/>
          </a:p>
          <a:p>
            <a:r>
              <a:rPr kumimoji="1" lang="en-US" altLang="ko-Kore-KR" sz="2400" dirty="0">
                <a:latin typeface="+mj-ea"/>
                <a:ea typeface="+mj-ea"/>
              </a:rPr>
              <a:t>Joining tensors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457200" lvl="1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32F6CD-F0D4-FE4D-D699-3C6C5E2E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99156"/>
            <a:ext cx="6431035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9B03D3-6DD6-7E93-CDA7-3A9353E5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886891"/>
            <a:ext cx="6431035" cy="15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2E9CE-E66C-CFA7-F986-61E659AD1797}"/>
              </a:ext>
            </a:extLst>
          </p:cNvPr>
          <p:cNvSpPr txBox="1"/>
          <p:nvPr/>
        </p:nvSpPr>
        <p:spPr>
          <a:xfrm>
            <a:off x="7269234" y="4009728"/>
            <a:ext cx="4660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 err="1">
                <a:latin typeface="+mj-ea"/>
                <a:ea typeface="+mj-ea"/>
              </a:rPr>
              <a:t>torch.cat</a:t>
            </a:r>
            <a:r>
              <a:rPr kumimoji="1" lang="en-US" altLang="ko-Kore-KR" dirty="0">
                <a:latin typeface="+mj-ea"/>
                <a:ea typeface="+mj-ea"/>
              </a:rPr>
              <a:t> : </a:t>
            </a:r>
            <a:r>
              <a:rPr kumimoji="1" lang="ko-Kore-KR" altLang="en-US" dirty="0">
                <a:latin typeface="+mj-ea"/>
                <a:ea typeface="+mj-ea"/>
              </a:rPr>
              <a:t>주어진 차원에 따라 텐서 연결 </a:t>
            </a:r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en-US" altLang="ko-Kore-KR" dirty="0">
                <a:latin typeface="+mj-ea"/>
                <a:ea typeface="+mj-ea"/>
              </a:rPr>
              <a:t>     (</a:t>
            </a:r>
            <a:r>
              <a:rPr kumimoji="1" lang="en-US" altLang="ko-KR" dirty="0">
                <a:latin typeface="+mj-ea"/>
                <a:ea typeface="+mj-ea"/>
              </a:rPr>
              <a:t>= list</a:t>
            </a:r>
            <a:r>
              <a:rPr kumimoji="1" lang="ko-KR" altLang="en-US" dirty="0">
                <a:latin typeface="+mj-ea"/>
                <a:ea typeface="+mj-ea"/>
              </a:rPr>
              <a:t>의 </a:t>
            </a:r>
            <a:r>
              <a:rPr kumimoji="1" lang="en-US" altLang="ko-KR" dirty="0">
                <a:latin typeface="+mj-ea"/>
                <a:ea typeface="+mj-ea"/>
              </a:rPr>
              <a:t>extend)</a:t>
            </a:r>
          </a:p>
          <a:p>
            <a:endParaRPr kumimoji="1"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 err="1">
                <a:latin typeface="+mj-ea"/>
                <a:ea typeface="+mj-ea"/>
              </a:rPr>
              <a:t>torch.stack</a:t>
            </a:r>
            <a:r>
              <a:rPr kumimoji="1" lang="en-US" altLang="ko-Kore-KR" dirty="0">
                <a:latin typeface="+mj-ea"/>
                <a:ea typeface="+mj-ea"/>
              </a:rPr>
              <a:t> : </a:t>
            </a:r>
            <a:r>
              <a:rPr kumimoji="1" lang="ko-Kore-KR" altLang="en-US" dirty="0">
                <a:latin typeface="+mj-ea"/>
                <a:ea typeface="+mj-ea"/>
              </a:rPr>
              <a:t>새로운 차원으로 텐서 연결</a:t>
            </a:r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en-US" altLang="ko-Kore-KR" dirty="0">
                <a:latin typeface="+mj-ea"/>
                <a:ea typeface="+mj-ea"/>
              </a:rPr>
              <a:t>     </a:t>
            </a:r>
            <a:r>
              <a:rPr kumimoji="1" lang="ko-Kore-KR" altLang="en-US" dirty="0">
                <a:latin typeface="+mj-ea"/>
                <a:ea typeface="+mj-ea"/>
              </a:rPr>
              <a:t> </a:t>
            </a:r>
            <a:r>
              <a:rPr kumimoji="1" lang="en-US" altLang="ko-Kore-KR" dirty="0">
                <a:latin typeface="+mj-ea"/>
                <a:ea typeface="+mj-ea"/>
              </a:rPr>
              <a:t>(</a:t>
            </a:r>
            <a:r>
              <a:rPr kumimoji="1" lang="en-US" altLang="ko-KR" dirty="0">
                <a:latin typeface="+mj-ea"/>
                <a:ea typeface="+mj-ea"/>
              </a:rPr>
              <a:t>= </a:t>
            </a:r>
            <a:r>
              <a:rPr kumimoji="1" lang="ko-KR" altLang="en-US" dirty="0">
                <a:latin typeface="+mj-ea"/>
                <a:ea typeface="+mj-ea"/>
              </a:rPr>
              <a:t>주어진 </a:t>
            </a:r>
            <a:r>
              <a:rPr kumimoji="1" lang="ko-KR" altLang="en-US" dirty="0" err="1">
                <a:latin typeface="+mj-ea"/>
                <a:ea typeface="+mj-ea"/>
              </a:rPr>
              <a:t>텐서들을</a:t>
            </a:r>
            <a:r>
              <a:rPr kumimoji="1" lang="ko-KR" altLang="en-US" dirty="0">
                <a:latin typeface="+mj-ea"/>
                <a:ea typeface="+mj-ea"/>
              </a:rPr>
              <a:t> 쌓아 새로운 차원 추가</a:t>
            </a:r>
            <a:r>
              <a:rPr kumimoji="1" lang="en-US" altLang="ko-KR" dirty="0">
                <a:latin typeface="+mj-ea"/>
                <a:ea typeface="+mj-ea"/>
              </a:rPr>
              <a:t>)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E3BDFDE-A091-EB5C-C5C9-9505A830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135573"/>
            <a:ext cx="10942676" cy="55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latin typeface="+mn-ea"/>
                <a:ea typeface="+mn-ea"/>
              </a:rPr>
              <a:t>1. Data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latin typeface="+mn-ea"/>
              </a:rPr>
              <a:t>Dataset</a:t>
            </a:r>
          </a:p>
          <a:p>
            <a:pPr lvl="1"/>
            <a:r>
              <a:rPr kumimoji="1" lang="ko-Kore-KR" altLang="en-US" sz="2000" dirty="0">
                <a:latin typeface="+mj-ea"/>
                <a:ea typeface="+mj-ea"/>
              </a:rPr>
              <a:t>모델에 전달한 데이터의 입력 형태를 정의하는 클래스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lvl="1"/>
            <a:r>
              <a:rPr kumimoji="1" lang="ko-Kore-KR" altLang="en-US" sz="2000" dirty="0">
                <a:latin typeface="+mj-ea"/>
                <a:ea typeface="+mj-ea"/>
              </a:rPr>
              <a:t>하나의 샘플에 하나의 </a:t>
            </a:r>
            <a:r>
              <a:rPr kumimoji="1" lang="en-US" altLang="ko-Kore-KR" sz="2000" dirty="0">
                <a:latin typeface="+mj-ea"/>
                <a:ea typeface="+mj-ea"/>
              </a:rPr>
              <a:t>label</a:t>
            </a:r>
            <a:r>
              <a:rPr kumimoji="1" lang="ko-Kore-KR" altLang="en-US" sz="2000" dirty="0">
                <a:latin typeface="+mj-ea"/>
                <a:ea typeface="+mj-ea"/>
              </a:rPr>
              <a:t>을 지정함</a:t>
            </a:r>
            <a:endParaRPr kumimoji="1" lang="en-US" altLang="ko-Kore-KR" sz="2000" dirty="0">
              <a:latin typeface="+mj-ea"/>
              <a:ea typeface="+mj-ea"/>
            </a:endParaRPr>
          </a:p>
          <a:p>
            <a:r>
              <a:rPr kumimoji="1" lang="en-US" altLang="ko-Kore-KR" sz="2400" dirty="0" err="1">
                <a:latin typeface="+mj-ea"/>
                <a:ea typeface="+mj-ea"/>
              </a:rPr>
              <a:t>DataLoader</a:t>
            </a:r>
            <a:endParaRPr kumimoji="1" lang="en-US" altLang="ko-Kore-KR" sz="24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>
                <a:latin typeface="+mj-ea"/>
                <a:ea typeface="+mj-ea"/>
              </a:rPr>
              <a:t>Dataset</a:t>
            </a:r>
            <a:r>
              <a:rPr kumimoji="1" lang="ko-Kore-KR" altLang="en-US" sz="2000" dirty="0">
                <a:latin typeface="+mj-ea"/>
                <a:ea typeface="+mj-ea"/>
              </a:rPr>
              <a:t>에서 처리한 </a:t>
            </a:r>
            <a:r>
              <a:rPr kumimoji="1" lang="en-US" altLang="ko-Kore-KR" sz="2000" dirty="0">
                <a:latin typeface="+mj-ea"/>
                <a:ea typeface="+mj-ea"/>
              </a:rPr>
              <a:t>Data</a:t>
            </a:r>
            <a:r>
              <a:rPr kumimoji="1" lang="ko-Kore-KR" altLang="en-US" sz="2000" dirty="0">
                <a:latin typeface="+mj-ea"/>
                <a:ea typeface="+mj-ea"/>
              </a:rPr>
              <a:t>의 </a:t>
            </a:r>
            <a:r>
              <a:rPr kumimoji="1" lang="en-US" altLang="ko-Kore-KR" sz="2000" dirty="0">
                <a:latin typeface="+mj-ea"/>
                <a:ea typeface="+mj-ea"/>
              </a:rPr>
              <a:t>Batch</a:t>
            </a:r>
            <a:r>
              <a:rPr kumimoji="1" lang="ko-Kore-KR" altLang="en-US" sz="2000" dirty="0">
                <a:latin typeface="+mj-ea"/>
                <a:ea typeface="+mj-ea"/>
              </a:rPr>
              <a:t>를 생성해주는 클래스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R" sz="2000" dirty="0">
                <a:latin typeface="+mj-ea"/>
                <a:ea typeface="+mj-ea"/>
              </a:rPr>
              <a:t>    = </a:t>
            </a:r>
            <a:r>
              <a:rPr kumimoji="1" lang="en-US" altLang="ko-Kore-KR" sz="2000" dirty="0">
                <a:latin typeface="+mj-ea"/>
                <a:ea typeface="+mj-ea"/>
              </a:rPr>
              <a:t>Dataset</a:t>
            </a:r>
            <a:r>
              <a:rPr kumimoji="1" lang="ko-Kore-KR" altLang="en-US" sz="2000" dirty="0">
                <a:latin typeface="+mj-ea"/>
                <a:ea typeface="+mj-ea"/>
              </a:rPr>
              <a:t>을 순회 가능한 객체로 감싸는 역할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A89252-4941-4787-97E0-5BD197434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92" y="3707256"/>
            <a:ext cx="4312298" cy="2855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2E6BE-F844-9F45-DB0D-B0C105A16900}"/>
              </a:ext>
            </a:extLst>
          </p:cNvPr>
          <p:cNvSpPr txBox="1"/>
          <p:nvPr/>
        </p:nvSpPr>
        <p:spPr>
          <a:xfrm>
            <a:off x="6096000" y="4257676"/>
            <a:ext cx="5900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+mj-ea"/>
                <a:ea typeface="+mj-ea"/>
              </a:rPr>
              <a:t>root : </a:t>
            </a:r>
            <a:r>
              <a:rPr kumimoji="1" lang="ko-Kore-KR" altLang="en-US" dirty="0">
                <a:latin typeface="+mj-ea"/>
                <a:ea typeface="+mj-ea"/>
              </a:rPr>
              <a:t>데이터가 저장되는 경로</a:t>
            </a:r>
            <a:endParaRPr kumimoji="1" lang="en-US" altLang="ko-Kore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+mj-ea"/>
                <a:ea typeface="+mj-ea"/>
              </a:rPr>
              <a:t>train : </a:t>
            </a:r>
            <a:r>
              <a:rPr kumimoji="1" lang="ko-Kore-KR" altLang="en-US" dirty="0">
                <a:latin typeface="+mj-ea"/>
                <a:ea typeface="+mj-ea"/>
              </a:rPr>
              <a:t>학습용 </a:t>
            </a:r>
            <a:r>
              <a:rPr kumimoji="1" lang="en-US" altLang="ko-Kore-KR" dirty="0">
                <a:latin typeface="+mj-ea"/>
                <a:ea typeface="+mj-ea"/>
              </a:rPr>
              <a:t>/ </a:t>
            </a:r>
            <a:r>
              <a:rPr kumimoji="1" lang="ko-Kore-KR" altLang="en-US" dirty="0">
                <a:latin typeface="+mj-ea"/>
                <a:ea typeface="+mj-ea"/>
              </a:rPr>
              <a:t>테스트용 여부 결정</a:t>
            </a:r>
            <a:endParaRPr kumimoji="1" lang="en-US" altLang="ko-Kore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+mj-ea"/>
                <a:ea typeface="+mj-ea"/>
              </a:rPr>
              <a:t>download = True : root</a:t>
            </a:r>
            <a:r>
              <a:rPr kumimoji="1" lang="ko-Kore-KR" altLang="en-US" dirty="0">
                <a:latin typeface="+mj-ea"/>
                <a:ea typeface="+mj-ea"/>
              </a:rPr>
              <a:t>에 데이터가 없는 경우 </a:t>
            </a:r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en-US" altLang="ko-Kore-KR" dirty="0">
                <a:latin typeface="+mj-ea"/>
                <a:ea typeface="+mj-ea"/>
              </a:rPr>
              <a:t>		</a:t>
            </a:r>
            <a:r>
              <a:rPr kumimoji="1" lang="ko-Kore-KR" altLang="en-US" dirty="0">
                <a:latin typeface="+mj-ea"/>
                <a:ea typeface="+mj-ea"/>
              </a:rPr>
              <a:t>   인터넷에서 다운로드함</a:t>
            </a:r>
            <a:endParaRPr kumimoji="1" lang="en-US" altLang="ko-Kore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+mj-ea"/>
                <a:ea typeface="+mj-ea"/>
              </a:rPr>
              <a:t>transform &amp; target transform : feature</a:t>
            </a:r>
            <a:r>
              <a:rPr kumimoji="1" lang="ko-Kore-KR" altLang="en-US" dirty="0">
                <a:latin typeface="+mj-ea"/>
                <a:ea typeface="+mj-ea"/>
              </a:rPr>
              <a:t>와 </a:t>
            </a:r>
            <a:r>
              <a:rPr kumimoji="1" lang="en-US" altLang="ko-Kore-KR" dirty="0">
                <a:latin typeface="+mj-ea"/>
                <a:ea typeface="+mj-ea"/>
              </a:rPr>
              <a:t>label</a:t>
            </a:r>
            <a:r>
              <a:rPr kumimoji="1" lang="ko-Kore-KR" altLang="en-US" dirty="0">
                <a:latin typeface="+mj-ea"/>
                <a:ea typeface="+mj-ea"/>
              </a:rPr>
              <a:t>의</a:t>
            </a:r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en-US" altLang="ko-Kore-KR" dirty="0">
                <a:latin typeface="+mj-ea"/>
                <a:ea typeface="+mj-ea"/>
              </a:rPr>
              <a:t>			        </a:t>
            </a:r>
            <a:r>
              <a:rPr kumimoji="1" lang="ko-Kore-KR" altLang="en-US" dirty="0">
                <a:latin typeface="+mj-ea"/>
                <a:ea typeface="+mj-ea"/>
              </a:rPr>
              <a:t>변형</a:t>
            </a:r>
            <a:r>
              <a:rPr kumimoji="1" lang="en-US" altLang="ko-Kore-KR" dirty="0">
                <a:latin typeface="+mj-ea"/>
                <a:ea typeface="+mj-ea"/>
              </a:rPr>
              <a:t>(transform) </a:t>
            </a:r>
            <a:r>
              <a:rPr kumimoji="1" lang="ko-Kore-KR" altLang="en-US" dirty="0">
                <a:latin typeface="+mj-ea"/>
                <a:ea typeface="+mj-ea"/>
              </a:rPr>
              <a:t>지정함</a:t>
            </a:r>
          </a:p>
        </p:txBody>
      </p:sp>
    </p:spTree>
    <p:extLst>
      <p:ext uri="{BB962C8B-B14F-4D97-AF65-F5344CB8AC3E}">
        <p14:creationId xmlns:p14="http://schemas.microsoft.com/office/powerpoint/2010/main" val="110035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1. Data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latin typeface="+mj-ea"/>
                <a:ea typeface="+mj-ea"/>
              </a:rPr>
              <a:t>Transform</a:t>
            </a:r>
          </a:p>
          <a:p>
            <a:pPr marL="0" indent="0">
              <a:buNone/>
            </a:pPr>
            <a:r>
              <a:rPr kumimoji="1" lang="en-US" altLang="ko-Kore-KR" dirty="0">
                <a:latin typeface="+mj-ea"/>
                <a:ea typeface="+mj-ea"/>
              </a:rPr>
              <a:t> </a:t>
            </a:r>
            <a:r>
              <a:rPr kumimoji="1" lang="en-US" altLang="ko-Kore-KR" sz="2000" dirty="0">
                <a:latin typeface="+mj-ea"/>
                <a:ea typeface="+mj-ea"/>
              </a:rPr>
              <a:t>: </a:t>
            </a:r>
            <a:r>
              <a:rPr kumimoji="1" lang="ko-Kore-KR" altLang="en-US" sz="2000" dirty="0">
                <a:latin typeface="+mj-ea"/>
                <a:ea typeface="+mj-ea"/>
              </a:rPr>
              <a:t>변형을 통해 데이터를 조작하여 학습에 적합하게 만드는 방법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ore-KR" sz="2000" dirty="0">
                <a:latin typeface="+mj-ea"/>
                <a:ea typeface="+mj-ea"/>
              </a:rPr>
              <a:t>    </a:t>
            </a:r>
            <a:r>
              <a:rPr kumimoji="1" lang="ko-Kore-KR" altLang="en-US" sz="1800" dirty="0">
                <a:latin typeface="+mj-ea"/>
                <a:ea typeface="+mj-ea"/>
              </a:rPr>
              <a:t>예</a:t>
            </a:r>
            <a:r>
              <a:rPr kumimoji="1" lang="en-US" altLang="ko-Kore-KR" sz="1800" dirty="0">
                <a:latin typeface="+mj-ea"/>
                <a:ea typeface="+mj-ea"/>
              </a:rPr>
              <a:t>) </a:t>
            </a:r>
            <a:r>
              <a:rPr kumimoji="1" lang="ko-Kore-KR" altLang="en-US" sz="1800" dirty="0">
                <a:latin typeface="+mj-ea"/>
                <a:ea typeface="+mj-ea"/>
              </a:rPr>
              <a:t>샘플들이 다 같은 사이즈가 아닌 경우</a:t>
            </a:r>
            <a:endParaRPr kumimoji="1" lang="en-US" altLang="ko-Kore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ore-KR" sz="1800" dirty="0">
                <a:latin typeface="+mj-ea"/>
                <a:ea typeface="+mj-ea"/>
              </a:rPr>
              <a:t>	-</a:t>
            </a:r>
            <a:r>
              <a:rPr kumimoji="1" lang="ko-Kore-KR" altLang="en-US" sz="1800" dirty="0">
                <a:latin typeface="+mj-ea"/>
                <a:ea typeface="+mj-ea"/>
              </a:rPr>
              <a:t> </a:t>
            </a:r>
            <a:r>
              <a:rPr kumimoji="1" lang="en-US" altLang="ko-Kore-KR" sz="1800" dirty="0">
                <a:latin typeface="+mj-ea"/>
                <a:ea typeface="+mj-ea"/>
              </a:rPr>
              <a:t>Rescale : </a:t>
            </a:r>
            <a:r>
              <a:rPr kumimoji="1" lang="ko-Kore-KR" altLang="en-US" sz="1800" dirty="0">
                <a:latin typeface="+mj-ea"/>
                <a:ea typeface="+mj-ea"/>
              </a:rPr>
              <a:t>이미지의 크기 조절</a:t>
            </a:r>
            <a:endParaRPr kumimoji="1" lang="en-US" altLang="ko-Kore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ore-KR" sz="1800" dirty="0">
                <a:latin typeface="+mj-ea"/>
                <a:ea typeface="+mj-ea"/>
              </a:rPr>
              <a:t>	-</a:t>
            </a:r>
            <a:r>
              <a:rPr kumimoji="1" lang="ko-Kore-KR" altLang="en-US" sz="1800" dirty="0">
                <a:latin typeface="+mj-ea"/>
                <a:ea typeface="+mj-ea"/>
              </a:rPr>
              <a:t> </a:t>
            </a:r>
            <a:r>
              <a:rPr kumimoji="1" lang="en-US" altLang="ko-Kore-KR" sz="1800" dirty="0" err="1">
                <a:latin typeface="+mj-ea"/>
                <a:ea typeface="+mj-ea"/>
              </a:rPr>
              <a:t>RandomCrop</a:t>
            </a:r>
            <a:r>
              <a:rPr kumimoji="1" lang="en-US" altLang="ko-Kore-KR" sz="1800" dirty="0">
                <a:latin typeface="+mj-ea"/>
                <a:ea typeface="+mj-ea"/>
              </a:rPr>
              <a:t> : </a:t>
            </a:r>
            <a:r>
              <a:rPr kumimoji="1" lang="ko-Kore-KR" altLang="en-US" sz="1800" dirty="0">
                <a:latin typeface="+mj-ea"/>
                <a:ea typeface="+mj-ea"/>
              </a:rPr>
              <a:t>이미지를 무작위로 자름</a:t>
            </a:r>
            <a:endParaRPr kumimoji="1" lang="en-US" altLang="ko-Kore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ore-KR" sz="1800" dirty="0">
                <a:latin typeface="+mj-ea"/>
                <a:ea typeface="+mj-ea"/>
              </a:rPr>
              <a:t>	-</a:t>
            </a:r>
            <a:r>
              <a:rPr kumimoji="1" lang="ko-Kore-KR" altLang="en-US" sz="1800" dirty="0">
                <a:latin typeface="+mj-ea"/>
                <a:ea typeface="+mj-ea"/>
              </a:rPr>
              <a:t> </a:t>
            </a:r>
            <a:r>
              <a:rPr kumimoji="1" lang="en-US" altLang="ko-Kore-KR" sz="1800" dirty="0" err="1">
                <a:latin typeface="+mj-ea"/>
                <a:ea typeface="+mj-ea"/>
              </a:rPr>
              <a:t>ToTensor</a:t>
            </a:r>
            <a:r>
              <a:rPr kumimoji="1" lang="en-US" altLang="ko-Kore-KR" sz="1800" dirty="0">
                <a:latin typeface="+mj-ea"/>
                <a:ea typeface="+mj-ea"/>
              </a:rPr>
              <a:t> : </a:t>
            </a:r>
            <a:r>
              <a:rPr kumimoji="1" lang="ko-Kore-KR" altLang="en-US" sz="1800" dirty="0">
                <a:latin typeface="+mj-ea"/>
                <a:ea typeface="+mj-ea"/>
              </a:rPr>
              <a:t>축변환으로 </a:t>
            </a:r>
            <a:r>
              <a:rPr kumimoji="1" lang="en-US" altLang="ko-Kore-KR" sz="1800" dirty="0">
                <a:latin typeface="+mj-ea"/>
                <a:ea typeface="+mj-ea"/>
              </a:rPr>
              <a:t>NumPy </a:t>
            </a:r>
            <a:r>
              <a:rPr kumimoji="1" lang="en-US" altLang="ko-Kore-KR" sz="1800" dirty="0" err="1">
                <a:latin typeface="+mj-ea"/>
                <a:ea typeface="+mj-ea"/>
              </a:rPr>
              <a:t>ndarray</a:t>
            </a:r>
            <a:r>
              <a:rPr kumimoji="1" lang="en-US" altLang="ko-Kore-KR" sz="1800" dirty="0">
                <a:latin typeface="+mj-ea"/>
                <a:ea typeface="+mj-ea"/>
              </a:rPr>
              <a:t>, PIL Image → Float Tensor</a:t>
            </a:r>
            <a:r>
              <a:rPr kumimoji="1" lang="ko-Kore-KR" altLang="en-US" sz="1800" dirty="0">
                <a:latin typeface="+mj-ea"/>
                <a:ea typeface="+mj-ea"/>
              </a:rPr>
              <a:t>로 변환</a:t>
            </a:r>
            <a:endParaRPr kumimoji="1" lang="en-US" altLang="ko-Kore-KR" sz="1800" dirty="0">
              <a:latin typeface="+mj-ea"/>
              <a:ea typeface="+mj-ea"/>
            </a:endParaRP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6F63CD3-6A8C-3AAF-D32A-52942EB6B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77"/>
          <a:stretch/>
        </p:blipFill>
        <p:spPr>
          <a:xfrm>
            <a:off x="1787589" y="4089513"/>
            <a:ext cx="8616822" cy="22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2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2. Neural Network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173979" cy="5259436"/>
          </a:xfrm>
        </p:spPr>
        <p:txBody>
          <a:bodyPr/>
          <a:lstStyle/>
          <a:p>
            <a:r>
              <a:rPr kumimoji="1" lang="en-US" altLang="ko-Kore-KR" sz="2400" b="1" dirty="0" err="1">
                <a:latin typeface="+mj-ea"/>
                <a:ea typeface="+mj-ea"/>
              </a:rPr>
              <a:t>torch.nn.Module</a:t>
            </a:r>
            <a:r>
              <a:rPr kumimoji="1" lang="en-US" altLang="ko-Kore-KR" sz="2400" b="1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kumimoji="1" lang="en-US" altLang="ko-Kore-KR" sz="2000" dirty="0">
                <a:latin typeface="+mj-ea"/>
                <a:ea typeface="+mj-ea"/>
              </a:rPr>
              <a:t> </a:t>
            </a:r>
            <a:r>
              <a:rPr kumimoji="1" lang="en-US" altLang="ko-KR" sz="2000" dirty="0">
                <a:latin typeface="+mj-ea"/>
                <a:ea typeface="+mj-ea"/>
              </a:rPr>
              <a:t>: </a:t>
            </a:r>
            <a:r>
              <a:rPr kumimoji="1" lang="ko-KR" altLang="en-US" sz="2000" dirty="0">
                <a:latin typeface="+mj-ea"/>
                <a:ea typeface="+mj-ea"/>
              </a:rPr>
              <a:t>모든 </a:t>
            </a:r>
            <a:r>
              <a:rPr kumimoji="1" lang="en-US" altLang="ko-KR" sz="2000" dirty="0" err="1">
                <a:latin typeface="+mj-ea"/>
                <a:ea typeface="+mj-ea"/>
              </a:rPr>
              <a:t>PyTorch</a:t>
            </a:r>
            <a:r>
              <a:rPr kumimoji="1" lang="en-US" altLang="ko-KR" sz="2000" dirty="0">
                <a:latin typeface="+mj-ea"/>
                <a:ea typeface="+mj-ea"/>
              </a:rPr>
              <a:t> </a:t>
            </a:r>
            <a:r>
              <a:rPr kumimoji="1" lang="ko-KR" altLang="en-US" sz="2000" dirty="0">
                <a:latin typeface="+mj-ea"/>
                <a:ea typeface="+mj-ea"/>
              </a:rPr>
              <a:t>모듈</a:t>
            </a:r>
            <a:r>
              <a:rPr kumimoji="1" lang="en-US" altLang="ko-KR" sz="2000" dirty="0">
                <a:latin typeface="+mj-ea"/>
                <a:ea typeface="+mj-ea"/>
              </a:rPr>
              <a:t>(layer)</a:t>
            </a:r>
            <a:r>
              <a:rPr kumimoji="1" lang="ko-KR" altLang="en-US" sz="2000" dirty="0">
                <a:latin typeface="+mj-ea"/>
                <a:ea typeface="+mj-ea"/>
              </a:rPr>
              <a:t>의 상위 클래스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ore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+mj-ea"/>
                <a:ea typeface="+mj-ea"/>
              </a:rPr>
              <a:t>&lt;Define the Class&gt;</a:t>
            </a:r>
            <a:endParaRPr kumimoji="1" lang="en-US" altLang="ko-Kore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+mj-ea"/>
                <a:ea typeface="+mj-ea"/>
              </a:rPr>
              <a:t>1.</a:t>
            </a:r>
            <a:r>
              <a:rPr kumimoji="1" lang="ko-KR" altLang="en-US" sz="1800" dirty="0">
                <a:latin typeface="+mj-ea"/>
                <a:ea typeface="+mj-ea"/>
              </a:rPr>
              <a:t> 신경망 모델을 </a:t>
            </a:r>
            <a:r>
              <a:rPr kumimoji="1" lang="en-US" altLang="ko-KR" sz="1800" dirty="0" err="1">
                <a:latin typeface="+mj-ea"/>
                <a:ea typeface="+mj-ea"/>
              </a:rPr>
              <a:t>nn.Module</a:t>
            </a:r>
            <a:r>
              <a:rPr kumimoji="1" lang="ko-KR" altLang="en-US" sz="1800" dirty="0">
                <a:latin typeface="+mj-ea"/>
                <a:ea typeface="+mj-ea"/>
              </a:rPr>
              <a:t>의 하위 클래스로 정의하기</a:t>
            </a:r>
            <a:endParaRPr kumimoji="1"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+mj-ea"/>
                <a:ea typeface="+mj-ea"/>
              </a:rPr>
              <a:t>2.</a:t>
            </a:r>
            <a:r>
              <a:rPr kumimoji="1" lang="ko-KR" altLang="en-US" sz="1800" dirty="0">
                <a:latin typeface="+mj-ea"/>
                <a:ea typeface="+mj-ea"/>
              </a:rPr>
              <a:t> </a:t>
            </a:r>
            <a:r>
              <a:rPr kumimoji="1" lang="en-US" altLang="ko-KR" sz="1800" dirty="0">
                <a:latin typeface="+mj-ea"/>
                <a:ea typeface="+mj-ea"/>
              </a:rPr>
              <a:t>__</a:t>
            </a:r>
            <a:r>
              <a:rPr kumimoji="1" lang="en-US" altLang="ko-KR" sz="1800" dirty="0" err="1">
                <a:latin typeface="+mj-ea"/>
                <a:ea typeface="+mj-ea"/>
              </a:rPr>
              <a:t>init</a:t>
            </a:r>
            <a:r>
              <a:rPr kumimoji="1" lang="en-US" altLang="ko-KR" sz="1800" dirty="0">
                <a:latin typeface="+mj-ea"/>
                <a:ea typeface="+mj-ea"/>
              </a:rPr>
              <a:t>__</a:t>
            </a:r>
            <a:r>
              <a:rPr kumimoji="1" lang="ko-KR" altLang="en-US" sz="1800" dirty="0">
                <a:latin typeface="+mj-ea"/>
                <a:ea typeface="+mj-ea"/>
              </a:rPr>
              <a:t>에서 </a:t>
            </a:r>
            <a:r>
              <a:rPr kumimoji="1" lang="en-US" altLang="ko-KR" sz="1800" dirty="0">
                <a:latin typeface="+mj-ea"/>
                <a:ea typeface="+mj-ea"/>
              </a:rPr>
              <a:t>layer</a:t>
            </a:r>
            <a:r>
              <a:rPr kumimoji="1" lang="ko-KR" altLang="en-US" sz="1800" dirty="0">
                <a:latin typeface="+mj-ea"/>
                <a:ea typeface="+mj-ea"/>
              </a:rPr>
              <a:t>들 초기화하기</a:t>
            </a:r>
            <a:endParaRPr kumimoji="1"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+mj-ea"/>
                <a:ea typeface="+mj-ea"/>
              </a:rPr>
              <a:t>3.</a:t>
            </a:r>
            <a:r>
              <a:rPr kumimoji="1" lang="ko-KR" altLang="en-US" sz="1800" dirty="0">
                <a:latin typeface="+mj-ea"/>
                <a:ea typeface="+mj-ea"/>
              </a:rPr>
              <a:t> </a:t>
            </a:r>
            <a:r>
              <a:rPr kumimoji="1" lang="en-US" altLang="ko-KR" sz="1800" dirty="0">
                <a:latin typeface="+mj-ea"/>
                <a:ea typeface="+mj-ea"/>
              </a:rPr>
              <a:t>forward </a:t>
            </a:r>
            <a:r>
              <a:rPr kumimoji="1" lang="ko-KR" altLang="en-US" sz="1800" dirty="0">
                <a:latin typeface="+mj-ea"/>
                <a:ea typeface="+mj-ea"/>
              </a:rPr>
              <a:t>메소드에 입력 데이터에 대한 연산 구현하기</a:t>
            </a:r>
            <a:endParaRPr kumimoji="1"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ore-KR" sz="1800" dirty="0">
                <a:latin typeface="+mj-ea"/>
                <a:ea typeface="+mj-ea"/>
              </a:rPr>
              <a:t>4. </a:t>
            </a:r>
            <a:r>
              <a:rPr kumimoji="1" lang="ko-Kore-KR" altLang="en-US" sz="1800" dirty="0">
                <a:latin typeface="+mj-ea"/>
                <a:ea typeface="+mj-ea"/>
              </a:rPr>
              <a:t>모델 객체 생성하고 </a:t>
            </a:r>
            <a:r>
              <a:rPr kumimoji="1" lang="en-US" altLang="ko-Kore-KR" sz="1800" dirty="0">
                <a:latin typeface="+mj-ea"/>
                <a:ea typeface="+mj-ea"/>
              </a:rPr>
              <a:t>device</a:t>
            </a:r>
            <a:r>
              <a:rPr kumimoji="1" lang="ko-Kore-KR" altLang="en-US" sz="1800" dirty="0">
                <a:latin typeface="+mj-ea"/>
                <a:ea typeface="+mj-ea"/>
              </a:rPr>
              <a:t>로 이동하기</a:t>
            </a:r>
            <a:endParaRPr kumimoji="1" lang="en-US" altLang="ko-Kore-KR" sz="1800" dirty="0">
              <a:latin typeface="+mj-ea"/>
              <a:ea typeface="+mj-ea"/>
            </a:endParaRP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6E7477F-56E0-F696-FFF2-9B33890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79" y="1253331"/>
            <a:ext cx="6009700" cy="54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1791-CBE1-4469-0ABA-93EB321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2. Neural Network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A4ABD-D8EC-ADF4-FAFC-01D54273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9436"/>
          </a:xfrm>
        </p:spPr>
        <p:txBody>
          <a:bodyPr/>
          <a:lstStyle/>
          <a:p>
            <a:r>
              <a:rPr kumimoji="1" lang="en-US" altLang="ko-Kore-KR" sz="2400" dirty="0">
                <a:latin typeface="+mj-ea"/>
                <a:ea typeface="+mj-ea"/>
              </a:rPr>
              <a:t>Model Layers</a:t>
            </a:r>
            <a:endParaRPr kumimoji="1" lang="en-US" altLang="ko-KR" sz="2000" dirty="0">
              <a:latin typeface="+mj-ea"/>
              <a:ea typeface="+mj-ea"/>
            </a:endParaRPr>
          </a:p>
          <a:p>
            <a:pPr lvl="1"/>
            <a:r>
              <a:rPr kumimoji="1" lang="en-US" altLang="ko-Kore-KR" sz="2000" dirty="0" err="1">
                <a:latin typeface="+mj-ea"/>
                <a:ea typeface="+mj-ea"/>
              </a:rPr>
              <a:t>nn.Sequential</a:t>
            </a:r>
            <a:r>
              <a:rPr kumimoji="1" lang="en-US" altLang="ko-Kore-KR" sz="2000" dirty="0">
                <a:latin typeface="+mj-ea"/>
                <a:ea typeface="+mj-ea"/>
              </a:rPr>
              <a:t> : </a:t>
            </a:r>
            <a:r>
              <a:rPr kumimoji="1" lang="ko-Kore-KR" altLang="en-US" sz="2000" dirty="0">
                <a:latin typeface="+mj-ea"/>
                <a:ea typeface="+mj-ea"/>
              </a:rPr>
              <a:t>순서를 갖는 컨테이너로</a:t>
            </a:r>
            <a:r>
              <a:rPr kumimoji="1" lang="en-US" altLang="ko-Kore-KR" sz="2000" dirty="0">
                <a:latin typeface="+mj-ea"/>
                <a:ea typeface="+mj-ea"/>
              </a:rPr>
              <a:t>, </a:t>
            </a:r>
            <a:r>
              <a:rPr kumimoji="1" lang="ko-Kore-KR" altLang="en-US" sz="2000" dirty="0">
                <a:latin typeface="+mj-ea"/>
                <a:ea typeface="+mj-ea"/>
              </a:rPr>
              <a:t>정의된 </a:t>
            </a:r>
            <a:r>
              <a:rPr kumimoji="1" lang="en-US" altLang="ko-KR" sz="2000" dirty="0">
                <a:latin typeface="+mj-ea"/>
                <a:ea typeface="+mj-ea"/>
              </a:rPr>
              <a:t>layer </a:t>
            </a:r>
            <a:r>
              <a:rPr kumimoji="1" lang="ko-KR" altLang="en-US" sz="2000" dirty="0">
                <a:latin typeface="+mj-ea"/>
                <a:ea typeface="+mj-ea"/>
              </a:rPr>
              <a:t>순서대로 데이터가 </a:t>
            </a:r>
            <a:r>
              <a:rPr kumimoji="1" lang="en-US" altLang="ko-KR" sz="2000" dirty="0">
                <a:latin typeface="+mj-ea"/>
                <a:ea typeface="+mj-ea"/>
              </a:rPr>
              <a:t>layer</a:t>
            </a:r>
            <a:r>
              <a:rPr kumimoji="1" lang="ko-KR" altLang="en-US" sz="2000" dirty="0">
                <a:latin typeface="+mj-ea"/>
                <a:ea typeface="+mj-ea"/>
              </a:rPr>
              <a:t>에 전달됨 </a:t>
            </a:r>
            <a:r>
              <a:rPr kumimoji="1" lang="en-US" altLang="ko-KR" sz="2000" dirty="0">
                <a:latin typeface="+mj-ea"/>
                <a:ea typeface="+mj-ea"/>
              </a:rPr>
              <a:t>(+ </a:t>
            </a:r>
            <a:r>
              <a:rPr kumimoji="1" lang="ko-KR" altLang="en-US" sz="2000" dirty="0">
                <a:latin typeface="+mj-ea"/>
                <a:ea typeface="+mj-ea"/>
              </a:rPr>
              <a:t>신경망을 더 빠르게 만들 수 있음</a:t>
            </a:r>
            <a:r>
              <a:rPr kumimoji="1" lang="en-US" altLang="ko-KR" sz="2000" dirty="0">
                <a:latin typeface="+mj-ea"/>
                <a:ea typeface="+mj-ea"/>
              </a:rPr>
              <a:t>)</a:t>
            </a:r>
            <a:endParaRPr kumimoji="1" lang="en-US" altLang="ko-Kore-KR" sz="2000" dirty="0">
              <a:latin typeface="+mj-ea"/>
              <a:ea typeface="+mj-ea"/>
            </a:endParaRP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FA19695-6E4E-DAE3-3ACB-81060A8F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147"/>
          <a:stretch/>
        </p:blipFill>
        <p:spPr>
          <a:xfrm>
            <a:off x="838199" y="3556153"/>
            <a:ext cx="5006443" cy="744279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955F652-FC66-ED10-6726-ED4F34D03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9" b="63932"/>
          <a:stretch/>
        </p:blipFill>
        <p:spPr>
          <a:xfrm>
            <a:off x="838200" y="4397891"/>
            <a:ext cx="5006443" cy="875005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5E93682-33EC-E4F4-477C-C45D1C71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01" b="38072"/>
          <a:stretch/>
        </p:blipFill>
        <p:spPr>
          <a:xfrm>
            <a:off x="838200" y="5367050"/>
            <a:ext cx="5006443" cy="1057940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B704AC7-9290-1B08-BA86-585C35FA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98" y="3646716"/>
            <a:ext cx="4893502" cy="2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0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910</Words>
  <Application>Microsoft Macintosh PowerPoint</Application>
  <PresentationFormat>와이드스크린</PresentationFormat>
  <Paragraphs>121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Roboto</vt:lpstr>
      <vt:lpstr>Office 테마</vt:lpstr>
      <vt:lpstr>PyTorch Tutorial</vt:lpstr>
      <vt:lpstr>scipy.optimize.minimize</vt:lpstr>
      <vt:lpstr>scipy.optimize.basinhopping</vt:lpstr>
      <vt:lpstr>SVD</vt:lpstr>
      <vt:lpstr>0. Tensor</vt:lpstr>
      <vt:lpstr>1. Data</vt:lpstr>
      <vt:lpstr>1. Data</vt:lpstr>
      <vt:lpstr>2. Neural Network</vt:lpstr>
      <vt:lpstr>2. Neural Network</vt:lpstr>
      <vt:lpstr>2. Neural Network</vt:lpstr>
      <vt:lpstr>3. Autograd</vt:lpstr>
      <vt:lpstr>3. Autograd</vt:lpstr>
      <vt:lpstr>3. Autograd</vt:lpstr>
      <vt:lpstr>4. Model Save &amp;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Tutorial</dc:title>
  <dc:creator>Yoo, Jooncheol</dc:creator>
  <cp:lastModifiedBy>James (Jooncheol) Yoo</cp:lastModifiedBy>
  <cp:revision>35</cp:revision>
  <dcterms:created xsi:type="dcterms:W3CDTF">2023-06-26T02:13:42Z</dcterms:created>
  <dcterms:modified xsi:type="dcterms:W3CDTF">2023-06-26T08:49:57Z</dcterms:modified>
</cp:coreProperties>
</file>