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27"/>
    <p:restoredTop sz="94671"/>
  </p:normalViewPr>
  <p:slideViewPr>
    <p:cSldViewPr snapToGrid="0">
      <p:cViewPr varScale="1">
        <p:scale>
          <a:sx n="104" d="100"/>
          <a:sy n="104" d="100"/>
        </p:scale>
        <p:origin x="10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6902B0-49A2-6D60-7E86-DB481AC8D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39196D-B331-5264-AD8A-4DB36AD0C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DB5075-6C43-E306-EF04-B3940A9B9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EF3CD-C5B7-AF40-98AE-667F370EAB98}" type="datetimeFigureOut">
              <a:rPr kumimoji="1" lang="ko-Kore-KR" altLang="en-US" smtClean="0"/>
              <a:t>2023. 5. 22.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63466E-A14C-0CF5-4D2E-5D1F2B3A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0C79C6-9BBC-F62F-2477-432C43FD7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63101-9247-DB42-B35D-BD1ECFD9487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95705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A0ED4-7C33-0379-D94B-01FAE6210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678A5D-BF51-0199-4659-72B70F440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DBE88D-D9CF-C073-085F-CAC76846B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EF3CD-C5B7-AF40-98AE-667F370EAB98}" type="datetimeFigureOut">
              <a:rPr kumimoji="1" lang="ko-Kore-KR" altLang="en-US" smtClean="0"/>
              <a:t>2023. 5. 22.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329E0B-8530-6D11-A542-95230FA76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D2C865-506C-BD23-F4DC-E458E4B64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63101-9247-DB42-B35D-BD1ECFD9487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3434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F98C88D-9B01-EAE3-F8A1-379583AF40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E46C91-97D0-BF2B-7C19-78BCAFEF0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A11A1E-D280-B229-6F21-E7C0EE7B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EF3CD-C5B7-AF40-98AE-667F370EAB98}" type="datetimeFigureOut">
              <a:rPr kumimoji="1" lang="ko-Kore-KR" altLang="en-US" smtClean="0"/>
              <a:t>2023. 5. 22.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6E29D-4FC6-A625-1C6C-EB5EDE7EC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DAE5B0-96B9-A141-3CE1-76C673D2A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63101-9247-DB42-B35D-BD1ECFD9487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60446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80E4A-15FD-6A6D-E9C9-8491BD6F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81B4DF-E302-7069-0DED-94E715EA9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901E0B-8E8D-7807-516A-2681D34EB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EF3CD-C5B7-AF40-98AE-667F370EAB98}" type="datetimeFigureOut">
              <a:rPr kumimoji="1" lang="ko-Kore-KR" altLang="en-US" smtClean="0"/>
              <a:t>2023. 5. 22.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EAE93A-6700-C7DC-1868-EA8D4CDF8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751CE8-6D5A-3616-AC9E-3238964E1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63101-9247-DB42-B35D-BD1ECFD9487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30075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A725F-38B0-6C17-372B-7887CA13B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DD93D3-181B-5DA9-14F4-57774A5EB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73F3A6-6B54-3C15-95E6-F72904DC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EF3CD-C5B7-AF40-98AE-667F370EAB98}" type="datetimeFigureOut">
              <a:rPr kumimoji="1" lang="ko-Kore-KR" altLang="en-US" smtClean="0"/>
              <a:t>2023. 5. 22.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00845-EF80-F902-BB8E-40179543D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C67C8B-22A5-D36B-17C5-DCE1E379E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63101-9247-DB42-B35D-BD1ECFD9487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51717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A257E-8BA6-7F00-3EE7-C1C3FFCC1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824C76-C1C3-DCD8-8326-4BC7072F17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5D80A7-7975-78D9-D8E6-68C1F5E74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6219AE-4ED2-1D5E-C945-BD0E23417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EF3CD-C5B7-AF40-98AE-667F370EAB98}" type="datetimeFigureOut">
              <a:rPr kumimoji="1" lang="ko-Kore-KR" altLang="en-US" smtClean="0"/>
              <a:t>2023. 5. 22.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567AD1-BD0E-26AC-B16B-E89F54360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7D7A1E-B267-AA06-830D-9BFA0C29F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63101-9247-DB42-B35D-BD1ECFD9487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85917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ECB32-3263-BCE6-18DF-2B249364F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AA5D03-1D90-1D49-C9C2-B04A9916E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AAE8A6-8059-365B-F777-2BF37F99D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F5E0BD-899A-B454-8654-CE438677EB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F3712D-2AEC-CF02-D893-B11E8A2B7F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5AFC66-C465-C612-704A-B36C369CC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EF3CD-C5B7-AF40-98AE-667F370EAB98}" type="datetimeFigureOut">
              <a:rPr kumimoji="1" lang="ko-Kore-KR" altLang="en-US" smtClean="0"/>
              <a:t>2023. 5. 22.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E56204-FDE1-4856-5E02-1B0291994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B3BF78-3E69-E85E-547D-3C85C339A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63101-9247-DB42-B35D-BD1ECFD9487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3006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65762-5362-9DC4-F049-F2480EE93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02CE28-9A6E-CF3A-60C6-E8B092544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EF3CD-C5B7-AF40-98AE-667F370EAB98}" type="datetimeFigureOut">
              <a:rPr kumimoji="1" lang="ko-Kore-KR" altLang="en-US" smtClean="0"/>
              <a:t>2023. 5. 22.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6CBD25-0BDC-8821-2F90-64AE3829E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74D83C-88AB-6822-3F37-EFAB30D4F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63101-9247-DB42-B35D-BD1ECFD9487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3473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E7197F-D77A-9B0F-3FB3-01D4A6E7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EF3CD-C5B7-AF40-98AE-667F370EAB98}" type="datetimeFigureOut">
              <a:rPr kumimoji="1" lang="ko-Kore-KR" altLang="en-US" smtClean="0"/>
              <a:t>2023. 5. 22.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BCB4FA-DBB8-3E90-79A4-654AED96C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A17332-C7C6-3C0F-0287-0E8C4900A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63101-9247-DB42-B35D-BD1ECFD9487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56941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D12CAA-8DD5-467C-5727-BEDBAFB4E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01754C-73C4-3FEF-9E7F-E6C636F9F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F0D57B-20FB-761F-0C93-B320B22CE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691446-2617-C202-7279-DE90B56EA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EF3CD-C5B7-AF40-98AE-667F370EAB98}" type="datetimeFigureOut">
              <a:rPr kumimoji="1" lang="ko-Kore-KR" altLang="en-US" smtClean="0"/>
              <a:t>2023. 5. 22.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9316FA-96BB-B5FF-2395-076867C6B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A7C8C6-6103-8D53-62ED-6B3CEC81B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63101-9247-DB42-B35D-BD1ECFD9487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87211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4D92E6-8AF3-E299-1C37-5E1319604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AC748F-F274-44E8-F134-67E5AF6F0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74FF51-3973-D86C-EE2C-B68CAD24C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391BF0-A050-5563-6466-F7F0527CD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EF3CD-C5B7-AF40-98AE-667F370EAB98}" type="datetimeFigureOut">
              <a:rPr kumimoji="1" lang="ko-Kore-KR" altLang="en-US" smtClean="0"/>
              <a:t>2023. 5. 22.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5FA966-E38F-2024-751C-000690BCB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B14E41-4D28-E0D3-5151-6B0347B3C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63101-9247-DB42-B35D-BD1ECFD9487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29342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464F46-40F1-144F-773A-00511E42B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1C8786-59AE-D17E-612B-6FECA8677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D40A9F-24CA-6490-7646-D426C97C2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EF3CD-C5B7-AF40-98AE-667F370EAB98}" type="datetimeFigureOut">
              <a:rPr kumimoji="1" lang="ko-Kore-KR" altLang="en-US" smtClean="0"/>
              <a:t>2023. 5. 22.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99107A-87E0-612F-F604-541BA19583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9688A8-1F31-5569-0957-52042B011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63101-9247-DB42-B35D-BD1ECFD9487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577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5D91BD-F0A2-8ED6-CB03-F13FB74F5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7787"/>
            <a:ext cx="9144000" cy="2387600"/>
          </a:xfrm>
        </p:spPr>
        <p:txBody>
          <a:bodyPr>
            <a:normAutofit fontScale="90000"/>
          </a:bodyPr>
          <a:lstStyle/>
          <a:p>
            <a:r>
              <a:rPr kumimoji="1" lang="en-US" altLang="ko-Kore-KR" b="1" dirty="0">
                <a:latin typeface="+mj-ea"/>
              </a:rPr>
              <a:t>Convolutional Neural Networks for Classification </a:t>
            </a:r>
            <a:br>
              <a:rPr kumimoji="1" lang="en-US" altLang="ko-Kore-KR" b="1" dirty="0">
                <a:latin typeface="+mj-ea"/>
              </a:rPr>
            </a:br>
            <a:r>
              <a:rPr kumimoji="1" lang="en-US" altLang="ko-Kore-KR" b="1" dirty="0">
                <a:latin typeface="+mj-ea"/>
              </a:rPr>
              <a:t>of Alzheimer’s Disease</a:t>
            </a:r>
            <a:endParaRPr kumimoji="1" lang="ko-Kore-KR" altLang="en-US" b="1" dirty="0"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3A3171-103B-1E80-4656-164E56C79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7462"/>
            <a:ext cx="9144000" cy="1655762"/>
          </a:xfrm>
        </p:spPr>
        <p:txBody>
          <a:bodyPr/>
          <a:lstStyle/>
          <a:p>
            <a:r>
              <a:rPr kumimoji="1" lang="en-US" altLang="ko-Kore-KR" dirty="0">
                <a:latin typeface="+mj-ea"/>
                <a:ea typeface="+mj-ea"/>
              </a:rPr>
              <a:t>: Overview and Reproducible Evaluation</a:t>
            </a:r>
            <a:endParaRPr kumimoji="1" lang="ko-Kore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35814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5BD4E-C23B-7B9D-E789-B717EB92D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7623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dirty="0">
                <a:latin typeface="+mj-ea"/>
              </a:rPr>
              <a:t>5.</a:t>
            </a:r>
            <a:r>
              <a:rPr kumimoji="1" lang="ko-KR" altLang="en-US" dirty="0">
                <a:latin typeface="+mj-ea"/>
              </a:rPr>
              <a:t> </a:t>
            </a:r>
            <a:r>
              <a:rPr kumimoji="1" lang="en-US" altLang="ko-KR" dirty="0">
                <a:latin typeface="+mj-ea"/>
              </a:rPr>
              <a:t>Experiments and results</a:t>
            </a:r>
            <a:r>
              <a:rPr kumimoji="1" lang="en-US" altLang="ko-Kore-KR" dirty="0">
                <a:latin typeface="+mj-ea"/>
              </a:rPr>
              <a:t>			</a:t>
            </a:r>
            <a:endParaRPr kumimoji="1" lang="ko-Kore-KR" altLang="en-US" sz="1600" b="1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3A83AE-D22A-3AED-3481-9B2EC1671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33038"/>
            <a:ext cx="10515600" cy="2822944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테스트 셋에서의 </a:t>
            </a:r>
            <a:r>
              <a:rPr lang="en-US" altLang="ko-KR" sz="2000" dirty="0">
                <a:latin typeface="+mj-ea"/>
                <a:ea typeface="+mj-ea"/>
              </a:rPr>
              <a:t>AD vs. CN </a:t>
            </a:r>
            <a:r>
              <a:rPr lang="ko-KR" altLang="en-US" sz="2000" dirty="0">
                <a:latin typeface="+mj-ea"/>
                <a:ea typeface="+mj-ea"/>
              </a:rPr>
              <a:t>결과</a:t>
            </a:r>
            <a:endParaRPr lang="en-US" altLang="ko-KR" sz="2000" dirty="0">
              <a:latin typeface="+mj-ea"/>
              <a:ea typeface="+mj-ea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600" dirty="0">
                <a:latin typeface="+mj-ea"/>
                <a:ea typeface="+mj-ea"/>
              </a:rPr>
              <a:t>3D subject-level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ko-Kore-KR" altLang="en-US" sz="1600" dirty="0">
                <a:effectLst/>
                <a:latin typeface="+mj-ea"/>
                <a:ea typeface="+mj-ea"/>
              </a:rPr>
              <a:t>→</a:t>
            </a:r>
            <a:r>
              <a:rPr lang="en-US" altLang="ko-Kore-KR" sz="1600" dirty="0">
                <a:latin typeface="+mj-ea"/>
                <a:ea typeface="+mj-ea"/>
              </a:rPr>
              <a:t>	</a:t>
            </a:r>
            <a:r>
              <a:rPr lang="en-US" altLang="ko-KR" sz="1600" dirty="0">
                <a:latin typeface="+mj-ea"/>
                <a:ea typeface="+mj-ea"/>
              </a:rPr>
              <a:t>ADNI : 0.82	AIBL : 0.83	OASIS : 0.67</a:t>
            </a:r>
          </a:p>
          <a:p>
            <a:pPr marL="800100" lvl="1" indent="-342900">
              <a:buFont typeface="+mj-lt"/>
              <a:buAutoNum type="arabicParenR" startAt="2"/>
            </a:pPr>
            <a:r>
              <a:rPr lang="en-US" altLang="ko-KR" sz="1600" u="sng" dirty="0">
                <a:latin typeface="+mj-ea"/>
                <a:ea typeface="+mj-ea"/>
              </a:rPr>
              <a:t>3D ROI-based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ko-Kore-KR" altLang="en-US" sz="1600" dirty="0">
                <a:effectLst/>
                <a:latin typeface="+mj-ea"/>
                <a:ea typeface="+mj-ea"/>
              </a:rPr>
              <a:t>→</a:t>
            </a:r>
            <a:r>
              <a:rPr lang="en-US" altLang="ko-Kore-KR" sz="1600" dirty="0">
                <a:latin typeface="+mj-ea"/>
                <a:ea typeface="+mj-ea"/>
              </a:rPr>
              <a:t>	</a:t>
            </a:r>
            <a:r>
              <a:rPr lang="en-US" altLang="ko-KR" sz="1600" u="sng" dirty="0">
                <a:latin typeface="+mj-ea"/>
                <a:ea typeface="+mj-ea"/>
              </a:rPr>
              <a:t>ADNI : 0.89</a:t>
            </a:r>
            <a:r>
              <a:rPr lang="en-US" altLang="ko-KR" sz="1600" dirty="0">
                <a:latin typeface="+mj-ea"/>
                <a:ea typeface="+mj-ea"/>
              </a:rPr>
              <a:t>	AIBL : 0.84	OASIS : 0.69</a:t>
            </a:r>
          </a:p>
          <a:p>
            <a:pPr marL="800100" lvl="1" indent="-342900">
              <a:buFont typeface="+mj-lt"/>
              <a:buAutoNum type="arabicParenR" startAt="3"/>
            </a:pPr>
            <a:r>
              <a:rPr lang="en-US" altLang="ko-KR" sz="1600" dirty="0">
                <a:latin typeface="+mj-ea"/>
                <a:ea typeface="+mj-ea"/>
              </a:rPr>
              <a:t>3D patch-level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ko-Kore-KR" altLang="en-US" sz="1600" dirty="0">
                <a:effectLst/>
                <a:latin typeface="+mj-ea"/>
                <a:ea typeface="+mj-ea"/>
              </a:rPr>
              <a:t>→</a:t>
            </a:r>
            <a:r>
              <a:rPr lang="en-US" altLang="ko-Kore-KR" sz="1600" dirty="0">
                <a:latin typeface="+mj-ea"/>
                <a:ea typeface="+mj-ea"/>
              </a:rPr>
              <a:t>	</a:t>
            </a:r>
            <a:r>
              <a:rPr lang="en-US" altLang="ko-KR" sz="1600" dirty="0">
                <a:latin typeface="+mj-ea"/>
                <a:ea typeface="+mj-ea"/>
              </a:rPr>
              <a:t>ADNI : 0.81	AIBL : 0.81	OASIS : 0.64</a:t>
            </a:r>
          </a:p>
          <a:p>
            <a:pPr marL="800100" lvl="1" indent="-342900">
              <a:buFont typeface="+mj-lt"/>
              <a:buAutoNum type="arabicParenR" startAt="4"/>
            </a:pPr>
            <a:r>
              <a:rPr lang="en-US" altLang="ko-KR" sz="1600" dirty="0">
                <a:latin typeface="+mj-ea"/>
                <a:ea typeface="+mj-ea"/>
              </a:rPr>
              <a:t>2D slice-level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ko-Kore-KR" altLang="en-US" sz="1600" dirty="0">
                <a:effectLst/>
                <a:latin typeface="+mj-ea"/>
                <a:ea typeface="+mj-ea"/>
              </a:rPr>
              <a:t>→</a:t>
            </a:r>
            <a:r>
              <a:rPr lang="en-US" altLang="ko-Kore-KR" sz="1600" dirty="0">
                <a:latin typeface="+mj-ea"/>
                <a:ea typeface="+mj-ea"/>
              </a:rPr>
              <a:t>	</a:t>
            </a:r>
            <a:r>
              <a:rPr lang="en-US" altLang="ko-KR" sz="1600" dirty="0">
                <a:latin typeface="+mj-ea"/>
                <a:ea typeface="+mj-ea"/>
              </a:rPr>
              <a:t>ADNI : 0.76	AIBL : 0.76	OASIS : 0.65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F703EF0-49D4-8995-9E4F-A0C53E0EFE75}"/>
              </a:ext>
            </a:extLst>
          </p:cNvPr>
          <p:cNvGrpSpPr/>
          <p:nvPr/>
        </p:nvGrpSpPr>
        <p:grpSpPr>
          <a:xfrm>
            <a:off x="838800" y="1504800"/>
            <a:ext cx="6019801" cy="2180336"/>
            <a:chOff x="955158" y="1479015"/>
            <a:chExt cx="6019801" cy="2180336"/>
          </a:xfrm>
        </p:grpSpPr>
        <p:pic>
          <p:nvPicPr>
            <p:cNvPr id="5" name="그림 4" descr="텍스트, 스크린샷, 소프트웨어, 폰트이(가) 표시된 사진&#10;&#10;자동 생성된 설명">
              <a:extLst>
                <a:ext uri="{FF2B5EF4-FFF2-40B4-BE49-F238E27FC236}">
                  <a16:creationId xmlns:a16="http://schemas.microsoft.com/office/drawing/2014/main" id="{51E35375-49E7-0C8C-39CA-3BE13C18CF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5954"/>
            <a:stretch/>
          </p:blipFill>
          <p:spPr>
            <a:xfrm>
              <a:off x="955159" y="1479015"/>
              <a:ext cx="6019800" cy="2180336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3FD88EC-D4FB-8E68-0ABB-C8C5D2E41863}"/>
                </a:ext>
              </a:extLst>
            </p:cNvPr>
            <p:cNvSpPr/>
            <p:nvPr/>
          </p:nvSpPr>
          <p:spPr>
            <a:xfrm>
              <a:off x="955158" y="2430959"/>
              <a:ext cx="4903381" cy="535525"/>
            </a:xfrm>
            <a:prstGeom prst="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pic>
        <p:nvPicPr>
          <p:cNvPr id="9" name="그림 8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613EE1C6-4EF6-6078-CB30-4F7E4CA194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855" r="77606" b="2274"/>
          <a:stretch/>
        </p:blipFill>
        <p:spPr>
          <a:xfrm>
            <a:off x="8578107" y="2348771"/>
            <a:ext cx="2592046" cy="492394"/>
          </a:xfrm>
          <a:prstGeom prst="rect">
            <a:avLst/>
          </a:prstGeom>
        </p:spPr>
      </p:pic>
      <p:pic>
        <p:nvPicPr>
          <p:cNvPr id="11" name="그래픽 10" descr="갈매기형 화살표 단색으로 채워진">
            <a:extLst>
              <a:ext uri="{FF2B5EF4-FFF2-40B4-BE49-F238E27FC236}">
                <a16:creationId xmlns:a16="http://schemas.microsoft.com/office/drawing/2014/main" id="{C7E507F3-A47D-6627-0DED-8B5E0AF2E6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61154" y="213776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3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5BD4E-C23B-7B9D-E789-B717EB92D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0"/>
            <a:ext cx="10515600" cy="1325563"/>
          </a:xfrm>
        </p:spPr>
        <p:txBody>
          <a:bodyPr/>
          <a:lstStyle/>
          <a:p>
            <a:r>
              <a:rPr kumimoji="1" lang="en-US" altLang="ko-Kore-KR" dirty="0">
                <a:latin typeface="+mj-ea"/>
              </a:rPr>
              <a:t>1. Introduction</a:t>
            </a:r>
            <a:endParaRPr kumimoji="1" lang="ko-Kore-KR" altLang="en-US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3A83AE-D22A-3AED-3481-9B2EC1671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9633"/>
            <a:ext cx="10515600" cy="4631680"/>
          </a:xfrm>
        </p:spPr>
        <p:txBody>
          <a:bodyPr>
            <a:normAutofit/>
          </a:bodyPr>
          <a:lstStyle/>
          <a:p>
            <a:r>
              <a:rPr kumimoji="1" lang="ko-KR" altLang="en-US" sz="2000" dirty="0">
                <a:latin typeface="+mj-ea"/>
                <a:ea typeface="+mj-ea"/>
              </a:rPr>
              <a:t>정확한 </a:t>
            </a:r>
            <a:r>
              <a:rPr kumimoji="1" lang="en-US" altLang="ko-KR" sz="2000" dirty="0">
                <a:latin typeface="+mj-ea"/>
                <a:ea typeface="+mj-ea"/>
              </a:rPr>
              <a:t>AD </a:t>
            </a:r>
            <a:r>
              <a:rPr kumimoji="1" lang="ko-KR" altLang="en-US" sz="2000" dirty="0">
                <a:latin typeface="+mj-ea"/>
                <a:ea typeface="+mj-ea"/>
              </a:rPr>
              <a:t>조기 진단의 필요성이 높아짐</a:t>
            </a:r>
            <a:endParaRPr kumimoji="1" lang="en-US" altLang="ko-KR" sz="20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kumimoji="1" lang="ko-KR" altLang="en-US" sz="1600" dirty="0">
                <a:latin typeface="+mj-ea"/>
                <a:ea typeface="+mj-ea"/>
              </a:rPr>
              <a:t>    </a:t>
            </a:r>
            <a:r>
              <a:rPr lang="ko-Kore-KR" altLang="en-US" sz="1600" dirty="0">
                <a:effectLst/>
                <a:latin typeface="+mj-ea"/>
                <a:ea typeface="+mj-ea"/>
              </a:rPr>
              <a:t>→</a:t>
            </a:r>
            <a:r>
              <a:rPr lang="ko-KR" altLang="en-US" sz="1600" dirty="0">
                <a:effectLst/>
                <a:latin typeface="+mj-ea"/>
                <a:ea typeface="+mj-ea"/>
              </a:rPr>
              <a:t> </a:t>
            </a:r>
            <a:r>
              <a:rPr kumimoji="1" lang="en-US" altLang="ko-KR" sz="1600" dirty="0">
                <a:latin typeface="+mj-ea"/>
                <a:ea typeface="+mj-ea"/>
              </a:rPr>
              <a:t>MRI</a:t>
            </a:r>
            <a:r>
              <a:rPr kumimoji="1" lang="ko-KR" altLang="en-US" sz="1600" dirty="0">
                <a:latin typeface="+mj-ea"/>
                <a:ea typeface="+mj-ea"/>
              </a:rPr>
              <a:t>와 </a:t>
            </a:r>
            <a:r>
              <a:rPr kumimoji="1" lang="en-US" altLang="ko-KR" sz="1600" dirty="0">
                <a:latin typeface="+mj-ea"/>
                <a:ea typeface="+mj-ea"/>
              </a:rPr>
              <a:t>ML,</a:t>
            </a:r>
            <a:r>
              <a:rPr kumimoji="1" lang="ko-KR" altLang="en-US" sz="1600" dirty="0">
                <a:latin typeface="+mj-ea"/>
                <a:ea typeface="+mj-ea"/>
              </a:rPr>
              <a:t> </a:t>
            </a:r>
            <a:r>
              <a:rPr kumimoji="1" lang="en-US" altLang="ko-KR" sz="1600" dirty="0">
                <a:latin typeface="+mj-ea"/>
                <a:ea typeface="+mj-ea"/>
              </a:rPr>
              <a:t>DL(CNN)</a:t>
            </a:r>
            <a:r>
              <a:rPr kumimoji="1" lang="ko-KR" altLang="en-US" sz="1600" dirty="0">
                <a:latin typeface="+mj-ea"/>
                <a:ea typeface="+mj-ea"/>
              </a:rPr>
              <a:t>을 이용하여 개인맞춤형 진단 및 예후를 알 수 있도록 기술이 발전함</a:t>
            </a:r>
            <a:endParaRPr kumimoji="1" lang="en-US" altLang="ko-KR" sz="1600" dirty="0">
              <a:latin typeface="+mj-ea"/>
              <a:ea typeface="+mj-ea"/>
            </a:endParaRPr>
          </a:p>
          <a:p>
            <a:pPr marL="0" indent="0">
              <a:buNone/>
            </a:pPr>
            <a:endParaRPr kumimoji="1" lang="en-US" altLang="ko-KR" sz="2000" dirty="0">
              <a:latin typeface="+mj-ea"/>
              <a:ea typeface="+mj-ea"/>
            </a:endParaRPr>
          </a:p>
          <a:p>
            <a:r>
              <a:rPr kumimoji="1" lang="ko-KR" altLang="en-US" sz="2000" dirty="0">
                <a:latin typeface="+mj-ea"/>
                <a:ea typeface="+mj-ea"/>
              </a:rPr>
              <a:t>기존 연구들의 한계</a:t>
            </a:r>
            <a:endParaRPr kumimoji="1" lang="en-US" altLang="ko-KR" sz="2000" dirty="0">
              <a:latin typeface="+mj-ea"/>
              <a:ea typeface="+mj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sz="1600" dirty="0">
                <a:latin typeface="+mj-ea"/>
                <a:ea typeface="+mj-ea"/>
              </a:rPr>
              <a:t>각 연구마다 성능 비교가 어려움</a:t>
            </a:r>
            <a:endParaRPr kumimoji="1" lang="en-US" altLang="ko-KR" sz="1600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kumimoji="1" lang="en-US" altLang="ko-KR" sz="1600" dirty="0">
                <a:latin typeface="+mj-ea"/>
                <a:ea typeface="+mj-ea"/>
              </a:rPr>
              <a:t>	-</a:t>
            </a:r>
            <a:r>
              <a:rPr kumimoji="1" lang="ko-KR" altLang="en-US" sz="1600" dirty="0">
                <a:latin typeface="+mj-ea"/>
                <a:ea typeface="+mj-ea"/>
              </a:rPr>
              <a:t> 사용 데이터</a:t>
            </a:r>
            <a:r>
              <a:rPr kumimoji="1" lang="en-US" altLang="ko-KR" sz="1600" dirty="0">
                <a:latin typeface="+mj-ea"/>
                <a:ea typeface="+mj-ea"/>
              </a:rPr>
              <a:t>,</a:t>
            </a:r>
            <a:r>
              <a:rPr kumimoji="1" lang="ko-KR" altLang="en-US" sz="1600" dirty="0">
                <a:latin typeface="+mj-ea"/>
                <a:ea typeface="+mj-ea"/>
              </a:rPr>
              <a:t> 이미지 </a:t>
            </a:r>
            <a:r>
              <a:rPr kumimoji="1" lang="ko-KR" altLang="en-US" sz="1600" dirty="0" err="1">
                <a:latin typeface="+mj-ea"/>
                <a:ea typeface="+mj-ea"/>
              </a:rPr>
              <a:t>전처리</a:t>
            </a:r>
            <a:r>
              <a:rPr kumimoji="1" lang="ko-KR" altLang="en-US" sz="1600" dirty="0">
                <a:latin typeface="+mj-ea"/>
                <a:ea typeface="+mj-ea"/>
              </a:rPr>
              <a:t> 과정</a:t>
            </a:r>
            <a:r>
              <a:rPr kumimoji="1" lang="en-US" altLang="ko-KR" sz="1600" dirty="0">
                <a:latin typeface="+mj-ea"/>
                <a:ea typeface="+mj-ea"/>
              </a:rPr>
              <a:t>,</a:t>
            </a:r>
            <a:r>
              <a:rPr kumimoji="1" lang="ko-KR" altLang="en-US" sz="1600" dirty="0">
                <a:latin typeface="+mj-ea"/>
                <a:ea typeface="+mj-ea"/>
              </a:rPr>
              <a:t> 교차검증 과정</a:t>
            </a:r>
            <a:r>
              <a:rPr kumimoji="1" lang="en-US" altLang="ko-KR" sz="1600" dirty="0">
                <a:latin typeface="+mj-ea"/>
                <a:ea typeface="+mj-ea"/>
              </a:rPr>
              <a:t>,</a:t>
            </a:r>
            <a:r>
              <a:rPr kumimoji="1" lang="ko-KR" altLang="en-US" sz="1600" dirty="0">
                <a:latin typeface="+mj-ea"/>
                <a:ea typeface="+mj-ea"/>
              </a:rPr>
              <a:t> 평가 지표 등이 다름</a:t>
            </a:r>
            <a:endParaRPr kumimoji="1" lang="en-US" altLang="ko-KR" sz="1600" dirty="0">
              <a:latin typeface="+mj-ea"/>
              <a:ea typeface="+mj-ea"/>
            </a:endParaRPr>
          </a:p>
          <a:p>
            <a:pPr marL="971550" lvl="1" indent="-514350">
              <a:buFont typeface="+mj-lt"/>
              <a:buAutoNum type="arabicPeriod" startAt="2"/>
            </a:pPr>
            <a:r>
              <a:rPr kumimoji="1" lang="ko-KR" altLang="en-US" sz="1600" dirty="0">
                <a:latin typeface="+mj-ea"/>
                <a:ea typeface="+mj-ea"/>
              </a:rPr>
              <a:t>정확한 성능인지 알 수 없는 경우가 있음</a:t>
            </a:r>
            <a:endParaRPr kumimoji="1" lang="en-US" altLang="ko-KR" sz="1600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kumimoji="1" lang="en-US" altLang="ko-KR" sz="1600" dirty="0">
                <a:latin typeface="+mj-ea"/>
                <a:ea typeface="+mj-ea"/>
              </a:rPr>
              <a:t>	-</a:t>
            </a:r>
            <a:r>
              <a:rPr kumimoji="1" lang="ko-KR" altLang="en-US" sz="1600" dirty="0">
                <a:latin typeface="+mj-ea"/>
                <a:ea typeface="+mj-ea"/>
              </a:rPr>
              <a:t> 학습에 사용된 데이터가 테스트 시 다시 사용되는 경우</a:t>
            </a:r>
            <a:endParaRPr kumimoji="1" lang="en-US" altLang="ko-KR" sz="1600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kumimoji="1" lang="en-US" altLang="ko-KR" sz="1600" dirty="0">
                <a:latin typeface="+mj-ea"/>
                <a:ea typeface="+mj-ea"/>
              </a:rPr>
              <a:t>	-</a:t>
            </a:r>
            <a:r>
              <a:rPr kumimoji="1" lang="ko-KR" altLang="en-US" sz="1600" dirty="0">
                <a:latin typeface="+mj-ea"/>
                <a:ea typeface="+mj-ea"/>
              </a:rPr>
              <a:t> 검증 </a:t>
            </a:r>
            <a:r>
              <a:rPr kumimoji="1" lang="en-US" altLang="ko-KR" sz="1600" dirty="0">
                <a:latin typeface="+mj-ea"/>
                <a:ea typeface="+mj-ea"/>
              </a:rPr>
              <a:t>/</a:t>
            </a:r>
            <a:r>
              <a:rPr kumimoji="1" lang="ko-KR" altLang="en-US" sz="1600" dirty="0">
                <a:latin typeface="+mj-ea"/>
                <a:ea typeface="+mj-ea"/>
              </a:rPr>
              <a:t> 모델 선택 절차가 부적절한 경우</a:t>
            </a:r>
            <a:endParaRPr kumimoji="1" lang="en-US" altLang="ko-KR" sz="1600" dirty="0">
              <a:latin typeface="+mj-ea"/>
              <a:ea typeface="+mj-ea"/>
            </a:endParaRPr>
          </a:p>
          <a:p>
            <a:pPr marL="457200" lvl="1" indent="0">
              <a:buNone/>
            </a:pPr>
            <a:endParaRPr kumimoji="1" lang="en-US" altLang="ko-KR" sz="2000" dirty="0">
              <a:latin typeface="+mj-ea"/>
              <a:ea typeface="+mj-ea"/>
            </a:endParaRPr>
          </a:p>
          <a:p>
            <a:r>
              <a:rPr kumimoji="1" lang="ko-KR" altLang="en-US" sz="2000" dirty="0">
                <a:latin typeface="+mj-ea"/>
                <a:ea typeface="+mj-ea"/>
              </a:rPr>
              <a:t>이 연구의 성과</a:t>
            </a:r>
            <a:endParaRPr kumimoji="1" lang="en-US" altLang="ko-KR" sz="2000" dirty="0">
              <a:latin typeface="+mj-ea"/>
              <a:ea typeface="+mj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ko-KR" sz="1600" dirty="0">
                <a:latin typeface="+mj-ea"/>
                <a:ea typeface="+mj-ea"/>
              </a:rPr>
              <a:t>CNN</a:t>
            </a:r>
            <a:r>
              <a:rPr kumimoji="1" lang="ko-KR" altLang="en-US" sz="1600" dirty="0">
                <a:latin typeface="+mj-ea"/>
                <a:ea typeface="+mj-ea"/>
              </a:rPr>
              <a:t>과 </a:t>
            </a:r>
            <a:r>
              <a:rPr kumimoji="1" lang="en-US" altLang="ko-KR" sz="1600" dirty="0">
                <a:latin typeface="+mj-ea"/>
                <a:ea typeface="+mj-ea"/>
              </a:rPr>
              <a:t>MRI</a:t>
            </a:r>
            <a:r>
              <a:rPr kumimoji="1" lang="ko-KR" altLang="en-US" sz="1600" dirty="0" err="1">
                <a:latin typeface="+mj-ea"/>
                <a:ea typeface="+mj-ea"/>
              </a:rPr>
              <a:t>를</a:t>
            </a:r>
            <a:r>
              <a:rPr kumimoji="1" lang="ko-KR" altLang="en-US" sz="1600" dirty="0">
                <a:latin typeface="+mj-ea"/>
                <a:ea typeface="+mj-ea"/>
              </a:rPr>
              <a:t> 이용한 </a:t>
            </a:r>
            <a:r>
              <a:rPr kumimoji="1" lang="en-US" altLang="ko-KR" sz="1600" dirty="0">
                <a:latin typeface="+mj-ea"/>
                <a:ea typeface="+mj-ea"/>
              </a:rPr>
              <a:t>AD </a:t>
            </a:r>
            <a:r>
              <a:rPr kumimoji="1" lang="ko-KR" altLang="en-US" sz="1600" dirty="0">
                <a:latin typeface="+mj-ea"/>
                <a:ea typeface="+mj-ea"/>
              </a:rPr>
              <a:t>분류에 대한 여러 연구들을 리뷰함</a:t>
            </a:r>
            <a:endParaRPr kumimoji="1" lang="en-US" altLang="ko-KR" sz="1600" dirty="0">
              <a:latin typeface="+mj-ea"/>
              <a:ea typeface="+mj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sz="1600" dirty="0">
                <a:latin typeface="+mj-ea"/>
                <a:ea typeface="+mj-ea"/>
              </a:rPr>
              <a:t>기존 </a:t>
            </a:r>
            <a:r>
              <a:rPr kumimoji="1" lang="en-US" altLang="ko-KR" sz="1600" dirty="0">
                <a:latin typeface="+mj-ea"/>
                <a:ea typeface="+mj-ea"/>
              </a:rPr>
              <a:t>open-source framework</a:t>
            </a:r>
            <a:r>
              <a:rPr kumimoji="1" lang="ko-KR" altLang="en-US" sz="1600" dirty="0" err="1">
                <a:latin typeface="+mj-ea"/>
                <a:ea typeface="+mj-ea"/>
              </a:rPr>
              <a:t>를</a:t>
            </a:r>
            <a:r>
              <a:rPr kumimoji="1" lang="ko-KR" altLang="en-US" sz="1600" dirty="0">
                <a:latin typeface="+mj-ea"/>
                <a:ea typeface="+mj-ea"/>
              </a:rPr>
              <a:t> </a:t>
            </a:r>
            <a:r>
              <a:rPr kumimoji="1" lang="en-US" altLang="ko-KR" sz="1600" dirty="0">
                <a:latin typeface="+mj-ea"/>
                <a:ea typeface="+mj-ea"/>
              </a:rPr>
              <a:t>DL </a:t>
            </a:r>
            <a:r>
              <a:rPr kumimoji="1" lang="ko-KR" altLang="en-US" sz="1600" dirty="0">
                <a:latin typeface="+mj-ea"/>
                <a:ea typeface="+mj-ea"/>
              </a:rPr>
              <a:t>방식으로 확장하여 재현 가능하게 함</a:t>
            </a:r>
            <a:endParaRPr kumimoji="1" lang="en-US" altLang="ko-KR" sz="1600" dirty="0">
              <a:latin typeface="+mj-ea"/>
              <a:ea typeface="+mj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sz="1600" dirty="0">
                <a:latin typeface="+mj-ea"/>
                <a:ea typeface="+mj-ea"/>
              </a:rPr>
              <a:t>학습 데이터와 테스트 데이터가 다른 경우에도 분류 성능이 </a:t>
            </a:r>
            <a:r>
              <a:rPr kumimoji="1" lang="ko-KR" altLang="en-US" sz="1600" dirty="0" err="1">
                <a:latin typeface="+mj-ea"/>
                <a:ea typeface="+mj-ea"/>
              </a:rPr>
              <a:t>좋은지</a:t>
            </a:r>
            <a:r>
              <a:rPr kumimoji="1" lang="ko-KR" altLang="en-US" sz="1600" dirty="0">
                <a:latin typeface="+mj-ea"/>
                <a:ea typeface="+mj-ea"/>
              </a:rPr>
              <a:t> 일반화 가능성을 평가함</a:t>
            </a:r>
            <a:endParaRPr kumimoji="1" lang="en-US" altLang="ko-KR" sz="1600" dirty="0">
              <a:latin typeface="+mj-ea"/>
              <a:ea typeface="+mj-ea"/>
            </a:endParaRPr>
          </a:p>
          <a:p>
            <a:pPr marL="457200" lvl="1" indent="0">
              <a:buNone/>
            </a:pPr>
            <a:endParaRPr kumimoji="1" lang="en-US" altLang="ko-KR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09496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5BD4E-C23B-7B9D-E789-B717EB92D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ore-KR" dirty="0">
                <a:latin typeface="+mj-ea"/>
              </a:rPr>
              <a:t>2. State of art		</a:t>
            </a:r>
            <a:r>
              <a:rPr kumimoji="1" lang="ko-KR" altLang="en-US" dirty="0">
                <a:latin typeface="+mj-ea"/>
              </a:rPr>
              <a:t>    </a:t>
            </a:r>
            <a:r>
              <a:rPr lang="ko-Kore-KR" altLang="en-US" sz="1600" dirty="0">
                <a:solidFill>
                  <a:srgbClr val="000000"/>
                </a:solidFill>
                <a:effectLst/>
                <a:latin typeface="+mj-ea"/>
              </a:rPr>
              <a:t>⇒</a:t>
            </a:r>
            <a:r>
              <a:rPr lang="ko-KR" altLang="en-US" sz="1600" dirty="0">
                <a:solidFill>
                  <a:srgbClr val="000000"/>
                </a:solidFill>
                <a:latin typeface="+mj-ea"/>
              </a:rPr>
              <a:t> </a:t>
            </a:r>
            <a:r>
              <a:rPr kumimoji="1" lang="ko-KR" altLang="en-US" sz="1600" b="1" dirty="0">
                <a:latin typeface="+mj-ea"/>
              </a:rPr>
              <a:t>분류 주제 </a:t>
            </a:r>
            <a:r>
              <a:rPr kumimoji="1" lang="en-US" altLang="ko-KR" sz="1600" dirty="0">
                <a:latin typeface="+mj-ea"/>
              </a:rPr>
              <a:t>/</a:t>
            </a:r>
            <a:r>
              <a:rPr kumimoji="1" lang="ko-KR" altLang="en-US" sz="1600" b="1" dirty="0">
                <a:latin typeface="+mj-ea"/>
              </a:rPr>
              <a:t> </a:t>
            </a:r>
            <a:r>
              <a:rPr kumimoji="1" lang="en-US" altLang="ko-KR" sz="1600" b="1" dirty="0">
                <a:latin typeface="+mj-ea"/>
              </a:rPr>
              <a:t>data leakage </a:t>
            </a:r>
            <a:r>
              <a:rPr kumimoji="1" lang="ko-KR" altLang="en-US" sz="1600" b="1" dirty="0">
                <a:latin typeface="+mj-ea"/>
              </a:rPr>
              <a:t>여부 </a:t>
            </a:r>
            <a:r>
              <a:rPr kumimoji="1" lang="en-US" altLang="ko-KR" sz="1600" dirty="0">
                <a:latin typeface="+mj-ea"/>
              </a:rPr>
              <a:t>/</a:t>
            </a:r>
            <a:r>
              <a:rPr kumimoji="1" lang="ko-KR" altLang="en-US" sz="1600" dirty="0">
                <a:latin typeface="+mj-ea"/>
              </a:rPr>
              <a:t> 데이터 사용 방식</a:t>
            </a:r>
            <a:endParaRPr kumimoji="1" lang="ko-Kore-KR" altLang="en-US" sz="1600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3A83AE-D22A-3AED-3481-9B2EC1671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317"/>
            <a:ext cx="10515600" cy="50676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2000" dirty="0">
                <a:latin typeface="+mj-ea"/>
                <a:ea typeface="+mj-ea"/>
              </a:rPr>
              <a:t>1. Main classification tasks</a:t>
            </a:r>
          </a:p>
          <a:p>
            <a:pPr lvl="1">
              <a:buFontTx/>
              <a:buChar char="-"/>
            </a:pPr>
            <a:r>
              <a:rPr kumimoji="1" lang="en-US" altLang="ko-KR" sz="1600" dirty="0">
                <a:latin typeface="+mj-ea"/>
                <a:ea typeface="+mj-ea"/>
              </a:rPr>
              <a:t>AD vs. CN		- </a:t>
            </a:r>
            <a:r>
              <a:rPr kumimoji="1" lang="en-US" altLang="ko-KR" sz="1600" dirty="0" err="1">
                <a:latin typeface="+mj-ea"/>
                <a:ea typeface="+mj-ea"/>
              </a:rPr>
              <a:t>sMCI</a:t>
            </a:r>
            <a:r>
              <a:rPr kumimoji="1" lang="en-US" altLang="ko-KR" sz="1600" dirty="0">
                <a:latin typeface="+mj-ea"/>
                <a:ea typeface="+mj-ea"/>
              </a:rPr>
              <a:t> vs. </a:t>
            </a:r>
            <a:r>
              <a:rPr kumimoji="1" lang="en-US" altLang="ko-KR" sz="1600" dirty="0" err="1">
                <a:latin typeface="+mj-ea"/>
                <a:ea typeface="+mj-ea"/>
              </a:rPr>
              <a:t>pMCI</a:t>
            </a:r>
            <a:endParaRPr kumimoji="1" lang="en-US" altLang="ko-KR" sz="1600" dirty="0">
              <a:latin typeface="+mj-ea"/>
              <a:ea typeface="+mj-ea"/>
            </a:endParaRPr>
          </a:p>
          <a:p>
            <a:pPr lvl="1">
              <a:buFontTx/>
              <a:buChar char="-"/>
            </a:pPr>
            <a:r>
              <a:rPr kumimoji="1" lang="en-US" altLang="ko-KR" sz="1600" dirty="0">
                <a:latin typeface="+mj-ea"/>
                <a:ea typeface="+mj-ea"/>
              </a:rPr>
              <a:t>MCI vs. CN		- AD vs. MCI</a:t>
            </a:r>
          </a:p>
          <a:p>
            <a:pPr marL="457200" lvl="1" indent="0">
              <a:buNone/>
            </a:pPr>
            <a:r>
              <a:rPr kumimoji="1"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* AD : </a:t>
            </a:r>
            <a:r>
              <a:rPr kumimoji="1"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알츠하이머 </a:t>
            </a:r>
            <a:r>
              <a:rPr kumimoji="1"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/</a:t>
            </a:r>
            <a:r>
              <a:rPr kumimoji="1"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CN :  </a:t>
            </a:r>
            <a:r>
              <a:rPr kumimoji="1"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정상 피실험자 </a:t>
            </a:r>
            <a:r>
              <a:rPr kumimoji="1"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/</a:t>
            </a:r>
            <a:r>
              <a:rPr kumimoji="1"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MCI : </a:t>
            </a:r>
            <a:r>
              <a:rPr kumimoji="1"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경도 인지 장애 </a:t>
            </a:r>
            <a:endParaRPr kumimoji="1"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kumimoji="1" lang="en-US" altLang="ko-KR" sz="20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kumimoji="1" lang="en-US" altLang="ko-KR" sz="2000" dirty="0">
                <a:latin typeface="+mj-ea"/>
                <a:ea typeface="+mj-ea"/>
              </a:rPr>
              <a:t>2.</a:t>
            </a:r>
            <a:r>
              <a:rPr kumimoji="1" lang="ko-KR" altLang="en-US" sz="2000" dirty="0">
                <a:latin typeface="+mj-ea"/>
                <a:ea typeface="+mj-ea"/>
              </a:rPr>
              <a:t> </a:t>
            </a:r>
            <a:r>
              <a:rPr kumimoji="1" lang="en-US" altLang="ko-KR" sz="2000" dirty="0">
                <a:latin typeface="+mj-ea"/>
                <a:ea typeface="+mj-ea"/>
              </a:rPr>
              <a:t>Main causes of data leakage		</a:t>
            </a:r>
            <a:r>
              <a:rPr kumimoji="1" lang="ko-KR" altLang="en-US" sz="2000" dirty="0">
                <a:latin typeface="+mj-ea"/>
                <a:ea typeface="+mj-ea"/>
              </a:rPr>
              <a:t>         </a:t>
            </a:r>
            <a:endParaRPr kumimoji="1" lang="en-US" altLang="ko-KR" sz="20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    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* data leakage : </a:t>
            </a:r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테스트 데이터가 훈련 과정 중에 사용된 경우</a:t>
            </a:r>
            <a:endParaRPr kumimoji="1"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sz="1600" u="sng" dirty="0">
                <a:latin typeface="+mj-ea"/>
                <a:ea typeface="+mj-ea"/>
              </a:rPr>
              <a:t>Wrong data split </a:t>
            </a:r>
            <a:r>
              <a:rPr kumimoji="1" lang="en-US" altLang="ko-KR" sz="1600" dirty="0">
                <a:latin typeface="+mj-ea"/>
                <a:ea typeface="+mj-ea"/>
              </a:rPr>
              <a:t>: </a:t>
            </a:r>
            <a:r>
              <a:rPr kumimoji="1" lang="ko-KR" altLang="en-US" sz="1600" dirty="0">
                <a:latin typeface="+mj-ea"/>
                <a:ea typeface="+mj-ea"/>
              </a:rPr>
              <a:t>같은 피실험자를 </a:t>
            </a:r>
            <a:r>
              <a:rPr kumimoji="1" lang="en-US" altLang="ko-KR" sz="1600" dirty="0">
                <a:latin typeface="+mj-ea"/>
                <a:ea typeface="+mj-ea"/>
              </a:rPr>
              <a:t>train/validation/test</a:t>
            </a:r>
            <a:r>
              <a:rPr kumimoji="1" lang="ko-KR" altLang="en-US" sz="1600" dirty="0">
                <a:latin typeface="+mj-ea"/>
                <a:ea typeface="+mj-ea"/>
              </a:rPr>
              <a:t>로 분할한 경우</a:t>
            </a:r>
            <a:endParaRPr kumimoji="1" lang="en-US" altLang="ko-KR" sz="1600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kumimoji="1" lang="ko-KR" altLang="en-US" sz="1600" dirty="0">
                <a:latin typeface="+mj-ea"/>
                <a:ea typeface="+mj-ea"/>
              </a:rPr>
              <a:t>     </a:t>
            </a:r>
            <a:r>
              <a:rPr kumimoji="1" lang="en-US" altLang="ko-KR" sz="1600" dirty="0">
                <a:latin typeface="+mj-ea"/>
                <a:ea typeface="+mj-ea"/>
              </a:rPr>
              <a:t>ex) 3D </a:t>
            </a:r>
            <a:r>
              <a:rPr kumimoji="1" lang="ko-KR" altLang="en-US" sz="1600" dirty="0">
                <a:latin typeface="+mj-ea"/>
                <a:ea typeface="+mj-ea"/>
              </a:rPr>
              <a:t>이미지 </a:t>
            </a:r>
            <a:r>
              <a:rPr lang="ko-Kore-KR" altLang="en-US" sz="1600" dirty="0">
                <a:effectLst/>
                <a:latin typeface="+mj-ea"/>
                <a:ea typeface="+mj-ea"/>
              </a:rPr>
              <a:t>→</a:t>
            </a:r>
            <a:r>
              <a:rPr lang="ko-KR" altLang="en-US" sz="1600" dirty="0">
                <a:effectLst/>
                <a:latin typeface="+mj-ea"/>
                <a:ea typeface="+mj-ea"/>
              </a:rPr>
              <a:t> 슬라이스나 패치로 추출하는 과정에서 자주 발생함</a:t>
            </a:r>
            <a:endParaRPr kumimoji="1" lang="en-US" altLang="ko-KR" sz="1600" dirty="0">
              <a:effectLst/>
              <a:latin typeface="+mj-ea"/>
              <a:ea typeface="+mj-ea"/>
            </a:endParaRPr>
          </a:p>
          <a:p>
            <a:pPr marL="800100" lvl="1" indent="-342900">
              <a:buFont typeface="+mj-lt"/>
              <a:buAutoNum type="arabicPeriod" startAt="2"/>
            </a:pPr>
            <a:r>
              <a:rPr kumimoji="1" lang="en-US" altLang="ko-KR" sz="1600" u="sng" dirty="0">
                <a:latin typeface="+mj-ea"/>
                <a:ea typeface="+mj-ea"/>
              </a:rPr>
              <a:t>Late split </a:t>
            </a:r>
            <a:r>
              <a:rPr kumimoji="1" lang="en-US" altLang="ko-KR" sz="1600" dirty="0">
                <a:latin typeface="+mj-ea"/>
                <a:ea typeface="+mj-ea"/>
              </a:rPr>
              <a:t>: </a:t>
            </a:r>
            <a:r>
              <a:rPr kumimoji="1" lang="ko-KR" altLang="en-US" sz="1600" dirty="0">
                <a:latin typeface="+mj-ea"/>
                <a:ea typeface="+mj-ea"/>
              </a:rPr>
              <a:t>데이터 증강</a:t>
            </a:r>
            <a:r>
              <a:rPr kumimoji="1" lang="en-US" altLang="ko-KR" sz="1600" dirty="0">
                <a:latin typeface="+mj-ea"/>
                <a:ea typeface="+mj-ea"/>
              </a:rPr>
              <a:t>,</a:t>
            </a:r>
            <a:r>
              <a:rPr kumimoji="1" lang="ko-KR" altLang="en-US" sz="1600" dirty="0">
                <a:latin typeface="+mj-ea"/>
                <a:ea typeface="+mj-ea"/>
              </a:rPr>
              <a:t> 특징 추출</a:t>
            </a:r>
            <a:r>
              <a:rPr kumimoji="1" lang="en-US" altLang="ko-KR" sz="1600" dirty="0">
                <a:latin typeface="+mj-ea"/>
                <a:ea typeface="+mj-ea"/>
              </a:rPr>
              <a:t>,</a:t>
            </a:r>
            <a:r>
              <a:rPr kumimoji="1" lang="ko-KR" altLang="en-US" sz="1600" dirty="0">
                <a:latin typeface="+mj-ea"/>
                <a:ea typeface="+mj-ea"/>
              </a:rPr>
              <a:t> </a:t>
            </a:r>
            <a:r>
              <a:rPr kumimoji="1" lang="ko-KR" altLang="en-US" sz="1600" dirty="0" err="1">
                <a:latin typeface="+mj-ea"/>
                <a:ea typeface="+mj-ea"/>
              </a:rPr>
              <a:t>오토인코더</a:t>
            </a:r>
            <a:r>
              <a:rPr kumimoji="1" lang="ko-KR" altLang="en-US" sz="1600" dirty="0">
                <a:latin typeface="+mj-ea"/>
                <a:ea typeface="+mj-ea"/>
              </a:rPr>
              <a:t> 사전학습 등의 과정이 데이터 분할 전에 시행되어</a:t>
            </a:r>
            <a:endParaRPr kumimoji="1" lang="en-US" altLang="ko-KR" sz="1600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kumimoji="1" lang="en-US" altLang="ko-KR" sz="1600" dirty="0">
                <a:latin typeface="+mj-ea"/>
                <a:ea typeface="+mj-ea"/>
              </a:rPr>
              <a:t>		test </a:t>
            </a:r>
            <a:r>
              <a:rPr kumimoji="1" lang="ko-KR" altLang="en-US" sz="1600" dirty="0">
                <a:latin typeface="+mj-ea"/>
                <a:ea typeface="+mj-ea"/>
              </a:rPr>
              <a:t>데이터가 훈련 과정에 이미 사용된 경우</a:t>
            </a:r>
            <a:endParaRPr kumimoji="1" lang="en-US" altLang="ko-KR" sz="1600" dirty="0">
              <a:latin typeface="+mj-ea"/>
              <a:ea typeface="+mj-ea"/>
            </a:endParaRPr>
          </a:p>
          <a:p>
            <a:pPr marL="800100" lvl="1" indent="-342900">
              <a:buFont typeface="+mj-lt"/>
              <a:buAutoNum type="arabicPeriod" startAt="3"/>
            </a:pPr>
            <a:r>
              <a:rPr kumimoji="1" lang="en-US" altLang="ko-KR" sz="1600" u="sng" dirty="0">
                <a:effectLst/>
                <a:latin typeface="+mj-ea"/>
                <a:ea typeface="+mj-ea"/>
              </a:rPr>
              <a:t>Biased transfer learning </a:t>
            </a:r>
            <a:r>
              <a:rPr kumimoji="1" lang="en-US" altLang="ko-KR" sz="1600" dirty="0">
                <a:effectLst/>
                <a:latin typeface="+mj-ea"/>
                <a:ea typeface="+mj-ea"/>
              </a:rPr>
              <a:t>: </a:t>
            </a:r>
            <a:r>
              <a:rPr kumimoji="1" lang="ko-KR" altLang="en-US" sz="1600" dirty="0">
                <a:latin typeface="+mj-ea"/>
                <a:ea typeface="+mj-ea"/>
              </a:rPr>
              <a:t>전이 학습 시 사용된 훈련 데이터가 이후 시험 데이터로 다시 사용되는 경우</a:t>
            </a:r>
            <a:endParaRPr kumimoji="1" lang="en-US" altLang="ko-KR" sz="1600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kumimoji="1" lang="ko-KR" altLang="en-US" sz="1600" dirty="0">
                <a:effectLst/>
                <a:latin typeface="+mj-ea"/>
                <a:ea typeface="+mj-ea"/>
              </a:rPr>
              <a:t>     </a:t>
            </a:r>
            <a:r>
              <a:rPr kumimoji="1" lang="en-US" altLang="ko-KR" sz="1600" dirty="0">
                <a:latin typeface="+mj-ea"/>
                <a:ea typeface="+mj-ea"/>
              </a:rPr>
              <a:t>ex) AD/CN </a:t>
            </a:r>
            <a:r>
              <a:rPr kumimoji="1" lang="ko-KR" altLang="en-US" sz="1600" dirty="0">
                <a:latin typeface="+mj-ea"/>
                <a:ea typeface="+mj-ea"/>
              </a:rPr>
              <a:t>분류 모델을 이용해 </a:t>
            </a:r>
            <a:r>
              <a:rPr kumimoji="1" lang="en-US" altLang="ko-KR" sz="1600" dirty="0">
                <a:latin typeface="+mj-ea"/>
                <a:ea typeface="+mj-ea"/>
              </a:rPr>
              <a:t>MCI/CN </a:t>
            </a:r>
            <a:r>
              <a:rPr kumimoji="1" lang="ko-KR" altLang="en-US" sz="1600" dirty="0">
                <a:latin typeface="+mj-ea"/>
                <a:ea typeface="+mj-ea"/>
              </a:rPr>
              <a:t>분류 모델을 만들 때</a:t>
            </a:r>
            <a:r>
              <a:rPr kumimoji="1" lang="en-US" altLang="ko-KR" sz="1600" dirty="0">
                <a:latin typeface="+mj-ea"/>
                <a:ea typeface="+mj-ea"/>
              </a:rPr>
              <a:t>,</a:t>
            </a:r>
            <a:r>
              <a:rPr kumimoji="1" lang="ko-KR" altLang="en-US" sz="1600" dirty="0">
                <a:latin typeface="+mj-ea"/>
                <a:ea typeface="+mj-ea"/>
              </a:rPr>
              <a:t> </a:t>
            </a:r>
            <a:endParaRPr kumimoji="1" lang="en-US" altLang="ko-KR" sz="1600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kumimoji="1" lang="ko-KR" altLang="en-US" sz="1600" dirty="0">
                <a:latin typeface="+mj-ea"/>
                <a:ea typeface="+mj-ea"/>
              </a:rPr>
              <a:t>          </a:t>
            </a:r>
            <a:r>
              <a:rPr kumimoji="1" lang="en-US" altLang="ko-KR" sz="1600" dirty="0">
                <a:latin typeface="+mj-ea"/>
                <a:ea typeface="+mj-ea"/>
              </a:rPr>
              <a:t>AD/CN</a:t>
            </a:r>
            <a:r>
              <a:rPr kumimoji="1" lang="ko-KR" altLang="en-US" sz="1600" dirty="0">
                <a:latin typeface="+mj-ea"/>
                <a:ea typeface="+mj-ea"/>
              </a:rPr>
              <a:t>의</a:t>
            </a:r>
            <a:r>
              <a:rPr kumimoji="1" lang="en-US" altLang="ko-KR" sz="1600" dirty="0">
                <a:latin typeface="+mj-ea"/>
                <a:ea typeface="+mj-ea"/>
              </a:rPr>
              <a:t> </a:t>
            </a:r>
            <a:r>
              <a:rPr kumimoji="1" lang="ko-KR" altLang="en-US" sz="1600" dirty="0">
                <a:latin typeface="+mj-ea"/>
                <a:ea typeface="+mj-ea"/>
              </a:rPr>
              <a:t>학습 데이터가 </a:t>
            </a:r>
            <a:r>
              <a:rPr kumimoji="1" lang="en-US" altLang="ko-KR" sz="1600" dirty="0">
                <a:latin typeface="+mj-ea"/>
                <a:ea typeface="+mj-ea"/>
              </a:rPr>
              <a:t>MCI/CN</a:t>
            </a:r>
            <a:r>
              <a:rPr kumimoji="1" lang="ko-KR" altLang="en-US" sz="1600" dirty="0">
                <a:latin typeface="+mj-ea"/>
                <a:ea typeface="+mj-ea"/>
              </a:rPr>
              <a:t>의 시험 데이터로 쓰일 수 있음</a:t>
            </a:r>
            <a:endParaRPr kumimoji="1" lang="en-US" altLang="ko-KR" sz="1600" dirty="0">
              <a:latin typeface="+mj-ea"/>
              <a:ea typeface="+mj-ea"/>
            </a:endParaRPr>
          </a:p>
          <a:p>
            <a:pPr marL="800100" lvl="1" indent="-342900">
              <a:buFont typeface="+mj-lt"/>
              <a:buAutoNum type="arabicPeriod" startAt="4"/>
            </a:pPr>
            <a:r>
              <a:rPr kumimoji="1" lang="en-US" altLang="ko-KR" sz="1600" u="sng" dirty="0">
                <a:latin typeface="+mj-ea"/>
                <a:ea typeface="+mj-ea"/>
              </a:rPr>
              <a:t>Absence of an independent test set </a:t>
            </a:r>
            <a:r>
              <a:rPr kumimoji="1" lang="en-US" altLang="ko-KR" sz="1600" dirty="0">
                <a:latin typeface="+mj-ea"/>
                <a:ea typeface="+mj-ea"/>
              </a:rPr>
              <a:t>: validation</a:t>
            </a:r>
            <a:r>
              <a:rPr kumimoji="1" lang="ko-KR" altLang="en-US" sz="1600" dirty="0">
                <a:latin typeface="+mj-ea"/>
                <a:ea typeface="+mj-ea"/>
              </a:rPr>
              <a:t> 용도로 테스트 데이터를 사용한 경우</a:t>
            </a:r>
            <a:endParaRPr kumimoji="1" lang="en-US" altLang="ko-KR" sz="1600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kumimoji="1" lang="ko-KR" altLang="en-US" sz="1600" dirty="0">
                <a:latin typeface="+mj-ea"/>
                <a:ea typeface="+mj-ea"/>
              </a:rPr>
              <a:t>    </a:t>
            </a:r>
            <a:r>
              <a:rPr kumimoji="1" lang="en-US" altLang="ko-KR" sz="1600" dirty="0">
                <a:latin typeface="+mj-ea"/>
                <a:ea typeface="+mj-ea"/>
              </a:rPr>
              <a:t> ex) learning rate </a:t>
            </a:r>
            <a:r>
              <a:rPr kumimoji="1" lang="ko-KR" altLang="en-US" sz="1600" dirty="0">
                <a:latin typeface="+mj-ea"/>
                <a:ea typeface="+mj-ea"/>
              </a:rPr>
              <a:t>등 </a:t>
            </a:r>
            <a:r>
              <a:rPr kumimoji="1" lang="ko-KR" altLang="en-US" sz="1600" dirty="0" err="1">
                <a:latin typeface="+mj-ea"/>
                <a:ea typeface="+mj-ea"/>
              </a:rPr>
              <a:t>하이퍼</a:t>
            </a:r>
            <a:r>
              <a:rPr kumimoji="1" lang="ko-KR" altLang="en-US" sz="1600" dirty="0">
                <a:latin typeface="+mj-ea"/>
                <a:ea typeface="+mj-ea"/>
              </a:rPr>
              <a:t> </a:t>
            </a:r>
            <a:r>
              <a:rPr kumimoji="1" lang="ko-KR" altLang="en-US" sz="1600" dirty="0" err="1">
                <a:latin typeface="+mj-ea"/>
                <a:ea typeface="+mj-ea"/>
              </a:rPr>
              <a:t>파리미터를</a:t>
            </a:r>
            <a:r>
              <a:rPr kumimoji="1" lang="ko-KR" altLang="en-US" sz="1600" dirty="0">
                <a:latin typeface="+mj-ea"/>
                <a:ea typeface="+mj-ea"/>
              </a:rPr>
              <a:t> 결정하기 위해 테스트 데이터 사용</a:t>
            </a:r>
            <a:endParaRPr kumimoji="1" lang="en-US" altLang="ko-KR" sz="1600" dirty="0">
              <a:latin typeface="+mj-ea"/>
              <a:ea typeface="+mj-ea"/>
            </a:endParaRPr>
          </a:p>
          <a:p>
            <a:pPr marL="457200" lvl="1" indent="0">
              <a:buNone/>
            </a:pPr>
            <a:endParaRPr lang="en-US" altLang="ko-KR" sz="1600" dirty="0"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18711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5BD4E-C23B-7B9D-E789-B717EB92D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ore-KR" dirty="0">
                <a:latin typeface="+mj-ea"/>
              </a:rPr>
              <a:t>2. State of art			</a:t>
            </a:r>
            <a:r>
              <a:rPr lang="ko-Kore-KR" altLang="en-US" sz="1600" dirty="0">
                <a:solidFill>
                  <a:srgbClr val="000000"/>
                </a:solidFill>
                <a:effectLst/>
                <a:latin typeface="+mj-ea"/>
              </a:rPr>
              <a:t>⇒</a:t>
            </a:r>
            <a:r>
              <a:rPr lang="ko-KR" altLang="en-US" sz="1600" dirty="0">
                <a:solidFill>
                  <a:srgbClr val="000000"/>
                </a:solidFill>
                <a:latin typeface="+mj-ea"/>
              </a:rPr>
              <a:t> </a:t>
            </a:r>
            <a:r>
              <a:rPr kumimoji="1" lang="ko-KR" altLang="en-US" sz="1600" dirty="0">
                <a:latin typeface="+mj-ea"/>
              </a:rPr>
              <a:t>분류 주제 </a:t>
            </a:r>
            <a:r>
              <a:rPr kumimoji="1" lang="en-US" altLang="ko-KR" sz="1600" dirty="0">
                <a:latin typeface="+mj-ea"/>
              </a:rPr>
              <a:t>/</a:t>
            </a:r>
            <a:r>
              <a:rPr kumimoji="1" lang="ko-KR" altLang="en-US" sz="1600" dirty="0">
                <a:latin typeface="+mj-ea"/>
              </a:rPr>
              <a:t> </a:t>
            </a:r>
            <a:r>
              <a:rPr kumimoji="1" lang="en-US" altLang="ko-KR" sz="1600" dirty="0">
                <a:latin typeface="+mj-ea"/>
              </a:rPr>
              <a:t>data leakage </a:t>
            </a:r>
            <a:r>
              <a:rPr kumimoji="1" lang="ko-KR" altLang="en-US" sz="1600" dirty="0">
                <a:latin typeface="+mj-ea"/>
              </a:rPr>
              <a:t>여부 </a:t>
            </a:r>
            <a:r>
              <a:rPr kumimoji="1" lang="en-US" altLang="ko-KR" sz="1600" dirty="0">
                <a:latin typeface="+mj-ea"/>
              </a:rPr>
              <a:t>/</a:t>
            </a:r>
            <a:r>
              <a:rPr kumimoji="1" lang="ko-KR" altLang="en-US" sz="1600" dirty="0">
                <a:latin typeface="+mj-ea"/>
              </a:rPr>
              <a:t> </a:t>
            </a:r>
            <a:r>
              <a:rPr kumimoji="1" lang="ko-KR" altLang="en-US" sz="1600" b="1" dirty="0">
                <a:latin typeface="+mj-ea"/>
              </a:rPr>
              <a:t>데이터 사용 방식</a:t>
            </a:r>
            <a:endParaRPr kumimoji="1" lang="ko-Kore-KR" altLang="en-US" sz="1600" b="1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3A83AE-D22A-3AED-3481-9B2EC1671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316"/>
            <a:ext cx="10515600" cy="5351683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 startAt="3"/>
            </a:pPr>
            <a:r>
              <a:rPr lang="en-US" altLang="ko-KR" sz="2000" dirty="0">
                <a:latin typeface="+mj-ea"/>
                <a:ea typeface="+mj-ea"/>
              </a:rPr>
              <a:t>Classification of AD with end-to-end CNNs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600" u="sng" dirty="0">
                <a:latin typeface="+mj-ea"/>
                <a:ea typeface="+mj-ea"/>
              </a:rPr>
              <a:t>2D slice-level CNN </a:t>
            </a:r>
            <a:r>
              <a:rPr lang="en-US" altLang="ko-KR" sz="1600" dirty="0">
                <a:latin typeface="+mj-ea"/>
                <a:ea typeface="+mj-ea"/>
              </a:rPr>
              <a:t>: </a:t>
            </a:r>
            <a:r>
              <a:rPr lang="ko-KR" altLang="en-US" sz="1600" dirty="0">
                <a:latin typeface="+mj-ea"/>
                <a:ea typeface="+mj-ea"/>
              </a:rPr>
              <a:t>하나의 </a:t>
            </a:r>
            <a:r>
              <a:rPr lang="en-US" altLang="ko-KR" sz="1600" dirty="0">
                <a:latin typeface="+mj-ea"/>
                <a:ea typeface="+mj-ea"/>
              </a:rPr>
              <a:t>3D MRI</a:t>
            </a:r>
            <a:r>
              <a:rPr lang="ko-KR" altLang="en-US" sz="1600" dirty="0">
                <a:latin typeface="+mj-ea"/>
                <a:ea typeface="+mj-ea"/>
              </a:rPr>
              <a:t>로부터 여러 장의 </a:t>
            </a:r>
            <a:r>
              <a:rPr lang="en-US" altLang="ko-KR" sz="1600" dirty="0">
                <a:latin typeface="+mj-ea"/>
                <a:ea typeface="+mj-ea"/>
              </a:rPr>
              <a:t>2D </a:t>
            </a:r>
            <a:r>
              <a:rPr lang="ko-KR" altLang="en-US" sz="1600" dirty="0">
                <a:latin typeface="+mj-ea"/>
                <a:ea typeface="+mj-ea"/>
              </a:rPr>
              <a:t>슬라이스들로 추출</a:t>
            </a:r>
            <a:endParaRPr lang="en-US" altLang="ko-KR" sz="1600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ko-KR" sz="1600" dirty="0">
                <a:latin typeface="+mj-ea"/>
                <a:ea typeface="+mj-ea"/>
              </a:rPr>
              <a:t>	+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 err="1">
                <a:latin typeface="+mj-ea"/>
                <a:ea typeface="+mj-ea"/>
              </a:rPr>
              <a:t>ResNet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en-US" altLang="ko-KR" sz="1600" dirty="0" err="1">
                <a:latin typeface="+mj-ea"/>
                <a:ea typeface="+mj-ea"/>
              </a:rPr>
              <a:t>VGGNet</a:t>
            </a:r>
            <a:r>
              <a:rPr lang="ko-KR" altLang="en-US" sz="1600" dirty="0">
                <a:latin typeface="+mj-ea"/>
                <a:ea typeface="+mj-ea"/>
              </a:rPr>
              <a:t>과 같이 이미 좋은 성능이 보장된 모델을 사용해 전이 학습이 가능함</a:t>
            </a:r>
            <a:endParaRPr lang="en-US" altLang="ko-KR" sz="1600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ko-KR" sz="1600" dirty="0">
                <a:latin typeface="+mj-ea"/>
                <a:ea typeface="+mj-ea"/>
              </a:rPr>
              <a:t>	+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3D MRI</a:t>
            </a:r>
            <a:r>
              <a:rPr lang="ko-KR" altLang="en-US" sz="1600" dirty="0">
                <a:latin typeface="+mj-ea"/>
                <a:ea typeface="+mj-ea"/>
              </a:rPr>
              <a:t>로부터 수많은 </a:t>
            </a:r>
            <a:r>
              <a:rPr lang="en-US" altLang="ko-KR" sz="1600" dirty="0">
                <a:latin typeface="+mj-ea"/>
                <a:ea typeface="+mj-ea"/>
              </a:rPr>
              <a:t>2D </a:t>
            </a:r>
            <a:r>
              <a:rPr lang="ko-KR" altLang="en-US" sz="1600" dirty="0">
                <a:latin typeface="+mj-ea"/>
                <a:ea typeface="+mj-ea"/>
              </a:rPr>
              <a:t>슬라이스를 추출할 수 있어 데이터의 수가 증가함</a:t>
            </a:r>
            <a:endParaRPr lang="en-US" altLang="ko-KR" sz="1600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ko-KR" sz="1600" dirty="0">
                <a:latin typeface="+mj-ea"/>
                <a:ea typeface="+mj-ea"/>
              </a:rPr>
              <a:t>	-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2D convolution filter</a:t>
            </a:r>
            <a:r>
              <a:rPr lang="ko-KR" altLang="en-US" sz="1600" dirty="0">
                <a:latin typeface="+mj-ea"/>
                <a:ea typeface="+mj-ea"/>
              </a:rPr>
              <a:t>는 각 슬라이스를 모두 독립적으로 분석함 </a:t>
            </a:r>
            <a:endParaRPr lang="en-US" altLang="ko-KR" sz="1600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ko-Kore-KR" sz="1600" dirty="0">
                <a:effectLst/>
                <a:latin typeface="+mj-ea"/>
                <a:ea typeface="+mj-ea"/>
              </a:rPr>
              <a:t>	</a:t>
            </a:r>
            <a:r>
              <a:rPr lang="ko-KR" altLang="en-US" sz="1600" dirty="0">
                <a:latin typeface="+mj-ea"/>
                <a:ea typeface="+mj-ea"/>
              </a:rPr>
              <a:t>  </a:t>
            </a:r>
            <a:r>
              <a:rPr lang="ko-Kore-KR" altLang="en-US" sz="1600" dirty="0">
                <a:effectLst/>
                <a:latin typeface="+mj-ea"/>
                <a:ea typeface="+mj-ea"/>
              </a:rPr>
              <a:t>→</a:t>
            </a:r>
            <a:r>
              <a:rPr lang="ko-KR" altLang="en-US" sz="1600" dirty="0">
                <a:effectLst/>
                <a:latin typeface="+mj-ea"/>
                <a:ea typeface="+mj-ea"/>
              </a:rPr>
              <a:t> 한 환자에 대한 슬라이스가 모두 독립적으로 분석됨</a:t>
            </a:r>
            <a:endParaRPr lang="en-US" altLang="ko-KR" sz="1600" dirty="0">
              <a:effectLst/>
              <a:latin typeface="+mj-ea"/>
              <a:ea typeface="+mj-ea"/>
            </a:endParaRPr>
          </a:p>
          <a:p>
            <a:pPr marL="457200" lvl="1" indent="0">
              <a:buNone/>
            </a:pPr>
            <a:endParaRPr lang="en-US" altLang="ko-KR" sz="1600" dirty="0">
              <a:latin typeface="+mj-ea"/>
              <a:ea typeface="+mj-ea"/>
            </a:endParaRPr>
          </a:p>
          <a:p>
            <a:pPr marL="800100" lvl="1" indent="-342900">
              <a:buFont typeface="+mj-lt"/>
              <a:buAutoNum type="arabicParenR" startAt="2"/>
            </a:pPr>
            <a:r>
              <a:rPr lang="en-US" altLang="ko-KR" sz="1600" u="sng" dirty="0">
                <a:latin typeface="+mj-ea"/>
                <a:ea typeface="+mj-ea"/>
              </a:rPr>
              <a:t>3D patch-level CNN </a:t>
            </a:r>
            <a:r>
              <a:rPr lang="en-US" altLang="ko-KR" sz="1600" dirty="0">
                <a:latin typeface="+mj-ea"/>
                <a:ea typeface="+mj-ea"/>
              </a:rPr>
              <a:t>: </a:t>
            </a:r>
            <a:r>
              <a:rPr lang="ko-KR" altLang="en-US" sz="1600" dirty="0">
                <a:latin typeface="+mj-ea"/>
                <a:ea typeface="+mj-ea"/>
              </a:rPr>
              <a:t>하나의 </a:t>
            </a:r>
            <a:r>
              <a:rPr lang="en-US" altLang="ko-KR" sz="1600" dirty="0">
                <a:latin typeface="+mj-ea"/>
                <a:ea typeface="+mj-ea"/>
              </a:rPr>
              <a:t>3D MRI</a:t>
            </a:r>
            <a:r>
              <a:rPr lang="ko-KR" altLang="en-US" sz="1600" dirty="0" err="1">
                <a:latin typeface="+mj-ea"/>
                <a:ea typeface="+mj-ea"/>
              </a:rPr>
              <a:t>를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여러 개의 </a:t>
            </a:r>
            <a:r>
              <a:rPr lang="en-US" altLang="ko-KR" sz="1600" dirty="0">
                <a:latin typeface="+mj-ea"/>
                <a:ea typeface="+mj-ea"/>
              </a:rPr>
              <a:t>3D </a:t>
            </a:r>
            <a:r>
              <a:rPr lang="ko-KR" altLang="en-US" sz="1600" dirty="0">
                <a:latin typeface="+mj-ea"/>
                <a:ea typeface="+mj-ea"/>
              </a:rPr>
              <a:t>패치들로 추출</a:t>
            </a:r>
            <a:endParaRPr lang="en-US" altLang="ko-KR" sz="1600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ko-KR" sz="1600" dirty="0">
                <a:latin typeface="+mj-ea"/>
                <a:ea typeface="+mj-ea"/>
              </a:rPr>
              <a:t>	+</a:t>
            </a:r>
            <a:r>
              <a:rPr lang="ko-KR" altLang="en-US" sz="1600" dirty="0">
                <a:latin typeface="+mj-ea"/>
                <a:ea typeface="+mj-ea"/>
              </a:rPr>
              <a:t> 데이터의 수가 증가함</a:t>
            </a:r>
            <a:endParaRPr lang="en-US" altLang="ko-KR" sz="1600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ko-KR" sz="1600" dirty="0">
                <a:latin typeface="+mj-ea"/>
                <a:ea typeface="+mj-ea"/>
              </a:rPr>
              <a:t>	+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2D slice-level</a:t>
            </a:r>
            <a:r>
              <a:rPr lang="ko-KR" altLang="en-US" sz="1600" dirty="0">
                <a:latin typeface="+mj-ea"/>
                <a:ea typeface="+mj-ea"/>
              </a:rPr>
              <a:t>에 비해 </a:t>
            </a:r>
            <a:r>
              <a:rPr lang="en-US" altLang="ko-KR" sz="1600" dirty="0">
                <a:latin typeface="+mj-ea"/>
                <a:ea typeface="+mj-ea"/>
              </a:rPr>
              <a:t>data leakage </a:t>
            </a:r>
            <a:r>
              <a:rPr lang="ko-KR" altLang="en-US" sz="1600" dirty="0">
                <a:latin typeface="+mj-ea"/>
                <a:ea typeface="+mj-ea"/>
              </a:rPr>
              <a:t>문제가 덜 함</a:t>
            </a:r>
            <a:endParaRPr lang="en-US" altLang="ko-KR" sz="1600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ko-KR" sz="1600" dirty="0">
                <a:latin typeface="+mj-ea"/>
                <a:ea typeface="+mj-ea"/>
              </a:rPr>
              <a:t>	-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patch</a:t>
            </a:r>
            <a:r>
              <a:rPr lang="ko-KR" altLang="en-US" sz="1600" dirty="0">
                <a:latin typeface="+mj-ea"/>
                <a:ea typeface="+mj-ea"/>
              </a:rPr>
              <a:t>의 크기와 간격을 결정해야 함</a:t>
            </a:r>
            <a:r>
              <a:rPr lang="en-US" altLang="ko-KR" sz="1600" dirty="0">
                <a:latin typeface="+mj-ea"/>
                <a:ea typeface="+mj-ea"/>
              </a:rPr>
              <a:t>	</a:t>
            </a:r>
          </a:p>
          <a:p>
            <a:pPr marL="457200" lvl="1" indent="0">
              <a:buNone/>
            </a:pPr>
            <a:endParaRPr lang="en-US" altLang="ko-KR" sz="1600" dirty="0">
              <a:latin typeface="+mj-ea"/>
              <a:ea typeface="+mj-ea"/>
            </a:endParaRPr>
          </a:p>
          <a:p>
            <a:pPr marL="800100" lvl="1" indent="-342900">
              <a:buFont typeface="+mj-lt"/>
              <a:buAutoNum type="arabicParenR" startAt="3"/>
            </a:pPr>
            <a:r>
              <a:rPr lang="en-US" altLang="ko-KR" sz="1600" u="sng" dirty="0">
                <a:latin typeface="+mj-ea"/>
                <a:ea typeface="+mj-ea"/>
              </a:rPr>
              <a:t>ROI-based CNN </a:t>
            </a:r>
            <a:r>
              <a:rPr lang="en-US" altLang="ko-KR" sz="1600" dirty="0">
                <a:latin typeface="+mj-ea"/>
                <a:ea typeface="+mj-ea"/>
              </a:rPr>
              <a:t>: 3D patch</a:t>
            </a:r>
            <a:r>
              <a:rPr lang="ko-KR" altLang="en-US" sz="1600" dirty="0">
                <a:latin typeface="+mj-ea"/>
                <a:ea typeface="+mj-ea"/>
              </a:rPr>
              <a:t>에서 일부분</a:t>
            </a:r>
            <a:r>
              <a:rPr lang="en-US" altLang="ko-KR" sz="1600" dirty="0">
                <a:latin typeface="+mj-ea"/>
                <a:ea typeface="+mj-ea"/>
              </a:rPr>
              <a:t>(Hippocampus;</a:t>
            </a:r>
            <a:r>
              <a:rPr lang="ko-KR" altLang="en-US" sz="1600" dirty="0">
                <a:latin typeface="+mj-ea"/>
                <a:ea typeface="+mj-ea"/>
              </a:rPr>
              <a:t> 해마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  <a:r>
              <a:rPr lang="ko-KR" altLang="en-US" sz="1600" dirty="0">
                <a:latin typeface="+mj-ea"/>
                <a:ea typeface="+mj-ea"/>
              </a:rPr>
              <a:t>만 사용</a:t>
            </a:r>
            <a:endParaRPr lang="en-US" altLang="ko-KR" sz="1600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ko-KR" sz="1600" dirty="0">
                <a:latin typeface="+mj-ea"/>
                <a:ea typeface="+mj-ea"/>
              </a:rPr>
              <a:t>	+</a:t>
            </a:r>
            <a:r>
              <a:rPr lang="ko-KR" altLang="en-US" sz="1600" dirty="0">
                <a:latin typeface="+mj-ea"/>
                <a:ea typeface="+mj-ea"/>
              </a:rPr>
              <a:t> 학습시킬 때 사용되는 </a:t>
            </a:r>
            <a:r>
              <a:rPr lang="en-US" altLang="ko-KR" sz="1600" dirty="0">
                <a:latin typeface="+mj-ea"/>
                <a:ea typeface="+mj-ea"/>
              </a:rPr>
              <a:t>input</a:t>
            </a:r>
            <a:r>
              <a:rPr lang="ko-KR" altLang="en-US" sz="1600" dirty="0">
                <a:latin typeface="+mj-ea"/>
                <a:ea typeface="+mj-ea"/>
              </a:rPr>
              <a:t>이 줄어 모델의 복잡도가 줄어듦</a:t>
            </a:r>
            <a:endParaRPr lang="en-US" altLang="ko-KR" sz="1600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ko-KR" sz="1600" dirty="0">
                <a:latin typeface="+mj-ea"/>
                <a:ea typeface="+mj-ea"/>
              </a:rPr>
              <a:t>	-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AD</a:t>
            </a:r>
            <a:r>
              <a:rPr lang="ko-KR" altLang="en-US" sz="1600" dirty="0">
                <a:latin typeface="+mj-ea"/>
                <a:ea typeface="+mj-ea"/>
              </a:rPr>
              <a:t> 단계의 변화는 뇌의 여러 영역에 </a:t>
            </a:r>
            <a:r>
              <a:rPr lang="ko-KR" altLang="en-US" sz="1600" dirty="0" err="1">
                <a:latin typeface="+mj-ea"/>
                <a:ea typeface="+mj-ea"/>
              </a:rPr>
              <a:t>걸쳐있는데</a:t>
            </a:r>
            <a:r>
              <a:rPr lang="ko-KR" altLang="en-US" sz="1600" dirty="0">
                <a:latin typeface="+mj-ea"/>
                <a:ea typeface="+mj-ea"/>
              </a:rPr>
              <a:t> 이 방식은 해마만 이용</a:t>
            </a:r>
            <a:endParaRPr lang="en-US" altLang="ko-KR" sz="1600" dirty="0">
              <a:latin typeface="+mj-ea"/>
              <a:ea typeface="+mj-ea"/>
            </a:endParaRPr>
          </a:p>
          <a:p>
            <a:pPr marL="457200" lvl="1" indent="0">
              <a:buNone/>
            </a:pPr>
            <a:endParaRPr lang="en-US" altLang="ko-KR" sz="1600" dirty="0">
              <a:latin typeface="+mj-ea"/>
              <a:ea typeface="+mj-ea"/>
            </a:endParaRPr>
          </a:p>
          <a:p>
            <a:pPr marL="800100" lvl="1" indent="-342900">
              <a:buFont typeface="+mj-lt"/>
              <a:buAutoNum type="arabicParenR" startAt="4"/>
            </a:pPr>
            <a:r>
              <a:rPr lang="en-US" altLang="ko-KR" sz="1600" u="sng" dirty="0">
                <a:latin typeface="+mj-ea"/>
                <a:ea typeface="+mj-ea"/>
              </a:rPr>
              <a:t>3D subject-level CNN </a:t>
            </a:r>
            <a:r>
              <a:rPr lang="en-US" altLang="ko-KR" sz="1600" dirty="0">
                <a:latin typeface="+mj-ea"/>
                <a:ea typeface="+mj-ea"/>
              </a:rPr>
              <a:t>: 3D MRI </a:t>
            </a:r>
            <a:r>
              <a:rPr lang="ko-KR" altLang="en-US" sz="1600" dirty="0">
                <a:latin typeface="+mj-ea"/>
                <a:ea typeface="+mj-ea"/>
              </a:rPr>
              <a:t>전체를 사용</a:t>
            </a:r>
            <a:endParaRPr lang="en-US" altLang="ko-KR" sz="1600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ko-KR" sz="1600" dirty="0">
                <a:latin typeface="+mj-ea"/>
                <a:ea typeface="+mj-ea"/>
              </a:rPr>
              <a:t>	+ 3</a:t>
            </a:r>
            <a:r>
              <a:rPr lang="ko-KR" altLang="en-US" sz="1600" dirty="0">
                <a:latin typeface="+mj-ea"/>
                <a:ea typeface="+mj-ea"/>
              </a:rPr>
              <a:t>차원 상의 공간 정보가 모두 통합됨</a:t>
            </a:r>
            <a:endParaRPr lang="en-US" altLang="ko-KR" sz="1600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ko-KR" sz="1600" dirty="0">
                <a:latin typeface="+mj-ea"/>
                <a:ea typeface="+mj-ea"/>
              </a:rPr>
              <a:t>	-</a:t>
            </a:r>
            <a:r>
              <a:rPr lang="ko-KR" altLang="en-US" sz="1600" dirty="0">
                <a:latin typeface="+mj-ea"/>
                <a:ea typeface="+mj-ea"/>
              </a:rPr>
              <a:t> 데이터의 수가 다른 방법에 비해 적기 때문에 </a:t>
            </a:r>
            <a:r>
              <a:rPr lang="ko-KR" altLang="en-US" sz="1600" dirty="0" err="1">
                <a:latin typeface="+mj-ea"/>
                <a:ea typeface="+mj-ea"/>
              </a:rPr>
              <a:t>과적합</a:t>
            </a:r>
            <a:r>
              <a:rPr lang="ko-KR" altLang="en-US" sz="1600" dirty="0">
                <a:latin typeface="+mj-ea"/>
                <a:ea typeface="+mj-ea"/>
              </a:rPr>
              <a:t> 위험 있음</a:t>
            </a:r>
            <a:endParaRPr lang="en-US" altLang="ko-KR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37843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5BD4E-C23B-7B9D-E789-B717EB92D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42558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dirty="0">
                <a:latin typeface="+mj-ea"/>
              </a:rPr>
              <a:t>3.</a:t>
            </a:r>
            <a:r>
              <a:rPr kumimoji="1" lang="ko-KR" altLang="en-US" dirty="0">
                <a:latin typeface="+mj-ea"/>
              </a:rPr>
              <a:t> </a:t>
            </a:r>
            <a:r>
              <a:rPr kumimoji="1" lang="en-US" altLang="ko-KR" dirty="0">
                <a:latin typeface="+mj-ea"/>
              </a:rPr>
              <a:t>Materials</a:t>
            </a:r>
            <a:endParaRPr kumimoji="1" lang="ko-Kore-KR" altLang="en-US" sz="1600" b="1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3A83AE-D22A-3AED-3481-9B2EC1671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317"/>
            <a:ext cx="10515600" cy="506761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sz="2000" dirty="0">
                <a:latin typeface="+mj-ea"/>
                <a:ea typeface="+mj-ea"/>
              </a:rPr>
              <a:t>사용한 데이터</a:t>
            </a:r>
            <a:endParaRPr lang="en-US" altLang="ko-KR" sz="2000" dirty="0">
              <a:latin typeface="+mj-ea"/>
              <a:ea typeface="+mj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>
                <a:latin typeface="+mj-ea"/>
                <a:ea typeface="+mj-ea"/>
              </a:rPr>
              <a:t>   </a:t>
            </a:r>
            <a:r>
              <a:rPr lang="ko-KR" altLang="en-US" sz="1600" dirty="0">
                <a:latin typeface="+mj-ea"/>
                <a:ea typeface="+mj-ea"/>
              </a:rPr>
              <a:t>학습</a:t>
            </a:r>
            <a:r>
              <a:rPr lang="en-US" altLang="ko-KR" sz="1600" dirty="0">
                <a:latin typeface="+mj-ea"/>
                <a:ea typeface="+mj-ea"/>
              </a:rPr>
              <a:t>&amp;</a:t>
            </a:r>
            <a:r>
              <a:rPr lang="ko-KR" altLang="en-US" sz="1600" dirty="0">
                <a:latin typeface="+mj-ea"/>
                <a:ea typeface="+mj-ea"/>
              </a:rPr>
              <a:t>검증 </a:t>
            </a:r>
            <a:r>
              <a:rPr lang="en-US" altLang="ko-KR" sz="1600" dirty="0">
                <a:latin typeface="+mj-ea"/>
                <a:ea typeface="+mj-ea"/>
              </a:rPr>
              <a:t>: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ADNI / </a:t>
            </a:r>
            <a:r>
              <a:rPr lang="ko-KR" altLang="en-US" sz="1600" dirty="0">
                <a:latin typeface="+mj-ea"/>
                <a:ea typeface="+mj-ea"/>
              </a:rPr>
              <a:t>시험 </a:t>
            </a:r>
            <a:r>
              <a:rPr lang="en-US" altLang="ko-KR" sz="1600" dirty="0">
                <a:latin typeface="+mj-ea"/>
                <a:ea typeface="+mj-ea"/>
              </a:rPr>
              <a:t>: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ADNI, AIBL, OASIS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600" dirty="0">
              <a:latin typeface="+mj-ea"/>
              <a:ea typeface="+mj-ea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600" dirty="0">
              <a:latin typeface="+mj-ea"/>
              <a:ea typeface="+mj-ea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C1811B1-A52C-C135-88DB-1408B15B2BDE}"/>
              </a:ext>
            </a:extLst>
          </p:cNvPr>
          <p:cNvGrpSpPr/>
          <p:nvPr/>
        </p:nvGrpSpPr>
        <p:grpSpPr>
          <a:xfrm>
            <a:off x="572384" y="2491581"/>
            <a:ext cx="11047231" cy="2583712"/>
            <a:chOff x="914400" y="3157869"/>
            <a:chExt cx="11047231" cy="258371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DB88E79-4C3B-43DF-8C0F-B0A75F7BACE3}"/>
                </a:ext>
              </a:extLst>
            </p:cNvPr>
            <p:cNvSpPr/>
            <p:nvPr/>
          </p:nvSpPr>
          <p:spPr>
            <a:xfrm>
              <a:off x="914400" y="3157870"/>
              <a:ext cx="3593805" cy="2583711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F55E63B-6769-067A-3EB6-B41CDA23382F}"/>
                </a:ext>
              </a:extLst>
            </p:cNvPr>
            <p:cNvSpPr/>
            <p:nvPr/>
          </p:nvSpPr>
          <p:spPr>
            <a:xfrm>
              <a:off x="4641113" y="3157869"/>
              <a:ext cx="3593805" cy="2583711"/>
            </a:xfrm>
            <a:prstGeom prst="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8A3CC6A-0EF5-CB6C-90A6-C1FF47CAAA3E}"/>
                </a:ext>
              </a:extLst>
            </p:cNvPr>
            <p:cNvSpPr/>
            <p:nvPr/>
          </p:nvSpPr>
          <p:spPr>
            <a:xfrm>
              <a:off x="8367826" y="3157869"/>
              <a:ext cx="3593805" cy="2583711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F183A40-ED9D-A2A3-21E8-197F1BF4C24E}"/>
              </a:ext>
            </a:extLst>
          </p:cNvPr>
          <p:cNvSpPr txBox="1"/>
          <p:nvPr/>
        </p:nvSpPr>
        <p:spPr>
          <a:xfrm>
            <a:off x="572384" y="5390707"/>
            <a:ext cx="35938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>
                <a:latin typeface="+mj-ea"/>
                <a:ea typeface="+mj-ea"/>
              </a:rPr>
              <a:t>3D subject-level </a:t>
            </a:r>
          </a:p>
          <a:p>
            <a:r>
              <a:rPr kumimoji="1" lang="en-US" altLang="ko-Kore-KR" sz="1600" dirty="0">
                <a:latin typeface="+mj-ea"/>
                <a:ea typeface="+mj-ea"/>
              </a:rPr>
              <a:t>     5 conv blocks + 3 FC layers</a:t>
            </a:r>
          </a:p>
          <a:p>
            <a:r>
              <a:rPr kumimoji="1" lang="ko-KR" altLang="en-US" sz="1600" dirty="0">
                <a:latin typeface="+mj-ea"/>
                <a:ea typeface="+mj-ea"/>
              </a:rPr>
              <a:t>    </a:t>
            </a:r>
            <a:r>
              <a:rPr kumimoji="1" lang="en-US" altLang="ko-KR" sz="1600" dirty="0">
                <a:latin typeface="+mj-ea"/>
                <a:ea typeface="+mj-ea"/>
              </a:rPr>
              <a:t>+</a:t>
            </a:r>
            <a:r>
              <a:rPr kumimoji="1" lang="ko-KR" altLang="en-US" sz="1600" dirty="0">
                <a:latin typeface="+mj-ea"/>
                <a:ea typeface="+mj-ea"/>
              </a:rPr>
              <a:t> 사전 학습된 </a:t>
            </a:r>
            <a:r>
              <a:rPr kumimoji="1" lang="en-US" altLang="ko-KR" sz="1600" dirty="0" err="1">
                <a:latin typeface="+mj-ea"/>
                <a:ea typeface="+mj-ea"/>
              </a:rPr>
              <a:t>AutoEncoder</a:t>
            </a:r>
            <a:r>
              <a:rPr kumimoji="1" lang="en-US" altLang="ko-KR" sz="1600" dirty="0">
                <a:latin typeface="+mj-ea"/>
                <a:ea typeface="+mj-ea"/>
              </a:rPr>
              <a:t> </a:t>
            </a:r>
            <a:endParaRPr kumimoji="1" lang="ko-Kore-KR" altLang="en-US" sz="1600" dirty="0"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559BE2-825B-753F-FF7C-DE15367833DE}"/>
              </a:ext>
            </a:extLst>
          </p:cNvPr>
          <p:cNvSpPr txBox="1"/>
          <p:nvPr/>
        </p:nvSpPr>
        <p:spPr>
          <a:xfrm>
            <a:off x="4299096" y="5390707"/>
            <a:ext cx="359380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>
                <a:latin typeface="+mj-ea"/>
                <a:ea typeface="+mj-ea"/>
              </a:rPr>
              <a:t>3D patch-level &amp; ROI-based</a:t>
            </a:r>
          </a:p>
          <a:p>
            <a:r>
              <a:rPr kumimoji="1" lang="en-US" altLang="ko-Kore-KR" sz="1800" dirty="0">
                <a:latin typeface="+mj-ea"/>
                <a:ea typeface="+mj-ea"/>
              </a:rPr>
              <a:t>     </a:t>
            </a:r>
            <a:r>
              <a:rPr kumimoji="1" lang="en-US" altLang="ko-Kore-KR" sz="1600" dirty="0">
                <a:latin typeface="+mj-ea"/>
                <a:ea typeface="+mj-ea"/>
              </a:rPr>
              <a:t>4 conv blocks + 3 FC layers</a:t>
            </a:r>
          </a:p>
          <a:p>
            <a:r>
              <a:rPr kumimoji="1" lang="ko-KR" altLang="en-US" sz="1600" dirty="0">
                <a:latin typeface="+mj-ea"/>
                <a:ea typeface="+mj-ea"/>
              </a:rPr>
              <a:t>    </a:t>
            </a:r>
            <a:r>
              <a:rPr kumimoji="1" lang="en-US" altLang="ko-KR" sz="1600" dirty="0">
                <a:latin typeface="+mj-ea"/>
                <a:ea typeface="+mj-ea"/>
              </a:rPr>
              <a:t>+</a:t>
            </a:r>
            <a:r>
              <a:rPr kumimoji="1" lang="ko-KR" altLang="en-US" sz="1600" dirty="0">
                <a:latin typeface="+mj-ea"/>
                <a:ea typeface="+mj-ea"/>
              </a:rPr>
              <a:t> 사전 학습된 </a:t>
            </a:r>
            <a:r>
              <a:rPr kumimoji="1" lang="en-US" altLang="ko-KR" sz="1600" dirty="0" err="1">
                <a:latin typeface="+mj-ea"/>
                <a:ea typeface="+mj-ea"/>
              </a:rPr>
              <a:t>AutoEncoder</a:t>
            </a:r>
            <a:endParaRPr kumimoji="1" lang="en-US" altLang="ko-Kore-KR" sz="1600" dirty="0">
              <a:latin typeface="+mj-ea"/>
              <a:ea typeface="+mj-ea"/>
            </a:endParaRPr>
          </a:p>
          <a:p>
            <a:r>
              <a:rPr kumimoji="1" lang="en-US" altLang="ko-Kore-KR" sz="1600" dirty="0">
                <a:latin typeface="+mj-ea"/>
                <a:ea typeface="+mj-ea"/>
              </a:rPr>
              <a:t>     </a:t>
            </a:r>
            <a:r>
              <a:rPr kumimoji="1" lang="ko-KR" altLang="en-US" sz="1600" dirty="0">
                <a:latin typeface="+mj-ea"/>
                <a:ea typeface="+mj-ea"/>
              </a:rPr>
              <a:t> </a:t>
            </a:r>
            <a:r>
              <a:rPr kumimoji="1" lang="en-US" altLang="ko-Kore-KR" sz="1600" dirty="0">
                <a:latin typeface="+mj-ea"/>
                <a:ea typeface="+mj-ea"/>
              </a:rPr>
              <a:t>(50, 50, 50) </a:t>
            </a:r>
            <a:r>
              <a:rPr kumimoji="1" lang="ko-Kore-KR" altLang="en-US" sz="1600" dirty="0">
                <a:latin typeface="+mj-ea"/>
                <a:ea typeface="+mj-ea"/>
              </a:rPr>
              <a:t>크기로</a:t>
            </a:r>
            <a:r>
              <a:rPr kumimoji="1" lang="ko-KR" altLang="en-US" sz="1600" dirty="0">
                <a:latin typeface="+mj-ea"/>
                <a:ea typeface="+mj-ea"/>
              </a:rPr>
              <a:t> </a:t>
            </a:r>
            <a:r>
              <a:rPr kumimoji="1" lang="en-US" altLang="ko-KR" sz="1600" dirty="0">
                <a:latin typeface="+mj-ea"/>
                <a:ea typeface="+mj-ea"/>
              </a:rPr>
              <a:t>patch </a:t>
            </a:r>
            <a:r>
              <a:rPr kumimoji="1" lang="ko-KR" altLang="en-US" sz="1600" dirty="0">
                <a:latin typeface="+mj-ea"/>
                <a:ea typeface="+mj-ea"/>
              </a:rPr>
              <a:t>추출</a:t>
            </a:r>
            <a:endParaRPr kumimoji="1" lang="ko-Kore-KR" altLang="en-US" sz="1600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353BDB-9B3A-769B-7FC6-2780BF124CF5}"/>
              </a:ext>
            </a:extLst>
          </p:cNvPr>
          <p:cNvSpPr txBox="1"/>
          <p:nvPr/>
        </p:nvSpPr>
        <p:spPr>
          <a:xfrm>
            <a:off x="8025808" y="5351683"/>
            <a:ext cx="359380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+mj-ea"/>
                <a:ea typeface="+mj-ea"/>
              </a:rPr>
              <a:t>2</a:t>
            </a:r>
            <a:r>
              <a:rPr kumimoji="1" lang="en-US" altLang="ko-Kore-KR" dirty="0">
                <a:latin typeface="+mj-ea"/>
                <a:ea typeface="+mj-ea"/>
              </a:rPr>
              <a:t>D slice-level</a:t>
            </a:r>
          </a:p>
          <a:p>
            <a:r>
              <a:rPr kumimoji="1" lang="en-US" altLang="ko-Kore-KR" sz="2000" dirty="0">
                <a:latin typeface="+mj-ea"/>
                <a:ea typeface="+mj-ea"/>
              </a:rPr>
              <a:t>    </a:t>
            </a:r>
            <a:r>
              <a:rPr kumimoji="1" lang="ko-KR" altLang="en-US" sz="1600" dirty="0" err="1">
                <a:latin typeface="+mj-ea"/>
                <a:ea typeface="+mj-ea"/>
              </a:rPr>
              <a:t>사전학습된</a:t>
            </a:r>
            <a:r>
              <a:rPr kumimoji="1" lang="ko-KR" altLang="en-US" sz="1600" dirty="0">
                <a:latin typeface="+mj-ea"/>
                <a:ea typeface="+mj-ea"/>
              </a:rPr>
              <a:t> </a:t>
            </a:r>
            <a:r>
              <a:rPr kumimoji="1" lang="en-US" altLang="ko-KR" sz="1600" dirty="0" err="1">
                <a:latin typeface="+mj-ea"/>
                <a:ea typeface="+mj-ea"/>
              </a:rPr>
              <a:t>ResNet</a:t>
            </a:r>
            <a:r>
              <a:rPr kumimoji="1" lang="ko-KR" altLang="en-US" sz="1600" dirty="0">
                <a:latin typeface="+mj-ea"/>
                <a:ea typeface="+mj-ea"/>
              </a:rPr>
              <a:t> 모델 이용</a:t>
            </a:r>
            <a:endParaRPr kumimoji="1" lang="en-US" altLang="ko-KR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84816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5BD4E-C23B-7B9D-E789-B717EB92D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7623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dirty="0">
                <a:latin typeface="+mj-ea"/>
              </a:rPr>
              <a:t>4. Method</a:t>
            </a:r>
            <a:r>
              <a:rPr kumimoji="1" lang="en-US" altLang="ko-Kore-KR" dirty="0">
                <a:latin typeface="+mj-ea"/>
              </a:rPr>
              <a:t>			</a:t>
            </a:r>
            <a:endParaRPr kumimoji="1" lang="ko-Kore-KR" altLang="en-US" sz="1600" b="1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3A83AE-D22A-3AED-3481-9B2EC1671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800"/>
            <a:ext cx="10515600" cy="4666586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사용한 데이터 </a:t>
            </a:r>
            <a:r>
              <a:rPr lang="en-US" altLang="ko-KR" sz="2000" dirty="0">
                <a:latin typeface="+mj-ea"/>
                <a:ea typeface="+mj-ea"/>
              </a:rPr>
              <a:t>: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OASIS </a:t>
            </a:r>
            <a:r>
              <a:rPr lang="ko-KR" altLang="en-US" sz="2000" dirty="0">
                <a:latin typeface="+mj-ea"/>
                <a:ea typeface="+mj-ea"/>
              </a:rPr>
              <a:t>일부</a:t>
            </a:r>
            <a:endParaRPr lang="en-US" altLang="ko-KR" sz="2000" dirty="0">
              <a:latin typeface="+mj-ea"/>
              <a:ea typeface="+mj-ea"/>
            </a:endParaRPr>
          </a:p>
          <a:p>
            <a:r>
              <a:rPr lang="ko-KR" altLang="en-US" sz="2000" dirty="0">
                <a:latin typeface="+mj-ea"/>
                <a:ea typeface="+mj-ea"/>
              </a:rPr>
              <a:t>선택한 방식 </a:t>
            </a:r>
            <a:r>
              <a:rPr lang="en-US" altLang="ko-KR" sz="2000" dirty="0">
                <a:latin typeface="+mj-ea"/>
                <a:ea typeface="+mj-ea"/>
              </a:rPr>
              <a:t>: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ROI-based</a:t>
            </a:r>
          </a:p>
          <a:p>
            <a:endParaRPr lang="en-US" altLang="ko-KR" sz="20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" altLang="ko-Kore-KR" sz="1400" b="0" dirty="0">
                <a:effectLst/>
                <a:latin typeface="+mj-ea"/>
                <a:ea typeface="+mj-ea"/>
              </a:rPr>
              <a:t> if </a:t>
            </a:r>
            <a:r>
              <a:rPr lang="en" altLang="ko-Kore-KR" sz="1400" b="0" dirty="0" err="1">
                <a:effectLst/>
                <a:latin typeface="+mj-ea"/>
                <a:ea typeface="+mj-ea"/>
              </a:rPr>
              <a:t>left_is_odd</a:t>
            </a:r>
            <a:r>
              <a:rPr lang="en" altLang="ko-Kore-KR" sz="1400" b="0" dirty="0">
                <a:effectLst/>
                <a:latin typeface="+mj-ea"/>
                <a:ea typeface="+mj-ea"/>
              </a:rPr>
              <a:t> == 1: </a:t>
            </a:r>
            <a:r>
              <a:rPr lang="en" altLang="ko-Kore-KR" sz="1400" b="0" dirty="0">
                <a:solidFill>
                  <a:schemeClr val="accent6"/>
                </a:solidFill>
                <a:effectLst/>
                <a:latin typeface="+mj-ea"/>
                <a:ea typeface="+mj-ea"/>
              </a:rPr>
              <a:t># the center of the left hippocampus</a:t>
            </a:r>
          </a:p>
          <a:p>
            <a:pPr marL="0" indent="0">
              <a:buNone/>
            </a:pPr>
            <a:r>
              <a:rPr lang="en" altLang="ko-Kore-KR" sz="1400" b="0" dirty="0">
                <a:effectLst/>
                <a:latin typeface="+mj-ea"/>
                <a:ea typeface="+mj-ea"/>
              </a:rPr>
              <a:t>	</a:t>
            </a:r>
            <a:r>
              <a:rPr lang="en" altLang="ko-Kore-KR" sz="1400" b="0" dirty="0" err="1">
                <a:effectLst/>
                <a:latin typeface="+mj-ea"/>
                <a:ea typeface="+mj-ea"/>
              </a:rPr>
              <a:t>crop_center</a:t>
            </a:r>
            <a:r>
              <a:rPr lang="en" altLang="ko-Kore-KR" sz="1400" b="0" dirty="0">
                <a:effectLst/>
                <a:latin typeface="+mj-ea"/>
                <a:ea typeface="+mj-ea"/>
              </a:rPr>
              <a:t> = (61, 96, 68)</a:t>
            </a:r>
          </a:p>
          <a:p>
            <a:pPr marL="0" indent="0">
              <a:buNone/>
            </a:pPr>
            <a:r>
              <a:rPr lang="en" altLang="ko-Kore-KR" sz="1400" b="0" dirty="0">
                <a:effectLst/>
                <a:latin typeface="+mj-ea"/>
                <a:ea typeface="+mj-ea"/>
              </a:rPr>
              <a:t> else: </a:t>
            </a:r>
            <a:r>
              <a:rPr lang="en" altLang="ko-Kore-KR" sz="1400" b="0" dirty="0">
                <a:solidFill>
                  <a:schemeClr val="accent6"/>
                </a:solidFill>
                <a:effectLst/>
                <a:latin typeface="+mj-ea"/>
                <a:ea typeface="+mj-ea"/>
              </a:rPr>
              <a:t># the center of the right hippocampus</a:t>
            </a:r>
          </a:p>
          <a:p>
            <a:pPr marL="0" indent="0">
              <a:buNone/>
            </a:pPr>
            <a:r>
              <a:rPr lang="en" altLang="ko-Kore-KR" sz="1400" b="0" dirty="0">
                <a:effectLst/>
                <a:latin typeface="+mj-ea"/>
                <a:ea typeface="+mj-ea"/>
              </a:rPr>
              <a:t>	</a:t>
            </a:r>
            <a:r>
              <a:rPr lang="en" altLang="ko-Kore-KR" sz="1400" b="0" dirty="0" err="1">
                <a:effectLst/>
                <a:latin typeface="+mj-ea"/>
                <a:ea typeface="+mj-ea"/>
              </a:rPr>
              <a:t>crop_center</a:t>
            </a:r>
            <a:r>
              <a:rPr lang="en" altLang="ko-Kore-KR" sz="1400" b="0" dirty="0">
                <a:effectLst/>
                <a:latin typeface="+mj-ea"/>
                <a:ea typeface="+mj-ea"/>
              </a:rPr>
              <a:t> = (109, 96, 68)</a:t>
            </a:r>
          </a:p>
          <a:p>
            <a:pPr marL="0" indent="0">
              <a:buNone/>
            </a:pPr>
            <a:endParaRPr lang="en" altLang="ko-Kore-KR" sz="14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" altLang="ko-Kore-KR" sz="1400" b="0" dirty="0">
                <a:effectLst/>
                <a:latin typeface="+mj-ea"/>
                <a:ea typeface="+mj-ea"/>
              </a:rPr>
              <a:t> </a:t>
            </a:r>
            <a:r>
              <a:rPr lang="ko-Kore-KR" altLang="en-US" sz="20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⇒</a:t>
            </a:r>
            <a:r>
              <a:rPr lang="en-US" altLang="ko-Kore-KR" sz="20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en" altLang="ko-Kore-KR" sz="2000" b="0" dirty="0" err="1">
                <a:effectLst/>
                <a:latin typeface="+mj-ea"/>
                <a:ea typeface="+mj-ea"/>
              </a:rPr>
              <a:t>crop_center</a:t>
            </a:r>
            <a:r>
              <a:rPr lang="en" altLang="ko-Kore-KR" sz="2000" b="0" dirty="0">
                <a:effectLst/>
                <a:latin typeface="+mj-ea"/>
                <a:ea typeface="+mj-ea"/>
              </a:rPr>
              <a:t> = (61, 96, 68)</a:t>
            </a:r>
            <a:r>
              <a:rPr lang="ko-KR" altLang="en-US" sz="2000" b="0" dirty="0">
                <a:effectLst/>
                <a:latin typeface="+mj-ea"/>
                <a:ea typeface="+mj-ea"/>
              </a:rPr>
              <a:t>로 통일</a:t>
            </a:r>
            <a:endParaRPr lang="en" altLang="ko-Kore-KR" sz="2000" b="0" dirty="0">
              <a:effectLst/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20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07576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5BD4E-C23B-7B9D-E789-B717EB92D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7623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dirty="0">
                <a:latin typeface="+mj-ea"/>
              </a:rPr>
              <a:t>4. Method</a:t>
            </a:r>
            <a:r>
              <a:rPr kumimoji="1" lang="en-US" altLang="ko-Kore-KR" dirty="0">
                <a:latin typeface="+mj-ea"/>
              </a:rPr>
              <a:t>			</a:t>
            </a:r>
            <a:endParaRPr kumimoji="1" lang="ko-Kore-KR" altLang="en-US" sz="1600" b="1" dirty="0">
              <a:latin typeface="+mj-ea"/>
            </a:endParaRPr>
          </a:p>
        </p:txBody>
      </p:sp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29D5E5C8-085F-95E7-FDF6-98DCDB792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328" y="1839508"/>
            <a:ext cx="4402830" cy="4418012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E4A1B126-5E36-37EC-63D3-8816416881A8}"/>
              </a:ext>
            </a:extLst>
          </p:cNvPr>
          <p:cNvGrpSpPr/>
          <p:nvPr/>
        </p:nvGrpSpPr>
        <p:grpSpPr>
          <a:xfrm>
            <a:off x="5869172" y="404038"/>
            <a:ext cx="5484628" cy="6241312"/>
            <a:chOff x="6002658" y="317710"/>
            <a:chExt cx="3418976" cy="5292719"/>
          </a:xfrm>
        </p:grpSpPr>
        <p:pic>
          <p:nvPicPr>
            <p:cNvPr id="7" name="그림 6" descr="텍스트, 스크린샷, 소프트웨어이(가) 표시된 사진&#10;&#10;자동 생성된 설명">
              <a:extLst>
                <a:ext uri="{FF2B5EF4-FFF2-40B4-BE49-F238E27FC236}">
                  <a16:creationId xmlns:a16="http://schemas.microsoft.com/office/drawing/2014/main" id="{F81EAADA-979D-5F5B-5416-56B5F45205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02659" y="317710"/>
              <a:ext cx="3418975" cy="3090566"/>
            </a:xfrm>
            <a:prstGeom prst="rect">
              <a:avLst/>
            </a:prstGeom>
          </p:spPr>
        </p:pic>
        <p:pic>
          <p:nvPicPr>
            <p:cNvPr id="9" name="그림 8" descr="텍스트, 스크린샷, 폰트이(가) 표시된 사진&#10;&#10;자동 생성된 설명">
              <a:extLst>
                <a:ext uri="{FF2B5EF4-FFF2-40B4-BE49-F238E27FC236}">
                  <a16:creationId xmlns:a16="http://schemas.microsoft.com/office/drawing/2014/main" id="{C58B1389-85F1-563F-C1D4-90306D5FA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02658" y="3408276"/>
              <a:ext cx="3418976" cy="2202153"/>
            </a:xfrm>
            <a:prstGeom prst="rect">
              <a:avLst/>
            </a:prstGeom>
          </p:spPr>
        </p:pic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81F7AB-346A-B30F-B736-B758B492B003}"/>
              </a:ext>
            </a:extLst>
          </p:cNvPr>
          <p:cNvSpPr/>
          <p:nvPr/>
        </p:nvSpPr>
        <p:spPr>
          <a:xfrm>
            <a:off x="6315740" y="2381692"/>
            <a:ext cx="1796902" cy="276447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38378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5BD4E-C23B-7B9D-E789-B717EB92D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7623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dirty="0">
                <a:latin typeface="+mj-ea"/>
              </a:rPr>
              <a:t>4. Method</a:t>
            </a:r>
            <a:r>
              <a:rPr kumimoji="1" lang="en-US" altLang="ko-Kore-KR" dirty="0">
                <a:latin typeface="+mj-ea"/>
              </a:rPr>
              <a:t>			</a:t>
            </a:r>
            <a:endParaRPr kumimoji="1" lang="ko-Kore-KR" altLang="en-US" sz="1600" b="1" dirty="0">
              <a:latin typeface="+mj-ea"/>
            </a:endParaRPr>
          </a:p>
        </p:txBody>
      </p:sp>
      <p:pic>
        <p:nvPicPr>
          <p:cNvPr id="6" name="내용 개체 틀 5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CB3FC242-6027-3DBF-C2CF-021A81979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971" y="1333186"/>
            <a:ext cx="5943872" cy="4964113"/>
          </a:xfr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E4D0305-6628-5971-2ED2-79FB6AF37E6D}"/>
              </a:ext>
            </a:extLst>
          </p:cNvPr>
          <p:cNvSpPr/>
          <p:nvPr/>
        </p:nvSpPr>
        <p:spPr>
          <a:xfrm>
            <a:off x="7123814" y="392814"/>
            <a:ext cx="4646428" cy="209581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9AC439-21A6-A6BD-2D78-8CECC7190E45}"/>
              </a:ext>
            </a:extLst>
          </p:cNvPr>
          <p:cNvSpPr/>
          <p:nvPr/>
        </p:nvSpPr>
        <p:spPr>
          <a:xfrm>
            <a:off x="7200000" y="2488628"/>
            <a:ext cx="4646428" cy="2095814"/>
          </a:xfrm>
          <a:prstGeom prst="rect">
            <a:avLst/>
          </a:prstGeom>
          <a:blipFill>
            <a:blip r:embed="rId4"/>
            <a:stretch>
              <a:fillRect l="-1640" r="1640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628965-97F9-0138-08D2-D20B08052F77}"/>
              </a:ext>
            </a:extLst>
          </p:cNvPr>
          <p:cNvSpPr/>
          <p:nvPr/>
        </p:nvSpPr>
        <p:spPr>
          <a:xfrm>
            <a:off x="7092000" y="4584442"/>
            <a:ext cx="4646428" cy="2095814"/>
          </a:xfrm>
          <a:prstGeom prst="rect">
            <a:avLst/>
          </a:prstGeom>
          <a:blipFill>
            <a:blip r:embed="rId5"/>
            <a:stretch>
              <a:fillRect l="685" r="-685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64367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5BD4E-C23B-7B9D-E789-B717EB92D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7623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dirty="0">
                <a:latin typeface="+mj-ea"/>
              </a:rPr>
              <a:t>4. Method</a:t>
            </a:r>
            <a:r>
              <a:rPr kumimoji="1" lang="en-US" altLang="ko-Kore-KR" dirty="0">
                <a:latin typeface="+mj-ea"/>
              </a:rPr>
              <a:t>			</a:t>
            </a:r>
            <a:endParaRPr kumimoji="1" lang="ko-Kore-KR" altLang="en-US" sz="1600" b="1" dirty="0">
              <a:latin typeface="+mj-ea"/>
            </a:endParaRPr>
          </a:p>
        </p:txBody>
      </p:sp>
      <p:pic>
        <p:nvPicPr>
          <p:cNvPr id="4" name="그림 3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A9CB8F89-7F3D-A8C8-19AB-1790AB9626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716"/>
          <a:stretch/>
        </p:blipFill>
        <p:spPr>
          <a:xfrm>
            <a:off x="362778" y="1328470"/>
            <a:ext cx="6949116" cy="3807056"/>
          </a:xfrm>
          <a:prstGeom prst="rect">
            <a:avLst/>
          </a:prstGeom>
        </p:spPr>
      </p:pic>
      <p:pic>
        <p:nvPicPr>
          <p:cNvPr id="8" name="그림 7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DA728E27-DF7C-B5FF-FAE1-91CD04C2C8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854" b="6810"/>
          <a:stretch/>
        </p:blipFill>
        <p:spPr>
          <a:xfrm>
            <a:off x="7385543" y="1328470"/>
            <a:ext cx="4554457" cy="420106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81F7AB-346A-B30F-B736-B758B492B003}"/>
              </a:ext>
            </a:extLst>
          </p:cNvPr>
          <p:cNvSpPr/>
          <p:nvPr/>
        </p:nvSpPr>
        <p:spPr>
          <a:xfrm>
            <a:off x="362778" y="3293134"/>
            <a:ext cx="6197510" cy="353833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0D0AA3-AF4E-7D26-B1E1-A6890A86BD26}"/>
              </a:ext>
            </a:extLst>
          </p:cNvPr>
          <p:cNvSpPr txBox="1"/>
          <p:nvPr/>
        </p:nvSpPr>
        <p:spPr>
          <a:xfrm>
            <a:off x="362778" y="5618147"/>
            <a:ext cx="6673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ore-KR" altLang="en-US" dirty="0">
                <a:latin typeface="+mj-ea"/>
                <a:ea typeface="+mj-ea"/>
              </a:rPr>
              <a:t>같은</a:t>
            </a:r>
            <a:r>
              <a:rPr kumimoji="1" lang="ko-KR" altLang="en-US" dirty="0">
                <a:latin typeface="+mj-ea"/>
                <a:ea typeface="+mj-ea"/>
              </a:rPr>
              <a:t> 훈련데이터로 사전 학습시킨 </a:t>
            </a:r>
            <a:r>
              <a:rPr kumimoji="1" lang="en-US" altLang="ko-KR" dirty="0" err="1">
                <a:latin typeface="+mj-ea"/>
                <a:ea typeface="+mj-ea"/>
              </a:rPr>
              <a:t>AutoEncoder</a:t>
            </a:r>
            <a:r>
              <a:rPr kumimoji="1" lang="ko-KR" altLang="en-US" dirty="0">
                <a:latin typeface="+mj-ea"/>
                <a:ea typeface="+mj-ea"/>
              </a:rPr>
              <a:t> 사용</a:t>
            </a:r>
            <a:endParaRPr kumimoji="1" lang="en-US" altLang="ko-KR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dirty="0">
                <a:latin typeface="+mj-ea"/>
                <a:ea typeface="+mj-ea"/>
              </a:rPr>
              <a:t>Epochs 100</a:t>
            </a:r>
            <a:r>
              <a:rPr kumimoji="1" lang="ko-KR" altLang="en-US" dirty="0">
                <a:latin typeface="+mj-ea"/>
                <a:ea typeface="+mj-ea"/>
              </a:rPr>
              <a:t>번 중 </a:t>
            </a:r>
            <a:r>
              <a:rPr kumimoji="1" lang="en-US" altLang="ko-KR" dirty="0">
                <a:latin typeface="+mj-ea"/>
                <a:ea typeface="+mj-ea"/>
              </a:rPr>
              <a:t>69</a:t>
            </a:r>
            <a:r>
              <a:rPr kumimoji="1" lang="ko-KR" altLang="en-US" dirty="0">
                <a:latin typeface="+mj-ea"/>
                <a:ea typeface="+mj-ea"/>
              </a:rPr>
              <a:t>번째에 조기 종료함</a:t>
            </a:r>
            <a:endParaRPr kumimoji="1" lang="en-US" altLang="ko-KR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dirty="0">
                <a:latin typeface="+mj-ea"/>
                <a:ea typeface="+mj-ea"/>
              </a:rPr>
              <a:t>train accuracy : 1.0 	train loss : 0.000112</a:t>
            </a:r>
            <a:endParaRPr kumimoji="1" lang="ko-Kore-KR" altLang="en-US" dirty="0">
              <a:latin typeface="+mj-ea"/>
              <a:ea typeface="+mj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3EDD8D5-B1E6-1915-8623-385F0EE1B3BD}"/>
              </a:ext>
            </a:extLst>
          </p:cNvPr>
          <p:cNvSpPr/>
          <p:nvPr/>
        </p:nvSpPr>
        <p:spPr>
          <a:xfrm>
            <a:off x="7422671" y="4965406"/>
            <a:ext cx="4406551" cy="478464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24098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804</Words>
  <Application>Microsoft Macintosh PowerPoint</Application>
  <PresentationFormat>와이드스크린</PresentationFormat>
  <Paragraphs>92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Office 테마</vt:lpstr>
      <vt:lpstr>Convolutional Neural Networks for Classification  of Alzheimer’s Disease</vt:lpstr>
      <vt:lpstr>1. Introduction</vt:lpstr>
      <vt:lpstr>2. State of art      ⇒ 분류 주제 / data leakage 여부 / 데이터 사용 방식</vt:lpstr>
      <vt:lpstr>2. State of art   ⇒ 분류 주제 / data leakage 여부 / 데이터 사용 방식</vt:lpstr>
      <vt:lpstr>3. Materials</vt:lpstr>
      <vt:lpstr>4. Method   </vt:lpstr>
      <vt:lpstr>4. Method   </vt:lpstr>
      <vt:lpstr>4. Method   </vt:lpstr>
      <vt:lpstr>4. Method   </vt:lpstr>
      <vt:lpstr>5. Experiments and results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Classificational Neural Networks for Classification  of Alzheimer’s Disease</dc:title>
  <dc:creator>Yoo, Jooncheol</dc:creator>
  <cp:lastModifiedBy>Yoo, Jooncheol</cp:lastModifiedBy>
  <cp:revision>39</cp:revision>
  <dcterms:created xsi:type="dcterms:W3CDTF">2023-05-21T12:38:03Z</dcterms:created>
  <dcterms:modified xsi:type="dcterms:W3CDTF">2023-05-22T06:03:24Z</dcterms:modified>
</cp:coreProperties>
</file>