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650"/>
  </p:normalViewPr>
  <p:slideViewPr>
    <p:cSldViewPr snapToGrid="0">
      <p:cViewPr varScale="1">
        <p:scale>
          <a:sx n="120" d="100"/>
          <a:sy n="120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2BC65-BA1C-EA14-4A2A-777B97E0B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A185A1-4CE3-FA74-9370-E7BABDC99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B524B-866B-0305-6F1B-F5A6C446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4BA1-E814-B645-A673-C8256CC35C81}" type="datetimeFigureOut">
              <a:rPr kumimoji="1" lang="ko-Kore-KR" altLang="en-US" smtClean="0"/>
              <a:t>2023. 5. 29.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9B130-254D-225D-7BF6-F4127250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67B3B0-9DFB-358A-E03E-8077119F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E0C7-4124-0A4E-B9A5-FA292D0E74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622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2F23E-B085-1F07-DB8E-C6F3D74D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0FA59F-B6B0-B805-B738-6062289CB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690BE-A387-6ACE-9393-3D5003C7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4BA1-E814-B645-A673-C8256CC35C81}" type="datetimeFigureOut">
              <a:rPr kumimoji="1" lang="ko-Kore-KR" altLang="en-US" smtClean="0"/>
              <a:t>2023. 5. 29.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0DB65-9445-E497-22C6-3DFFFC4E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BFB836-B07D-6D19-D976-92C22D97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E0C7-4124-0A4E-B9A5-FA292D0E74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874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C1BB28-4DE1-82F6-7B6D-12024C6D3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6E8DC8-1A0F-C5B8-BB70-4A86F7178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9CE11-A9CF-753C-3349-4AF22D99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4BA1-E814-B645-A673-C8256CC35C81}" type="datetimeFigureOut">
              <a:rPr kumimoji="1" lang="ko-Kore-KR" altLang="en-US" smtClean="0"/>
              <a:t>2023. 5. 29.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B5075-4A15-1AA0-A110-E803FB08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710A6-ED5C-A148-F7CB-CEBC25A2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E0C7-4124-0A4E-B9A5-FA292D0E74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300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FE617-6C05-AFE2-41C3-6E548462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8DDA3-92E1-5D8A-FD68-0BA9E4AF6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C7C8F-609C-5004-EA42-43C05E68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4BA1-E814-B645-A673-C8256CC35C81}" type="datetimeFigureOut">
              <a:rPr kumimoji="1" lang="ko-Kore-KR" altLang="en-US" smtClean="0"/>
              <a:t>2023. 5. 29.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A84AC-64D6-E0D2-AB2D-493C78C4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099EB-A3C4-AF78-68A0-827FFFF9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E0C7-4124-0A4E-B9A5-FA292D0E74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795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0FC33-3977-0679-CBC1-7AD00DBB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493A51-92CC-0DD5-C9FC-123A26C2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453ADA-9B96-1FDD-91FB-1C0D15E9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4BA1-E814-B645-A673-C8256CC35C81}" type="datetimeFigureOut">
              <a:rPr kumimoji="1" lang="ko-Kore-KR" altLang="en-US" smtClean="0"/>
              <a:t>2023. 5. 29.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9FF9D-9FF0-F9D1-1287-2FF06DAB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211E5-3669-7312-588B-F446DCEA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E0C7-4124-0A4E-B9A5-FA292D0E74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253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8A392-452E-A86C-58FF-9962CCA3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1291E-88ED-94D2-A5E7-AD1ADEF6E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F888A-1CF1-D3D7-1747-9F42334A2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7FE1F-3A63-E706-B749-54B2D101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4BA1-E814-B645-A673-C8256CC35C81}" type="datetimeFigureOut">
              <a:rPr kumimoji="1" lang="ko-Kore-KR" altLang="en-US" smtClean="0"/>
              <a:t>2023. 5. 29.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F2A9B5-A7B4-10F5-1B40-5A4CD587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64D149-E391-AA2F-2632-33DD5B44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E0C7-4124-0A4E-B9A5-FA292D0E74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123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10417-28FE-CD59-6E8A-12F7CBC1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456A8-FF09-453B-DB02-5ADB26EB0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5C52D6-59E8-8808-0199-71AFECBCA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EF050F-FA6A-1045-6936-8CDCA9BE4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D69571-5D2C-7A86-84CF-954653E3E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61636C-EA73-1A94-6A3A-AF82D41F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4BA1-E814-B645-A673-C8256CC35C81}" type="datetimeFigureOut">
              <a:rPr kumimoji="1" lang="ko-Kore-KR" altLang="en-US" smtClean="0"/>
              <a:t>2023. 5. 29.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D9F65B-3681-9C31-29EE-678894BF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C27343-FB96-AEFC-A7C5-380E7DDA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E0C7-4124-0A4E-B9A5-FA292D0E74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838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178FD-4219-5003-5DD3-5F623AFF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10BB09-499B-FCB3-B814-DC2C242A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4BA1-E814-B645-A673-C8256CC35C81}" type="datetimeFigureOut">
              <a:rPr kumimoji="1" lang="ko-Kore-KR" altLang="en-US" smtClean="0"/>
              <a:t>2023. 5. 29.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9296C5-67A8-01F7-C722-FF29B314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B98DCD-3F53-4311-4B91-F7FF2286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E0C7-4124-0A4E-B9A5-FA292D0E74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152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E31F20-8964-23EC-E440-8B694FA6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4BA1-E814-B645-A673-C8256CC35C81}" type="datetimeFigureOut">
              <a:rPr kumimoji="1" lang="ko-Kore-KR" altLang="en-US" smtClean="0"/>
              <a:t>2023. 5. 29.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50544F-0661-44CB-D04D-F1392D9E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8C3F40-6A4C-E569-1E8A-F3FCB5CD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E0C7-4124-0A4E-B9A5-FA292D0E74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768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6AE81-3DEC-3F03-9C87-0EC05609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B8E67-9AA1-9FF3-FFA1-F078EF6BE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C590E-BF30-3043-489B-17598D1F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C3A227-D5E1-87E1-77B9-6310EE3B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4BA1-E814-B645-A673-C8256CC35C81}" type="datetimeFigureOut">
              <a:rPr kumimoji="1" lang="ko-Kore-KR" altLang="en-US" smtClean="0"/>
              <a:t>2023. 5. 29.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A94E6-CCC2-D643-73CF-015E881B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9C937F-E480-4956-A251-EDF47188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E0C7-4124-0A4E-B9A5-FA292D0E74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306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74D2-5077-74F1-44DF-32F36E86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40D6C-C22D-0CC6-F899-3DCF7037C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5E9B84-E0CE-F6DC-0281-441105C59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58B0BD-E470-34DC-CF9F-8844B3B9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4BA1-E814-B645-A673-C8256CC35C81}" type="datetimeFigureOut">
              <a:rPr kumimoji="1" lang="ko-Kore-KR" altLang="en-US" smtClean="0"/>
              <a:t>2023. 5. 29.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9739F-034C-5E42-A94C-6A283A09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F27D33-D921-3D9C-442D-EAE4508D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E0C7-4124-0A4E-B9A5-FA292D0E74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943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1E7296-85E5-D432-F0F5-E33FE997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DC04A-D020-215D-4115-963E54CA2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01450-3E64-2B5F-1C3B-1B1B0739A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F4BA1-E814-B645-A673-C8256CC35C81}" type="datetimeFigureOut">
              <a:rPr kumimoji="1" lang="ko-Kore-KR" altLang="en-US" smtClean="0"/>
              <a:t>2023. 5. 29.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22B06-AA3A-4920-6B1B-B867EDB64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23DBB-C2ED-EC29-9D7A-6B4036A61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E0C7-4124-0A4E-B9A5-FA292D0E74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728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97A4C-381E-B651-A16B-4E7CE264B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5241"/>
            <a:ext cx="9144000" cy="947517"/>
          </a:xfrm>
        </p:spPr>
        <p:txBody>
          <a:bodyPr/>
          <a:lstStyle/>
          <a:p>
            <a:r>
              <a:rPr kumimoji="1" lang="en-US" altLang="ko-Kore-KR" b="1" dirty="0">
                <a:latin typeface="+mj-ea"/>
              </a:rPr>
              <a:t>ML</a:t>
            </a:r>
            <a:r>
              <a:rPr kumimoji="1" lang="ko-KR" altLang="en-US" b="1" dirty="0">
                <a:latin typeface="+mj-ea"/>
              </a:rPr>
              <a:t> </a:t>
            </a:r>
            <a:r>
              <a:rPr kumimoji="1" lang="en-US" altLang="ko-Kore-KR" b="1" dirty="0">
                <a:latin typeface="+mj-ea"/>
              </a:rPr>
              <a:t>&amp;</a:t>
            </a:r>
            <a:r>
              <a:rPr kumimoji="1" lang="ko-KR" altLang="en-US" b="1" dirty="0">
                <a:latin typeface="+mj-ea"/>
              </a:rPr>
              <a:t> </a:t>
            </a:r>
            <a:r>
              <a:rPr kumimoji="1" lang="en-US" altLang="ko-Kore-KR" b="1" dirty="0">
                <a:latin typeface="+mj-ea"/>
              </a:rPr>
              <a:t>CME19</a:t>
            </a:r>
            <a:r>
              <a:rPr kumimoji="1" lang="en-US" altLang="ko-KR" b="1" dirty="0">
                <a:latin typeface="+mj-ea"/>
              </a:rPr>
              <a:t>3</a:t>
            </a:r>
            <a:endParaRPr kumimoji="1" lang="ko-Kore-KR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113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FA29F-E339-BD7E-13F0-65E012D0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en-US" altLang="ko-Kore-KR" b="1" dirty="0">
                <a:latin typeface="+mj-ea"/>
              </a:rPr>
              <a:t>- CME193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B009F-4505-6782-9936-4CEB5F47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r>
              <a:rPr kumimoji="1" lang="en-US" altLang="ko-Kore-KR" sz="3200" dirty="0">
                <a:latin typeface="+mj-ea"/>
                <a:ea typeface="+mj-ea"/>
              </a:rPr>
              <a:t>plt.hist2d</a:t>
            </a:r>
          </a:p>
          <a:p>
            <a:pPr lvl="1"/>
            <a:r>
              <a:rPr kumimoji="1" lang="en-US" altLang="ko-KR" sz="1800" dirty="0">
                <a:latin typeface="+mj-ea"/>
                <a:ea typeface="+mj-ea"/>
              </a:rPr>
              <a:t>2</a:t>
            </a:r>
            <a:r>
              <a:rPr kumimoji="1" lang="ko-KR" altLang="en-US" sz="1800" dirty="0">
                <a:latin typeface="+mj-ea"/>
                <a:ea typeface="+mj-ea"/>
              </a:rPr>
              <a:t>차원 데이터에 대해 히스토그램을 그릴 때</a:t>
            </a:r>
            <a:endParaRPr kumimoji="1" lang="en-US" altLang="ko-KR" sz="18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kumimoji="1" lang="en-US" altLang="ko-KR" sz="1400" dirty="0">
              <a:latin typeface="+mj-ea"/>
              <a:ea typeface="+mj-ea"/>
            </a:endParaRPr>
          </a:p>
          <a:p>
            <a:endParaRPr kumimoji="1" lang="en-US" altLang="ko-Kore-KR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kumimoji="1" lang="ko-Kore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1CDE825-6776-FF72-F1F8-EC4D0E667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16" y="2312077"/>
            <a:ext cx="4247635" cy="397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B794C0-208D-D1AD-F91B-7A6878D2BFC2}"/>
              </a:ext>
            </a:extLst>
          </p:cNvPr>
          <p:cNvSpPr txBox="1"/>
          <p:nvPr/>
        </p:nvSpPr>
        <p:spPr>
          <a:xfrm>
            <a:off x="6520251" y="1343818"/>
            <a:ext cx="553994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i="0" dirty="0" err="1">
                <a:effectLst/>
                <a:latin typeface="+mj-ea"/>
                <a:ea typeface="+mj-ea"/>
              </a:rPr>
              <a:t>고유값</a:t>
            </a:r>
            <a:r>
              <a:rPr lang="ko-KR" altLang="en-US" sz="2800" b="1" i="0" dirty="0">
                <a:effectLst/>
                <a:latin typeface="+mj-ea"/>
                <a:ea typeface="+mj-ea"/>
              </a:rPr>
              <a:t> 구하기</a:t>
            </a:r>
            <a:r>
              <a:rPr lang="en-US" altLang="ko-KR" sz="2800" b="1" i="0" dirty="0">
                <a:effectLst/>
                <a:latin typeface="+mj-ea"/>
                <a:ea typeface="+mj-ea"/>
              </a:rPr>
              <a:t> </a:t>
            </a:r>
            <a:r>
              <a:rPr lang="en-US" altLang="ko-KR" i="0" dirty="0">
                <a:effectLst/>
                <a:latin typeface="+mj-ea"/>
                <a:ea typeface="+mj-ea"/>
              </a:rPr>
              <a:t>(</a:t>
            </a:r>
            <a:r>
              <a:rPr lang="ko-KR" altLang="en-US" i="0" dirty="0">
                <a:effectLst/>
                <a:latin typeface="+mj-ea"/>
                <a:ea typeface="+mj-ea"/>
              </a:rPr>
              <a:t>행렬 </a:t>
            </a:r>
            <a:r>
              <a:rPr lang="en-US" altLang="ko-KR" i="0" dirty="0">
                <a:effectLst/>
                <a:latin typeface="+mj-ea"/>
                <a:ea typeface="+mj-ea"/>
              </a:rPr>
              <a:t>A)</a:t>
            </a:r>
            <a:endParaRPr lang="en" altLang="ko-KR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dirty="0" err="1">
                <a:effectLst/>
                <a:latin typeface="+mj-ea"/>
                <a:ea typeface="+mj-ea"/>
              </a:rPr>
              <a:t>numpy.linalg</a:t>
            </a:r>
            <a:r>
              <a:rPr lang="en" altLang="ko-Kore-KR" b="0" i="0" dirty="0" err="1">
                <a:effectLst/>
                <a:latin typeface="+mj-ea"/>
                <a:ea typeface="+mj-ea"/>
              </a:rPr>
              <a:t>.eigvals</a:t>
            </a:r>
            <a:r>
              <a:rPr lang="en" altLang="ko-Kore-KR" b="0" i="0" dirty="0">
                <a:effectLst/>
                <a:latin typeface="+mj-ea"/>
                <a:ea typeface="+mj-ea"/>
              </a:rPr>
              <a:t>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dirty="0" err="1">
                <a:latin typeface="+mj-ea"/>
                <a:ea typeface="+mj-ea"/>
              </a:rPr>
              <a:t>numpy</a:t>
            </a:r>
            <a:r>
              <a:rPr lang="en" altLang="ko-Kore-KR" b="0" dirty="0" err="1">
                <a:effectLst/>
                <a:latin typeface="+mj-ea"/>
                <a:ea typeface="+mj-ea"/>
              </a:rPr>
              <a:t>.linalg.eigh</a:t>
            </a:r>
            <a:r>
              <a:rPr lang="en" altLang="ko-Kore-KR" b="0" dirty="0">
                <a:effectLst/>
                <a:latin typeface="+mj-ea"/>
                <a:ea typeface="+mj-ea"/>
              </a:rPr>
              <a:t>(A)[0]</a:t>
            </a:r>
            <a:endParaRPr lang="en" altLang="ko-Kore-KR" b="0" i="0" dirty="0">
              <a:effectLst/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ore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864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FA29F-E339-BD7E-13F0-65E012D0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en-US" altLang="ko-Kore-KR" b="1" dirty="0">
                <a:latin typeface="+mj-ea"/>
              </a:rPr>
              <a:t>- </a:t>
            </a:r>
            <a:r>
              <a:rPr kumimoji="1" lang="en-US" altLang="ko-KR" b="1" dirty="0">
                <a:latin typeface="+mj-ea"/>
              </a:rPr>
              <a:t>ML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B009F-4505-6782-9936-4CEB5F47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2369"/>
            <a:ext cx="10515600" cy="4833145"/>
          </a:xfrm>
        </p:spPr>
        <p:txBody>
          <a:bodyPr/>
          <a:lstStyle/>
          <a:p>
            <a:r>
              <a:rPr kumimoji="1" lang="en-US" altLang="ko-Kore-KR" dirty="0">
                <a:latin typeface="+mj-ea"/>
                <a:ea typeface="+mj-ea"/>
              </a:rPr>
              <a:t>bias</a:t>
            </a:r>
            <a:r>
              <a:rPr kumimoji="1" lang="ko-KR" altLang="en-US" dirty="0">
                <a:latin typeface="+mj-ea"/>
                <a:ea typeface="+mj-ea"/>
              </a:rPr>
              <a:t> </a:t>
            </a:r>
            <a:r>
              <a:rPr kumimoji="1" lang="en-US" altLang="ko-KR" dirty="0">
                <a:latin typeface="+mj-ea"/>
                <a:ea typeface="+mj-ea"/>
              </a:rPr>
              <a:t>:</a:t>
            </a:r>
            <a:r>
              <a:rPr kumimoji="1" lang="ko-KR" altLang="en-US" dirty="0">
                <a:latin typeface="+mj-ea"/>
                <a:ea typeface="+mj-ea"/>
              </a:rPr>
              <a:t> </a:t>
            </a:r>
            <a:r>
              <a:rPr kumimoji="1" lang="ko-KR" altLang="en-US" sz="1800" dirty="0">
                <a:latin typeface="+mj-ea"/>
                <a:ea typeface="+mj-ea"/>
              </a:rPr>
              <a:t>가중치합에 더해주는 상수</a:t>
            </a:r>
            <a:endParaRPr kumimoji="1"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</a:t>
            </a:r>
            <a:r>
              <a:rPr lang="ko-Kore-KR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⇒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하나의 뉴런에서 활성화 함수를 거쳐 최종적으로 출력되는 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+mj-ea"/>
              </a:rPr>
              <a:t>값을 조절하는 역할</a:t>
            </a:r>
            <a:endParaRPr lang="ko-Kore-KR" altLang="en-US" sz="180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endParaRPr kumimoji="1" lang="en-US" altLang="ko-KR" sz="1800" dirty="0">
              <a:latin typeface="+mj-ea"/>
              <a:ea typeface="+mj-ea"/>
            </a:endParaRPr>
          </a:p>
          <a:p>
            <a:endParaRPr kumimoji="1" lang="en-US" altLang="ko-Kore-KR" sz="1800" dirty="0">
              <a:latin typeface="+mj-ea"/>
              <a:ea typeface="+mj-ea"/>
            </a:endParaRPr>
          </a:p>
          <a:p>
            <a:endParaRPr kumimoji="1" lang="ko-Kore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6B300B3-1AE2-B68B-9A00-5449A2208EEB}"/>
              </a:ext>
            </a:extLst>
          </p:cNvPr>
          <p:cNvGrpSpPr/>
          <p:nvPr/>
        </p:nvGrpSpPr>
        <p:grpSpPr>
          <a:xfrm>
            <a:off x="1114645" y="2488019"/>
            <a:ext cx="10871679" cy="3976023"/>
            <a:chOff x="1114645" y="2488019"/>
            <a:chExt cx="10871679" cy="3976023"/>
          </a:xfrm>
        </p:grpSpPr>
        <p:pic>
          <p:nvPicPr>
            <p:cNvPr id="5" name="그림 4" descr="텍스트, 스크린샷, 폰트, 그래픽이(가) 표시된 사진&#10;&#10;자동 생성된 설명">
              <a:extLst>
                <a:ext uri="{FF2B5EF4-FFF2-40B4-BE49-F238E27FC236}">
                  <a16:creationId xmlns:a16="http://schemas.microsoft.com/office/drawing/2014/main" id="{D74A8757-9AC7-4FCD-66F2-0E8F80A48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4645" y="2488019"/>
              <a:ext cx="7076728" cy="3976023"/>
            </a:xfrm>
            <a:prstGeom prst="rect">
              <a:avLst/>
            </a:prstGeom>
          </p:spPr>
        </p:pic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5E3029D0-87AB-95DF-A0F7-22D510A3C2B5}"/>
                </a:ext>
              </a:extLst>
            </p:cNvPr>
            <p:cNvCxnSpPr>
              <a:cxnSpLocks/>
            </p:cNvCxnSpPr>
            <p:nvPr/>
          </p:nvCxnSpPr>
          <p:spPr>
            <a:xfrm>
              <a:off x="3381153" y="3253563"/>
              <a:ext cx="371076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37D32692-591F-A893-D763-0D8CA0EB8B33}"/>
                </a:ext>
              </a:extLst>
            </p:cNvPr>
            <p:cNvCxnSpPr/>
            <p:nvPr/>
          </p:nvCxnSpPr>
          <p:spPr>
            <a:xfrm>
              <a:off x="7272670" y="3094075"/>
              <a:ext cx="119084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809DC3-DD93-233D-5284-B42FC8A8780B}"/>
                </a:ext>
              </a:extLst>
            </p:cNvPr>
            <p:cNvSpPr txBox="1"/>
            <p:nvPr/>
          </p:nvSpPr>
          <p:spPr>
            <a:xfrm>
              <a:off x="8537944" y="2936883"/>
              <a:ext cx="34483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/>
                <a:t>가중치합이 얼마나 더 양에 가까운지</a:t>
              </a:r>
              <a:endParaRPr kumimoji="1" lang="ko-Kore-KR" altLang="en-US" sz="16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88822DA-751A-9A2E-2E8C-3E69A5C5401C}"/>
              </a:ext>
            </a:extLst>
          </p:cNvPr>
          <p:cNvGrpSpPr/>
          <p:nvPr/>
        </p:nvGrpSpPr>
        <p:grpSpPr>
          <a:xfrm>
            <a:off x="1114645" y="2358833"/>
            <a:ext cx="11018228" cy="4105209"/>
            <a:chOff x="1084793" y="2433805"/>
            <a:chExt cx="11018228" cy="4105209"/>
          </a:xfrm>
        </p:grpSpPr>
        <p:pic>
          <p:nvPicPr>
            <p:cNvPr id="15" name="그림 14" descr="텍스트, 스크린샷, 멀티미디어 소프트웨어, 소프트웨어이(가) 표시된 사진&#10;&#10;자동 생성된 설명">
              <a:extLst>
                <a:ext uri="{FF2B5EF4-FFF2-40B4-BE49-F238E27FC236}">
                  <a16:creationId xmlns:a16="http://schemas.microsoft.com/office/drawing/2014/main" id="{3EE55EA7-3ED8-D8A4-C5D6-F20AAFBA4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4793" y="2433805"/>
              <a:ext cx="7112690" cy="410520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1CAD3D-8256-A766-72A0-18C9D2D7D37C}"/>
                </a:ext>
              </a:extLst>
            </p:cNvPr>
            <p:cNvSpPr txBox="1"/>
            <p:nvPr/>
          </p:nvSpPr>
          <p:spPr>
            <a:xfrm>
              <a:off x="8191373" y="2884231"/>
              <a:ext cx="391164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특정</a:t>
              </a:r>
              <a:r>
                <a:rPr kumimoji="1" lang="ko-KR" altLang="en-US" dirty="0"/>
                <a:t> 값 이상일 때부터 활성화되도록 </a:t>
              </a:r>
              <a:endParaRPr kumimoji="1" lang="en-US" altLang="ko-KR" dirty="0"/>
            </a:p>
            <a:p>
              <a:r>
                <a:rPr kumimoji="1" lang="ko-KR" altLang="en-US" dirty="0"/>
                <a:t>기준을 </a:t>
              </a:r>
              <a:r>
                <a:rPr kumimoji="1" lang="ko-KR" altLang="en-US" dirty="0" err="1"/>
                <a:t>정해줌</a:t>
              </a:r>
              <a:endParaRPr kumimoji="1" lang="ko-Kore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1D2F255-3ED8-1F59-61E8-44FB7EF9AC2B}"/>
                </a:ext>
              </a:extLst>
            </p:cNvPr>
            <p:cNvSpPr/>
            <p:nvPr/>
          </p:nvSpPr>
          <p:spPr>
            <a:xfrm>
              <a:off x="6923630" y="2759637"/>
              <a:ext cx="873219" cy="874277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691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FA29F-E339-BD7E-13F0-65E012D0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en-US" altLang="ko-Kore-KR" b="1" dirty="0">
                <a:latin typeface="+mj-ea"/>
              </a:rPr>
              <a:t>- </a:t>
            </a:r>
            <a:r>
              <a:rPr kumimoji="1" lang="en-US" altLang="ko-KR" b="1" dirty="0">
                <a:latin typeface="+mj-ea"/>
              </a:rPr>
              <a:t>ML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B009F-4505-6782-9936-4CEB5F47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427"/>
            <a:ext cx="10515600" cy="4833145"/>
          </a:xfrm>
        </p:spPr>
        <p:txBody>
          <a:bodyPr/>
          <a:lstStyle/>
          <a:p>
            <a:r>
              <a:rPr kumimoji="1" lang="en-US" altLang="ko-Kore-KR" dirty="0">
                <a:latin typeface="+mj-ea"/>
                <a:ea typeface="+mj-ea"/>
              </a:rPr>
              <a:t>Bayesian</a:t>
            </a:r>
          </a:p>
          <a:p>
            <a:pPr lvl="1"/>
            <a:r>
              <a:rPr kumimoji="1" lang="ko-KR" altLang="en-US" sz="1600" dirty="0">
                <a:latin typeface="+mj-ea"/>
                <a:ea typeface="+mj-ea"/>
              </a:rPr>
              <a:t>전통적인 </a:t>
            </a:r>
            <a:r>
              <a:rPr kumimoji="1" lang="en-US" altLang="ko-KR" sz="1600" dirty="0">
                <a:latin typeface="+mj-ea"/>
                <a:ea typeface="+mj-ea"/>
              </a:rPr>
              <a:t>ML : </a:t>
            </a:r>
            <a:r>
              <a:rPr kumimoji="1" lang="ko-KR" altLang="en-US" sz="1600" dirty="0">
                <a:latin typeface="+mj-ea"/>
                <a:ea typeface="+mj-ea"/>
              </a:rPr>
              <a:t>가중치 </a:t>
            </a:r>
            <a:r>
              <a:rPr kumimoji="1" lang="en-US" altLang="ko-KR" sz="1600" dirty="0">
                <a:latin typeface="+mj-ea"/>
                <a:ea typeface="+mj-ea"/>
              </a:rPr>
              <a:t>=</a:t>
            </a:r>
            <a:r>
              <a:rPr kumimoji="1" lang="ko-KR" altLang="en-US" sz="1600" dirty="0">
                <a:latin typeface="+mj-ea"/>
                <a:ea typeface="+mj-ea"/>
              </a:rPr>
              <a:t> 하나의 고정된 값</a:t>
            </a:r>
            <a:endParaRPr kumimoji="1" lang="en-US" altLang="ko-KR" sz="1600" dirty="0">
              <a:latin typeface="+mj-ea"/>
              <a:ea typeface="+mj-ea"/>
            </a:endParaRPr>
          </a:p>
          <a:p>
            <a:pPr lvl="1"/>
            <a:r>
              <a:rPr kumimoji="1" lang="en-US" altLang="ko-KR" sz="1600" b="1" dirty="0">
                <a:latin typeface="+mj-ea"/>
                <a:ea typeface="+mj-ea"/>
              </a:rPr>
              <a:t>Bayesian</a:t>
            </a:r>
            <a:r>
              <a:rPr kumimoji="1" lang="en-US" altLang="ko-KR" sz="1600" dirty="0">
                <a:latin typeface="+mj-ea"/>
                <a:ea typeface="+mj-ea"/>
              </a:rPr>
              <a:t> : “</a:t>
            </a:r>
            <a:r>
              <a:rPr kumimoji="1" lang="ko-KR" altLang="en-US" sz="1600" dirty="0">
                <a:latin typeface="+mj-ea"/>
                <a:ea typeface="+mj-ea"/>
              </a:rPr>
              <a:t>가중치가 확률분포로 존재한다</a:t>
            </a:r>
            <a:r>
              <a:rPr kumimoji="1" lang="en-US" altLang="ko-KR" sz="1600" dirty="0">
                <a:latin typeface="+mj-ea"/>
                <a:ea typeface="+mj-ea"/>
              </a:rPr>
              <a:t>”</a:t>
            </a:r>
            <a:r>
              <a:rPr kumimoji="1" lang="ko-KR" altLang="en-US" sz="1600" dirty="0">
                <a:latin typeface="+mj-ea"/>
                <a:ea typeface="+mj-ea"/>
              </a:rPr>
              <a:t> → 가중치 조합이 하나가 아니라 여러 조합이 가능하다</a:t>
            </a:r>
            <a:endParaRPr kumimoji="1" lang="en-US" altLang="ko-KR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kumimoji="1" lang="en-US" altLang="ko-KR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kumimoji="1" lang="ko-KR" altLang="en-US" sz="1600" dirty="0">
                <a:latin typeface="+mj-ea"/>
                <a:ea typeface="+mj-ea"/>
              </a:rPr>
              <a:t>하나의 모델에 </a:t>
            </a:r>
            <a:r>
              <a:rPr kumimoji="1" lang="en-US" altLang="ko-KR" sz="1600" dirty="0">
                <a:latin typeface="+mj-ea"/>
                <a:ea typeface="+mj-ea"/>
              </a:rPr>
              <a:t>100</a:t>
            </a:r>
            <a:r>
              <a:rPr kumimoji="1" lang="ko-KR" altLang="en-US" sz="1600" dirty="0">
                <a:latin typeface="+mj-ea"/>
                <a:ea typeface="+mj-ea"/>
              </a:rPr>
              <a:t>개의 가중치가 존재한다</a:t>
            </a:r>
            <a:endParaRPr kumimoji="1" lang="en-US" altLang="ko-KR" sz="1600" dirty="0">
              <a:latin typeface="+mj-ea"/>
              <a:ea typeface="+mj-ea"/>
            </a:endParaRPr>
          </a:p>
          <a:p>
            <a:pPr lvl="1">
              <a:buFontTx/>
              <a:buChar char="-"/>
            </a:pPr>
            <a:r>
              <a:rPr kumimoji="1" lang="ko-KR" altLang="en-US" sz="1600" dirty="0">
                <a:latin typeface="+mj-ea"/>
                <a:ea typeface="+mj-ea"/>
              </a:rPr>
              <a:t>전통적인 </a:t>
            </a:r>
            <a:r>
              <a:rPr kumimoji="1" lang="en-US" altLang="ko-KR" sz="1600" dirty="0">
                <a:latin typeface="+mj-ea"/>
                <a:ea typeface="+mj-ea"/>
              </a:rPr>
              <a:t>ML : </a:t>
            </a:r>
            <a:r>
              <a:rPr kumimoji="1" lang="ko-KR" altLang="en-US" sz="1600" dirty="0">
                <a:latin typeface="+mj-ea"/>
                <a:ea typeface="+mj-ea"/>
              </a:rPr>
              <a:t>학습이 끝나고 </a:t>
            </a:r>
            <a:r>
              <a:rPr kumimoji="1" lang="en-US" altLang="ko-KR" sz="1600" dirty="0">
                <a:latin typeface="+mj-ea"/>
                <a:ea typeface="+mj-ea"/>
              </a:rPr>
              <a:t>100</a:t>
            </a:r>
            <a:r>
              <a:rPr kumimoji="1" lang="ko-KR" altLang="en-US" sz="1600" dirty="0">
                <a:latin typeface="+mj-ea"/>
                <a:ea typeface="+mj-ea"/>
              </a:rPr>
              <a:t>개의 고정된 가중치 값이 남음</a:t>
            </a:r>
            <a:r>
              <a:rPr kumimoji="1" lang="en-US" altLang="ko-KR" sz="1600" dirty="0">
                <a:latin typeface="+mj-ea"/>
                <a:ea typeface="+mj-ea"/>
              </a:rPr>
              <a:t> </a:t>
            </a:r>
          </a:p>
          <a:p>
            <a:pPr lvl="1">
              <a:buFontTx/>
              <a:buChar char="-"/>
            </a:pPr>
            <a:r>
              <a:rPr kumimoji="1" lang="en-US" altLang="ko-KR" sz="1600" dirty="0">
                <a:latin typeface="+mj-ea"/>
                <a:ea typeface="+mj-ea"/>
              </a:rPr>
              <a:t>BNN : </a:t>
            </a:r>
            <a:r>
              <a:rPr kumimoji="1" lang="ko-KR" altLang="en-US" sz="1600" dirty="0">
                <a:latin typeface="+mj-ea"/>
                <a:ea typeface="+mj-ea"/>
              </a:rPr>
              <a:t>각각의 가중치에 해당하는 </a:t>
            </a:r>
            <a:r>
              <a:rPr kumimoji="1" lang="en-US" altLang="ko-KR" sz="1600" dirty="0">
                <a:latin typeface="+mj-ea"/>
                <a:ea typeface="+mj-ea"/>
              </a:rPr>
              <a:t>100</a:t>
            </a:r>
            <a:r>
              <a:rPr kumimoji="1" lang="ko-KR" altLang="en-US" sz="1600" dirty="0">
                <a:latin typeface="+mj-ea"/>
                <a:ea typeface="+mj-ea"/>
              </a:rPr>
              <a:t>개의 </a:t>
            </a:r>
            <a:r>
              <a:rPr kumimoji="1" lang="ko-KR" altLang="en-US" sz="1600" dirty="0" err="1">
                <a:latin typeface="+mj-ea"/>
                <a:ea typeface="+mj-ea"/>
              </a:rPr>
              <a:t>가우시안</a:t>
            </a:r>
            <a:r>
              <a:rPr kumimoji="1" lang="ko-KR" altLang="en-US" sz="1600" dirty="0">
                <a:latin typeface="+mj-ea"/>
                <a:ea typeface="+mj-ea"/>
              </a:rPr>
              <a:t> 분포가 남음</a:t>
            </a:r>
            <a:endParaRPr kumimoji="1" lang="en-US" altLang="ko-KR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kumimoji="1" lang="en-US" altLang="ko-KR" sz="1600" dirty="0">
                <a:latin typeface="+mj-ea"/>
                <a:ea typeface="+mj-ea"/>
              </a:rPr>
              <a:t>⇒</a:t>
            </a:r>
            <a:r>
              <a:rPr kumimoji="1" lang="ko-KR" altLang="en-US" sz="1600" dirty="0">
                <a:latin typeface="+mj-ea"/>
                <a:ea typeface="+mj-ea"/>
              </a:rPr>
              <a:t> 학습을 통해 가중치 값 자체를 업데이트하는 것이 아니라 </a:t>
            </a:r>
            <a:r>
              <a:rPr kumimoji="1" lang="ko-KR" altLang="en-US" sz="1600" dirty="0" err="1">
                <a:latin typeface="+mj-ea"/>
                <a:ea typeface="+mj-ea"/>
              </a:rPr>
              <a:t>가우시안</a:t>
            </a:r>
            <a:r>
              <a:rPr kumimoji="1" lang="ko-KR" altLang="en-US" sz="1600" dirty="0">
                <a:latin typeface="+mj-ea"/>
                <a:ea typeface="+mj-ea"/>
              </a:rPr>
              <a:t> 분포의 </a:t>
            </a:r>
            <a:r>
              <a:rPr kumimoji="1" lang="en-US" altLang="ko-KR" sz="1600" dirty="0">
                <a:latin typeface="+mj-ea"/>
                <a:ea typeface="+mj-ea"/>
              </a:rPr>
              <a:t>(</a:t>
            </a:r>
            <a:r>
              <a:rPr kumimoji="1" lang="ko-KR" altLang="en-US" sz="1600" dirty="0">
                <a:latin typeface="+mj-ea"/>
                <a:ea typeface="+mj-ea"/>
              </a:rPr>
              <a:t>평균</a:t>
            </a:r>
            <a:r>
              <a:rPr kumimoji="1" lang="en-US" altLang="ko-KR" sz="1600" dirty="0">
                <a:latin typeface="+mj-ea"/>
                <a:ea typeface="+mj-ea"/>
              </a:rPr>
              <a:t>,</a:t>
            </a:r>
            <a:r>
              <a:rPr kumimoji="1" lang="ko-KR" altLang="en-US" sz="1600" dirty="0">
                <a:latin typeface="+mj-ea"/>
                <a:ea typeface="+mj-ea"/>
              </a:rPr>
              <a:t> 분산</a:t>
            </a:r>
            <a:r>
              <a:rPr kumimoji="1" lang="en-US" altLang="ko-KR" sz="1600" dirty="0">
                <a:latin typeface="+mj-ea"/>
                <a:ea typeface="+mj-ea"/>
              </a:rPr>
              <a:t>)</a:t>
            </a:r>
            <a:r>
              <a:rPr kumimoji="1" lang="ko-KR" altLang="en-US" sz="1600" dirty="0">
                <a:latin typeface="+mj-ea"/>
                <a:ea typeface="+mj-ea"/>
              </a:rPr>
              <a:t>을 업데이트</a:t>
            </a:r>
            <a:endParaRPr kumimoji="1" lang="en-US" altLang="ko-KR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kumimoji="1" lang="en-US" altLang="ko-KR" sz="1400" dirty="0">
              <a:latin typeface="+mj-ea"/>
              <a:ea typeface="+mj-ea"/>
            </a:endParaRPr>
          </a:p>
          <a:p>
            <a:endParaRPr kumimoji="1" lang="en-US" altLang="ko-Kore-KR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FC96231-E8F0-255C-1C8F-FA4578F37D49}"/>
              </a:ext>
            </a:extLst>
          </p:cNvPr>
          <p:cNvGrpSpPr/>
          <p:nvPr/>
        </p:nvGrpSpPr>
        <p:grpSpPr>
          <a:xfrm>
            <a:off x="795165" y="3428999"/>
            <a:ext cx="11252930" cy="3235346"/>
            <a:chOff x="613005" y="3604399"/>
            <a:chExt cx="11525693" cy="3200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54CCBA-94E3-D77F-F824-5035BF2ABA27}"/>
                </a:ext>
              </a:extLst>
            </p:cNvPr>
            <p:cNvSpPr/>
            <p:nvPr/>
          </p:nvSpPr>
          <p:spPr>
            <a:xfrm>
              <a:off x="613005" y="3604399"/>
              <a:ext cx="11525693" cy="3200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2C06B421-4B46-BA06-4429-D106B0FF1E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483" y="3612865"/>
              <a:ext cx="6215033" cy="2976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D6F29A2-CBA8-3371-23F3-B4A925467EB8}"/>
              </a:ext>
            </a:extLst>
          </p:cNvPr>
          <p:cNvGrpSpPr/>
          <p:nvPr/>
        </p:nvGrpSpPr>
        <p:grpSpPr>
          <a:xfrm>
            <a:off x="506043" y="3428999"/>
            <a:ext cx="11284716" cy="3344198"/>
            <a:chOff x="469535" y="4119047"/>
            <a:chExt cx="11284716" cy="334419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9A9FBE2-4794-85C8-4848-B9F8055CC48B}"/>
                </a:ext>
              </a:extLst>
            </p:cNvPr>
            <p:cNvSpPr/>
            <p:nvPr/>
          </p:nvSpPr>
          <p:spPr>
            <a:xfrm>
              <a:off x="469535" y="4119047"/>
              <a:ext cx="11252930" cy="3344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CACA3D8-ACC3-6162-8B51-BE183DB1F613}"/>
                </a:ext>
              </a:extLst>
            </p:cNvPr>
            <p:cNvGrpSpPr/>
            <p:nvPr/>
          </p:nvGrpSpPr>
          <p:grpSpPr>
            <a:xfrm>
              <a:off x="838200" y="4346381"/>
              <a:ext cx="10916051" cy="2998382"/>
              <a:chOff x="838200" y="3859618"/>
              <a:chExt cx="10916051" cy="2998382"/>
            </a:xfrm>
          </p:grpSpPr>
          <p:pic>
            <p:nvPicPr>
              <p:cNvPr id="1026" name="Picture 2" descr="machine learning bayes">
                <a:extLst>
                  <a:ext uri="{FF2B5EF4-FFF2-40B4-BE49-F238E27FC236}">
                    <a16:creationId xmlns:a16="http://schemas.microsoft.com/office/drawing/2014/main" id="{FD24CB08-3B25-62E3-FB47-D51B060937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3859618"/>
                <a:ext cx="5983881" cy="922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MAP">
                <a:extLst>
                  <a:ext uri="{FF2B5EF4-FFF2-40B4-BE49-F238E27FC236}">
                    <a16:creationId xmlns:a16="http://schemas.microsoft.com/office/drawing/2014/main" id="{2D48BCDC-98C3-7D7E-9447-BDC0F9E8D2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8652" y="4575783"/>
                <a:ext cx="5182978" cy="22822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952B79-7C3B-C1D9-D438-E8C46D8BB0F8}"/>
                  </a:ext>
                </a:extLst>
              </p:cNvPr>
              <p:cNvSpPr txBox="1"/>
              <p:nvPr/>
            </p:nvSpPr>
            <p:spPr>
              <a:xfrm>
                <a:off x="6963594" y="4575783"/>
                <a:ext cx="479065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dirty="0">
                    <a:latin typeface="+mj-ea"/>
                    <a:ea typeface="+mj-ea"/>
                  </a:rPr>
                  <a:t>-</a:t>
                </a:r>
                <a:r>
                  <a:rPr kumimoji="1" lang="ko-KR" altLang="en-US" sz="1600" dirty="0">
                    <a:latin typeface="+mj-ea"/>
                    <a:ea typeface="+mj-ea"/>
                  </a:rPr>
                  <a:t> </a:t>
                </a:r>
                <a:r>
                  <a:rPr kumimoji="1" lang="en-US" altLang="ko-Kore-KR" sz="1600" dirty="0">
                    <a:latin typeface="+mj-ea"/>
                    <a:ea typeface="+mj-ea"/>
                  </a:rPr>
                  <a:t>P(model)</a:t>
                </a:r>
                <a:r>
                  <a:rPr kumimoji="1" lang="ko-KR" altLang="en-US" sz="1600" dirty="0">
                    <a:latin typeface="+mj-ea"/>
                    <a:ea typeface="+mj-ea"/>
                  </a:rPr>
                  <a:t>을 알고 있음 </a:t>
                </a:r>
                <a:r>
                  <a:rPr kumimoji="1" lang="en-US" altLang="ko-KR" sz="1600" dirty="0">
                    <a:latin typeface="+mj-ea"/>
                    <a:ea typeface="+mj-ea"/>
                  </a:rPr>
                  <a:t>&amp;</a:t>
                </a:r>
                <a:r>
                  <a:rPr kumimoji="1" lang="ko-KR" altLang="en-US" sz="1600" dirty="0">
                    <a:latin typeface="+mj-ea"/>
                    <a:ea typeface="+mj-ea"/>
                  </a:rPr>
                  <a:t> 새로운 데이터가 입력</a:t>
                </a:r>
                <a:endParaRPr kumimoji="1" lang="en-US" altLang="ko-KR" sz="1600" dirty="0">
                  <a:latin typeface="+mj-ea"/>
                  <a:ea typeface="+mj-ea"/>
                </a:endParaRPr>
              </a:p>
              <a:p>
                <a:r>
                  <a:rPr kumimoji="1" lang="ko-KR" altLang="en-US" sz="1600" dirty="0">
                    <a:latin typeface="+mj-ea"/>
                    <a:ea typeface="+mj-ea"/>
                  </a:rPr>
                  <a:t>→ 사후확률 </a:t>
                </a:r>
                <a:r>
                  <a:rPr kumimoji="1" lang="en-US" altLang="ko-KR" sz="1600" dirty="0">
                    <a:latin typeface="+mj-ea"/>
                    <a:ea typeface="+mj-ea"/>
                  </a:rPr>
                  <a:t>P(</a:t>
                </a:r>
                <a:r>
                  <a:rPr kumimoji="1" lang="en-US" altLang="ko-KR" sz="1600" dirty="0" err="1">
                    <a:latin typeface="+mj-ea"/>
                    <a:ea typeface="+mj-ea"/>
                  </a:rPr>
                  <a:t>model|data</a:t>
                </a:r>
                <a:r>
                  <a:rPr kumimoji="1" lang="en-US" altLang="ko-KR" sz="1600" dirty="0">
                    <a:latin typeface="+mj-ea"/>
                    <a:ea typeface="+mj-ea"/>
                  </a:rPr>
                  <a:t>)</a:t>
                </a:r>
                <a:r>
                  <a:rPr kumimoji="1" lang="ko-KR" altLang="en-US" sz="1600" dirty="0" err="1">
                    <a:latin typeface="+mj-ea"/>
                    <a:ea typeface="+mj-ea"/>
                  </a:rPr>
                  <a:t>를</a:t>
                </a:r>
                <a:r>
                  <a:rPr kumimoji="1" lang="ko-KR" altLang="en-US" sz="1600" dirty="0">
                    <a:latin typeface="+mj-ea"/>
                    <a:ea typeface="+mj-ea"/>
                  </a:rPr>
                  <a:t> 알 수 있음</a:t>
                </a:r>
                <a:endParaRPr kumimoji="1" lang="en-US" altLang="ko-KR" sz="1600" dirty="0">
                  <a:latin typeface="+mj-ea"/>
                  <a:ea typeface="+mj-ea"/>
                </a:endParaRPr>
              </a:p>
              <a:p>
                <a:r>
                  <a:rPr kumimoji="1" lang="ko-KR" altLang="en-US" sz="1600" dirty="0">
                    <a:latin typeface="+mj-ea"/>
                    <a:ea typeface="+mj-ea"/>
                  </a:rPr>
                  <a:t>    이 사후확률이 다음 학습에서 </a:t>
                </a:r>
                <a:r>
                  <a:rPr kumimoji="1" lang="en-US" altLang="ko-KR" sz="1600" dirty="0">
                    <a:latin typeface="+mj-ea"/>
                    <a:ea typeface="+mj-ea"/>
                  </a:rPr>
                  <a:t>prior</a:t>
                </a:r>
                <a:r>
                  <a:rPr kumimoji="1" lang="ko-KR" altLang="en-US" sz="1600" dirty="0">
                    <a:latin typeface="+mj-ea"/>
                    <a:ea typeface="+mj-ea"/>
                  </a:rPr>
                  <a:t>로 다시 사용</a:t>
                </a:r>
                <a:endParaRPr kumimoji="1" lang="en-US" altLang="ko-KR" sz="1600" dirty="0">
                  <a:latin typeface="+mj-ea"/>
                  <a:ea typeface="+mj-ea"/>
                </a:endParaRPr>
              </a:p>
              <a:p>
                <a:endParaRPr kumimoji="1" lang="en-US" altLang="ko-KR" sz="1600" dirty="0">
                  <a:latin typeface="+mj-ea"/>
                  <a:ea typeface="+mj-ea"/>
                </a:endParaRPr>
              </a:p>
              <a:p>
                <a:r>
                  <a:rPr kumimoji="1" lang="en-US" altLang="ko-KR" sz="1600" dirty="0">
                    <a:latin typeface="+mj-ea"/>
                    <a:ea typeface="+mj-ea"/>
                  </a:rPr>
                  <a:t>⇒ </a:t>
                </a:r>
                <a:r>
                  <a:rPr kumimoji="1" lang="ko-KR" altLang="en-US" sz="1600" dirty="0">
                    <a:latin typeface="+mj-ea"/>
                    <a:ea typeface="+mj-ea"/>
                  </a:rPr>
                  <a:t>점진적으로 </a:t>
                </a:r>
                <a:r>
                  <a:rPr kumimoji="1" lang="en-US" altLang="ko-KR" sz="1600" dirty="0">
                    <a:latin typeface="+mj-ea"/>
                    <a:ea typeface="+mj-ea"/>
                  </a:rPr>
                  <a:t>P(model) (= </a:t>
                </a:r>
                <a:r>
                  <a:rPr kumimoji="1" lang="ko-KR" altLang="en-US" sz="1600" dirty="0">
                    <a:latin typeface="+mj-ea"/>
                    <a:ea typeface="+mj-ea"/>
                  </a:rPr>
                  <a:t>파라미터들의 분포</a:t>
                </a:r>
                <a:r>
                  <a:rPr kumimoji="1" lang="en-US" altLang="ko-KR" sz="1600" dirty="0">
                    <a:latin typeface="+mj-ea"/>
                    <a:ea typeface="+mj-ea"/>
                  </a:rPr>
                  <a:t>)</a:t>
                </a:r>
              </a:p>
              <a:p>
                <a:r>
                  <a:rPr kumimoji="1" lang="ko-KR" altLang="en-US" sz="1600" dirty="0">
                    <a:latin typeface="+mj-ea"/>
                    <a:ea typeface="+mj-ea"/>
                  </a:rPr>
                  <a:t>    </a:t>
                </a:r>
                <a:r>
                  <a:rPr kumimoji="1" lang="ko-KR" altLang="en-US" sz="1600" dirty="0" err="1">
                    <a:latin typeface="+mj-ea"/>
                    <a:ea typeface="+mj-ea"/>
                  </a:rPr>
                  <a:t>를</a:t>
                </a:r>
                <a:r>
                  <a:rPr kumimoji="1" lang="ko-KR" altLang="en-US" sz="1600" dirty="0">
                    <a:latin typeface="+mj-ea"/>
                    <a:ea typeface="+mj-ea"/>
                  </a:rPr>
                  <a:t> </a:t>
                </a:r>
                <a:r>
                  <a:rPr kumimoji="1" lang="ko-KR" altLang="en-US" sz="1600" dirty="0" err="1">
                    <a:latin typeface="+mj-ea"/>
                    <a:ea typeface="+mj-ea"/>
                  </a:rPr>
                  <a:t>찾아감</a:t>
                </a:r>
                <a:endParaRPr kumimoji="1" lang="en-US" altLang="ko-KR" sz="1600" dirty="0">
                  <a:latin typeface="+mj-ea"/>
                  <a:ea typeface="+mj-ea"/>
                </a:endParaRPr>
              </a:p>
              <a:p>
                <a:r>
                  <a:rPr kumimoji="1" lang="ko-KR" altLang="en-US" sz="1600" dirty="0">
                    <a:latin typeface="+mj-ea"/>
                    <a:ea typeface="+mj-ea"/>
                  </a:rPr>
                  <a:t>    </a:t>
                </a:r>
                <a:endParaRPr kumimoji="1" lang="ko-Kore-KR" altLang="en-US" sz="1600" dirty="0"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999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188</Words>
  <Application>Microsoft Macintosh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Apple SD Gothic Neo</vt:lpstr>
      <vt:lpstr>맑은 고딕</vt:lpstr>
      <vt:lpstr>Arial</vt:lpstr>
      <vt:lpstr>Calibri</vt:lpstr>
      <vt:lpstr>Calibri Light</vt:lpstr>
      <vt:lpstr>Office 테마</vt:lpstr>
      <vt:lpstr>ML &amp; CME193</vt:lpstr>
      <vt:lpstr>- CME193</vt:lpstr>
      <vt:lpstr>- ML</vt:lpstr>
      <vt:lpstr>- 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&amp; CME193</dc:title>
  <dc:creator>Yoo, Jooncheol</dc:creator>
  <cp:lastModifiedBy>Yoo, Jooncheol</cp:lastModifiedBy>
  <cp:revision>23</cp:revision>
  <dcterms:created xsi:type="dcterms:W3CDTF">2023-05-28T08:03:50Z</dcterms:created>
  <dcterms:modified xsi:type="dcterms:W3CDTF">2023-05-29T07:21:12Z</dcterms:modified>
</cp:coreProperties>
</file>