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3" r:id="rId1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AA659DB-ACC0-426A-96DD-E66553220E30}">
          <p14:sldIdLst>
            <p14:sldId id="256"/>
            <p14:sldId id="258"/>
            <p14:sldId id="272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ysses viudes" initials="uv" lastIdx="1" clrIdx="0">
    <p:extLst>
      <p:ext uri="{19B8F6BF-5375-455C-9EA6-DF929625EA0E}">
        <p15:presenceInfo xmlns:p15="http://schemas.microsoft.com/office/powerpoint/2012/main" userId="1a4ddae2e961cc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10"/>
    <a:srgbClr val="AE844F"/>
    <a:srgbClr val="0C1D2E"/>
    <a:srgbClr val="1D8CBC"/>
    <a:srgbClr val="1C78AC"/>
    <a:srgbClr val="1A72A2"/>
    <a:srgbClr val="F2C077"/>
    <a:srgbClr val="006F96"/>
    <a:srgbClr val="604D45"/>
    <a:srgbClr val="142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3370" autoAdjust="0"/>
  </p:normalViewPr>
  <p:slideViewPr>
    <p:cSldViewPr snapToGrid="0">
      <p:cViewPr varScale="1">
        <p:scale>
          <a:sx n="47" d="100"/>
          <a:sy n="47" d="100"/>
        </p:scale>
        <p:origin x="2364" y="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740A6-1D36-4277-9A86-DC75AC82372C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B6035-4495-4FDF-ABB6-C0E68CAE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1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6813" y="3632202"/>
            <a:ext cx="4950338" cy="3268461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813" y="6900661"/>
            <a:ext cx="4950338" cy="162685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C1A5-222B-405E-AD1C-31EE71E0D3E2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Cibersegurança Bancária - Ulysses Viudes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23789" y="6241674"/>
            <a:ext cx="1046605" cy="1129239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7500" y="6542671"/>
            <a:ext cx="438734" cy="527403"/>
          </a:xfrm>
        </p:spPr>
        <p:txBody>
          <a:bodyPr/>
          <a:lstStyle/>
          <a:p>
            <a:fld id="{EC280BD9-DD92-4E10-BE1E-F968E16EB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18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880533"/>
            <a:ext cx="4943989" cy="4502391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6289178"/>
            <a:ext cx="4943989" cy="2247359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3653-9C11-4C73-B984-86FD6CC0FB93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Cibersegurança Bancária - Ulysses Viudes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4573873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4685981"/>
            <a:ext cx="438734" cy="527403"/>
          </a:xfrm>
        </p:spPr>
        <p:txBody>
          <a:bodyPr/>
          <a:lstStyle/>
          <a:p>
            <a:fld id="{EC280BD9-DD92-4E10-BE1E-F968E16EB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9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093" y="880534"/>
            <a:ext cx="4582190" cy="4182533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11979" y="5063067"/>
            <a:ext cx="4240416" cy="550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6289178"/>
            <a:ext cx="4943989" cy="2247359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926-E4DA-4934-988E-C90E4C52373E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Cibersegurança Bancária - Ulysses Viudes</a:t>
            </a:r>
          </a:p>
        </p:txBody>
      </p:sp>
      <p:sp>
        <p:nvSpPr>
          <p:cNvPr id="19" name="Freeform 11"/>
          <p:cNvSpPr/>
          <p:nvPr/>
        </p:nvSpPr>
        <p:spPr bwMode="auto">
          <a:xfrm flipV="1">
            <a:off x="44" y="4573873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4685981"/>
            <a:ext cx="438734" cy="527403"/>
          </a:xfrm>
        </p:spPr>
        <p:txBody>
          <a:bodyPr/>
          <a:lstStyle/>
          <a:p>
            <a:fld id="{EC280BD9-DD92-4E10-BE1E-F968E16EB11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1356238" y="93600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7150" y="4196553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393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3522136"/>
            <a:ext cx="4943989" cy="393588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2" y="7484534"/>
            <a:ext cx="4943989" cy="105389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BB9E-6C61-4996-B6FC-CBD99EE065A0}" type="datetime1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Cibersegurança Bancária - Ulysses Viudes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44" y="7093176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7197794"/>
            <a:ext cx="438734" cy="527403"/>
          </a:xfrm>
        </p:spPr>
        <p:txBody>
          <a:bodyPr/>
          <a:lstStyle/>
          <a:p>
            <a:fld id="{EC280BD9-DD92-4E10-BE1E-F968E16EB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451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41093" y="880534"/>
            <a:ext cx="4582190" cy="4182533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56811" y="6273800"/>
            <a:ext cx="5016219" cy="12107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1" y="7484534"/>
            <a:ext cx="5016219" cy="105389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CE23-9F6E-478D-848F-178026729630}" type="datetime1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Cibersegurança Bancária - Ulysses Viudes</a:t>
            </a:r>
          </a:p>
        </p:txBody>
      </p:sp>
      <p:sp>
        <p:nvSpPr>
          <p:cNvPr id="20" name="Freeform 11"/>
          <p:cNvSpPr/>
          <p:nvPr/>
        </p:nvSpPr>
        <p:spPr bwMode="auto">
          <a:xfrm flipV="1">
            <a:off x="44" y="7093176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7197794"/>
            <a:ext cx="438734" cy="527403"/>
          </a:xfrm>
        </p:spPr>
        <p:txBody>
          <a:bodyPr/>
          <a:lstStyle/>
          <a:p>
            <a:fld id="{EC280BD9-DD92-4E10-BE1E-F968E16EB11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1356238" y="93600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7150" y="4196553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235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906255"/>
            <a:ext cx="4943988" cy="4160029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56812" y="6273800"/>
            <a:ext cx="4943989" cy="12107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2" y="7484534"/>
            <a:ext cx="4943989" cy="105389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11DF-2494-48B9-89C0-7114AD586C42}" type="datetime1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Cibersegurança Bancária - Ulysses Viudes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7093176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7197794"/>
            <a:ext cx="438734" cy="527403"/>
          </a:xfrm>
        </p:spPr>
        <p:txBody>
          <a:bodyPr/>
          <a:lstStyle/>
          <a:p>
            <a:fld id="{EC280BD9-DD92-4E10-BE1E-F968E16EB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187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93C7-C7C2-41CF-8407-650060E58491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Cibersegurança Bancária - Ulysses Viudes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0BD9-DD92-4E10-BE1E-F968E16EB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650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8901" y="906254"/>
            <a:ext cx="1242099" cy="7632180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6812" y="906254"/>
            <a:ext cx="3537261" cy="76321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2CBA-6569-48F3-98B4-C042DFB95B28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Cibersegurança Bancária - Ulysses Viudes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0BD9-DD92-4E10-BE1E-F968E16EB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86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185017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812" y="3081867"/>
            <a:ext cx="4943989" cy="54565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66A5-C8B5-48CB-9531-EACAFE4ECE97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Cibersegurança Bancária - Ulysses Viudes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0BD9-DD92-4E10-BE1E-F968E16EB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70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2996590"/>
            <a:ext cx="4943989" cy="212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5173133"/>
            <a:ext cx="4943989" cy="12428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397F-9A1A-47A6-BE61-FF0297235072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Cibersegurança Bancária - Ulysses Viudes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44" y="4573873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4685981"/>
            <a:ext cx="438734" cy="527403"/>
          </a:xfrm>
        </p:spPr>
        <p:txBody>
          <a:bodyPr/>
          <a:lstStyle/>
          <a:p>
            <a:fld id="{EC280BD9-DD92-4E10-BE1E-F968E16EB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02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6813" y="3086354"/>
            <a:ext cx="2398148" cy="544179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2981" y="3086354"/>
            <a:ext cx="2397820" cy="544179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54C7-5FAB-487C-B39C-717C0A8FF83F}" type="datetime1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Cibersegurança Bancária - Ulysses Viudes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1137909"/>
            <a:ext cx="438734" cy="527403"/>
          </a:xfrm>
        </p:spPr>
        <p:txBody>
          <a:bodyPr/>
          <a:lstStyle/>
          <a:p>
            <a:fld id="{EC280BD9-DD92-4E10-BE1E-F968E16EB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83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9014" y="3216238"/>
            <a:ext cx="2155947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6811" y="4048617"/>
            <a:ext cx="2398149" cy="4486015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2116" y="3211575"/>
            <a:ext cx="2154929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0286" y="4043954"/>
            <a:ext cx="2396760" cy="4486015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9E03-959A-442B-832F-1C6C4F1DE67C}" type="datetime1">
              <a:rPr lang="pt-BR" smtClean="0"/>
              <a:t>15/01/2025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Cibersegurança Bancária - Ulysses Viudes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1137909"/>
            <a:ext cx="438734" cy="527403"/>
          </a:xfrm>
        </p:spPr>
        <p:txBody>
          <a:bodyPr/>
          <a:lstStyle/>
          <a:p>
            <a:fld id="{EC280BD9-DD92-4E10-BE1E-F968E16EB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47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00" y="901492"/>
            <a:ext cx="4941900" cy="185017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28CB-A4AD-4768-BB99-035910511917}" type="datetime1">
              <a:rPr lang="pt-BR" smtClean="0"/>
              <a:t>15/01/2025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Cibersegurança Bancária - Ulysses Viudes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0BD9-DD92-4E10-BE1E-F968E16EB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5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D3E8-9941-4158-98FE-D810B129982E}" type="datetime1">
              <a:rPr lang="pt-BR" smtClean="0"/>
              <a:t>15/01/2025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Cibersegurança Bancária - Ulysses Viudes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0BD9-DD92-4E10-BE1E-F968E16EB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33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1" y="644350"/>
            <a:ext cx="1972188" cy="1410228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7620" y="644352"/>
            <a:ext cx="2843180" cy="782161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1" y="2309108"/>
            <a:ext cx="1972188" cy="61568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D37E-B5CD-4B78-AC52-33D852C66E46}" type="datetime1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Cibersegurança Bancária - Ulysses Viudes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0BD9-DD92-4E10-BE1E-F968E16EB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17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6934200"/>
            <a:ext cx="4943989" cy="81862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6812" y="917172"/>
            <a:ext cx="4943989" cy="556829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2" y="7752821"/>
            <a:ext cx="4943989" cy="71314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8A70-C794-4620-8436-0326B4EC52EE}" type="datetime1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Cibersegurança Bancária - Ulysses Viudes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7093176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7197794"/>
            <a:ext cx="438734" cy="527403"/>
          </a:xfrm>
        </p:spPr>
        <p:txBody>
          <a:bodyPr/>
          <a:lstStyle/>
          <a:p>
            <a:fld id="{EC280BD9-DD92-4E10-BE1E-F968E16EB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89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30200"/>
            <a:ext cx="1485900" cy="9589129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5316" y="411"/>
            <a:ext cx="1464204" cy="9898732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37160" cy="990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8900" y="901492"/>
            <a:ext cx="4941900" cy="1850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3081867"/>
            <a:ext cx="4943989" cy="561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29300" y="8861796"/>
            <a:ext cx="574785" cy="53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3DD03-BB46-4A5B-9E7B-DEAE89EAD8C9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6811" y="8862836"/>
            <a:ext cx="4287366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Cibersegurança Bancária - Ulysses Viudes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83421" y="1137909"/>
            <a:ext cx="438734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EC280BD9-DD92-4E10-BE1E-F968E16EB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92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uviudes/prompts-recipe-to-create-a-ebook/blob/main/README.M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eb.dio.me/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37C69F9-FE53-4A0B-9854-679199AEE65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42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8C0DE906-453A-46FE-82A4-AD2ACCA4A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" name="Subtítulo 19">
            <a:extLst>
              <a:ext uri="{FF2B5EF4-FFF2-40B4-BE49-F238E27FC236}">
                <a16:creationId xmlns:a16="http://schemas.microsoft.com/office/drawing/2014/main" id="{73085362-3A86-4895-B45A-3A7931C95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EE6C74B-FFD6-4735-8A57-0AE1CA654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1400"/>
            <a:ext cx="6858000" cy="68580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2BF5AEA-A205-4731-AE22-B51DE3B4BB70}"/>
              </a:ext>
            </a:extLst>
          </p:cNvPr>
          <p:cNvSpPr txBox="1"/>
          <p:nvPr/>
        </p:nvSpPr>
        <p:spPr>
          <a:xfrm>
            <a:off x="0" y="1152099"/>
            <a:ext cx="6857999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>
              <a:tabLst>
                <a:tab pos="96838" algn="l"/>
              </a:tabLst>
            </a:pPr>
            <a:r>
              <a:rPr lang="pt-BR" sz="3600" dirty="0">
                <a:solidFill>
                  <a:srgbClr val="AE844F"/>
                </a:solidFill>
                <a:latin typeface="Impact" panose="020B0806030902050204" pitchFamily="34" charset="0"/>
              </a:rPr>
              <a:t>Estratégias para Proteger Dados e Evitar Fraudes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7F3125D-C864-4CFC-8E25-07ACA54D089E}"/>
              </a:ext>
            </a:extLst>
          </p:cNvPr>
          <p:cNvSpPr txBox="1"/>
          <p:nvPr/>
        </p:nvSpPr>
        <p:spPr>
          <a:xfrm>
            <a:off x="0" y="321101"/>
            <a:ext cx="685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err="1">
                <a:solidFill>
                  <a:srgbClr val="F2C077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Cibersegurança</a:t>
            </a:r>
            <a:r>
              <a:rPr lang="pt-BR" sz="4800" dirty="0">
                <a:solidFill>
                  <a:srgbClr val="F2C077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 Bancária</a:t>
            </a:r>
            <a:endParaRPr lang="pt-BR" sz="4800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80E843A-CFC2-498E-8F8B-D9A1F0D62B79}"/>
              </a:ext>
            </a:extLst>
          </p:cNvPr>
          <p:cNvSpPr txBox="1"/>
          <p:nvPr/>
        </p:nvSpPr>
        <p:spPr>
          <a:xfrm>
            <a:off x="0" y="9000123"/>
            <a:ext cx="6858000" cy="584776"/>
          </a:xfrm>
          <a:prstGeom prst="rect">
            <a:avLst/>
          </a:prstGeom>
          <a:solidFill>
            <a:srgbClr val="1C78A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Impact" panose="020B0806030902050204" pitchFamily="34" charset="0"/>
              </a:rPr>
              <a:t>Ulysses Viudes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1377653-8146-4E38-BEE1-F80BF739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0BD9-DD92-4E10-BE1E-F968E16EB11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92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2B023FF-59E6-4997-92C6-47531B3BC2AD}"/>
              </a:ext>
            </a:extLst>
          </p:cNvPr>
          <p:cNvSpPr txBox="1"/>
          <p:nvPr/>
        </p:nvSpPr>
        <p:spPr>
          <a:xfrm>
            <a:off x="577516" y="2802870"/>
            <a:ext cx="570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Golpes costumam envolver ofertas falsas para roubar dados.</a:t>
            </a:r>
          </a:p>
          <a:p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Alguém oferece um "investimento garantido" via WhatsApp? Pesquise a empresa e procure informações oficiais antes de compartilhar qualquer dado ou dinheiro.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84F220-DF5F-4EE4-AAA9-9E1FE24F32EF}"/>
              </a:ext>
            </a:extLst>
          </p:cNvPr>
          <p:cNvSpPr/>
          <p:nvPr/>
        </p:nvSpPr>
        <p:spPr>
          <a:xfrm>
            <a:off x="1275907" y="789349"/>
            <a:ext cx="50045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7. Desconfie de Ofertas Muito Boas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59D93C-74F9-4FF5-AD9E-476606B7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0BD9-DD92-4E10-BE1E-F968E16EB113}" type="slidenum">
              <a:rPr lang="pt-BR" smtClean="0"/>
              <a:t>10</a:t>
            </a:fld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405B06DB-025D-4801-A653-E1165676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907" y="9100084"/>
            <a:ext cx="4287366" cy="527403"/>
          </a:xfrm>
        </p:spPr>
        <p:txBody>
          <a:bodyPr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Cibersegurança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Bancária - Ulysses Viudes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06EA1EC-C1EB-4EB4-8434-CE37B885E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87" y="640340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6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2B023FF-59E6-4997-92C6-47531B3BC2AD}"/>
              </a:ext>
            </a:extLst>
          </p:cNvPr>
          <p:cNvSpPr txBox="1"/>
          <p:nvPr/>
        </p:nvSpPr>
        <p:spPr>
          <a:xfrm>
            <a:off x="577516" y="2802870"/>
            <a:ext cx="570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Configure o bloqueio de tela no celular e no computador para impedir o acesso não autorizado.</a:t>
            </a:r>
          </a:p>
          <a:p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Utilize senhas, biometria ou reconhecimento facial para desbloquear seus dispositivos.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84F220-DF5F-4EE4-AAA9-9E1FE24F32EF}"/>
              </a:ext>
            </a:extLst>
          </p:cNvPr>
          <p:cNvSpPr/>
          <p:nvPr/>
        </p:nvSpPr>
        <p:spPr>
          <a:xfrm>
            <a:off x="1275907" y="512903"/>
            <a:ext cx="50045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8. Ative o Bloqueio Automático do Dispositivo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C0DA86-6C89-4240-BD5D-C2811786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0BD9-DD92-4E10-BE1E-F968E16EB113}" type="slidenum">
              <a:rPr lang="pt-BR" smtClean="0"/>
              <a:t>11</a:t>
            </a:fld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984EDD5C-1DDA-44F3-9A71-9BDA5AD5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907" y="9100084"/>
            <a:ext cx="4287366" cy="527403"/>
          </a:xfrm>
        </p:spPr>
        <p:txBody>
          <a:bodyPr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Cibersegurança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Bancária - Ulysses Viudes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0AE2406-4340-46FB-A8DF-E1439ADB0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20" y="627001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2B023FF-59E6-4997-92C6-47531B3BC2AD}"/>
              </a:ext>
            </a:extLst>
          </p:cNvPr>
          <p:cNvSpPr txBox="1"/>
          <p:nvPr/>
        </p:nvSpPr>
        <p:spPr>
          <a:xfrm>
            <a:off x="577515" y="2802871"/>
            <a:ext cx="570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Instale antivírus e configure firewalls para proteger seu computador e smartphone contra malwares.</a:t>
            </a:r>
          </a:p>
          <a:p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Configure seu antivírus para verificar automaticamente qualquer arquivo baixado ou site acessado.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84F220-DF5F-4EE4-AAA9-9E1FE24F32EF}"/>
              </a:ext>
            </a:extLst>
          </p:cNvPr>
          <p:cNvSpPr/>
          <p:nvPr/>
        </p:nvSpPr>
        <p:spPr>
          <a:xfrm>
            <a:off x="1275906" y="789347"/>
            <a:ext cx="50045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9. Use Softwares de Segurança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7CC5E8-3651-4411-8999-B282DC4E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0BD9-DD92-4E10-BE1E-F968E16EB113}" type="slidenum">
              <a:rPr lang="pt-BR" smtClean="0"/>
              <a:t>12</a:t>
            </a:fld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CCF418CF-28E3-429E-B5D6-0919A9BA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907" y="9100084"/>
            <a:ext cx="4287366" cy="527403"/>
          </a:xfrm>
        </p:spPr>
        <p:txBody>
          <a:bodyPr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Cibersegurança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Bancária - Ulysses Viudes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CEC7510-BE49-42DC-A0F6-8553DA6A1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19" y="6364231"/>
            <a:ext cx="2193981" cy="21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8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2B023FF-59E6-4997-92C6-47531B3BC2AD}"/>
              </a:ext>
            </a:extLst>
          </p:cNvPr>
          <p:cNvSpPr txBox="1"/>
          <p:nvPr/>
        </p:nvSpPr>
        <p:spPr>
          <a:xfrm>
            <a:off x="577516" y="2802873"/>
            <a:ext cx="570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Aprenda sobre os principais tipos de fraudes e compartilhe dicas com amigos e familiares.</a:t>
            </a:r>
          </a:p>
          <a:p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Se você conhece alguém que caiu no golpe do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Pix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compartilhe como identificar mensagens falsas para que outros não sejam vítimas.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84F220-DF5F-4EE4-AAA9-9E1FE24F32EF}"/>
              </a:ext>
            </a:extLst>
          </p:cNvPr>
          <p:cNvSpPr/>
          <p:nvPr/>
        </p:nvSpPr>
        <p:spPr>
          <a:xfrm>
            <a:off x="1275906" y="534167"/>
            <a:ext cx="5004577" cy="199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10. Eduque-se e Compartilhe Informações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F500B-94B4-461F-9541-7A0BB7A9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0BD9-DD92-4E10-BE1E-F968E16EB113}" type="slidenum">
              <a:rPr lang="pt-BR" smtClean="0"/>
              <a:t>13</a:t>
            </a:fld>
            <a:endParaRPr lang="pt-BR"/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776CFDB8-64C7-47AA-B35A-1C51A505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907" y="9100084"/>
            <a:ext cx="4287366" cy="527403"/>
          </a:xfrm>
        </p:spPr>
        <p:txBody>
          <a:bodyPr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Cibersegurança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Bancária - Ulysses Viudes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E9F8DFB-C2A9-4C27-AF33-A12B685CE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69" y="642246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8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2B023FF-59E6-4997-92C6-47531B3BC2AD}"/>
              </a:ext>
            </a:extLst>
          </p:cNvPr>
          <p:cNvSpPr txBox="1"/>
          <p:nvPr/>
        </p:nvSpPr>
        <p:spPr>
          <a:xfrm>
            <a:off x="577516" y="2822813"/>
            <a:ext cx="570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Proteger os dados bancários é uma prioridade tanto para empresas quanto para os consumidores.</a:t>
            </a:r>
          </a:p>
          <a:p>
            <a:endParaRPr lang="pt-BR" sz="2400" dirty="0"/>
          </a:p>
          <a:p>
            <a:r>
              <a:rPr lang="pt-BR" sz="2400" dirty="0"/>
              <a:t>As Medidas apresentadas neste ebook tem o objetivo de orientar e conscientizar os usuário do sistema financeiro e bancário a proteger-se dos ataques cibernéticos.</a:t>
            </a:r>
          </a:p>
          <a:p>
            <a:endParaRPr lang="pt-BR" sz="2400" dirty="0"/>
          </a:p>
          <a:p>
            <a:r>
              <a:rPr lang="pt-BR" sz="2400" dirty="0"/>
              <a:t>Adotar essas e outras estratégias no dia a dia é essencial para proteger seus dados e garantir segurança financeira.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84F220-DF5F-4EE4-AAA9-9E1FE24F32EF}"/>
              </a:ext>
            </a:extLst>
          </p:cNvPr>
          <p:cNvSpPr/>
          <p:nvPr/>
        </p:nvSpPr>
        <p:spPr>
          <a:xfrm>
            <a:off x="1275907" y="636948"/>
            <a:ext cx="50045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Impact" panose="020B0806030902050204" pitchFamily="34" charset="0"/>
              </a:rPr>
              <a:t>Proteja o Que é Seu, Sua Segurança Bancária esta em Suas Mãos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488107-410F-428B-96A7-D7130770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0BD9-DD92-4E10-BE1E-F968E16EB113}" type="slidenum">
              <a:rPr lang="pt-BR" smtClean="0"/>
              <a:t>14</a:t>
            </a:fld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C160F2ED-1505-4BB4-AEDA-72E33F71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907" y="9100084"/>
            <a:ext cx="4287366" cy="527403"/>
          </a:xfrm>
        </p:spPr>
        <p:txBody>
          <a:bodyPr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Cibersegurança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Bancária - Ulysses Viudes</a:t>
            </a:r>
          </a:p>
        </p:txBody>
      </p:sp>
    </p:spTree>
    <p:extLst>
      <p:ext uri="{BB962C8B-B14F-4D97-AF65-F5344CB8AC3E}">
        <p14:creationId xmlns:p14="http://schemas.microsoft.com/office/powerpoint/2010/main" val="1042212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0FA952B-4AF0-4696-9E0C-2721772A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0BD9-DD92-4E10-BE1E-F968E16EB113}" type="slidenum">
              <a:rPr lang="pt-BR" smtClean="0"/>
              <a:t>15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71D3205-1F67-4F73-9CB8-E334F40405DB}"/>
              </a:ext>
            </a:extLst>
          </p:cNvPr>
          <p:cNvSpPr/>
          <p:nvPr/>
        </p:nvSpPr>
        <p:spPr>
          <a:xfrm>
            <a:off x="1294957" y="903648"/>
            <a:ext cx="5004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BE95DC5E-0780-45FC-81AF-6670B70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907" y="9100084"/>
            <a:ext cx="4287366" cy="527403"/>
          </a:xfrm>
        </p:spPr>
        <p:txBody>
          <a:bodyPr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Cibersegurança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Bancária - Ulysses Viudes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02905E-70F3-4707-A2DE-51C5E56E19D0}"/>
              </a:ext>
            </a:extLst>
          </p:cNvPr>
          <p:cNvSpPr txBox="1"/>
          <p:nvPr/>
        </p:nvSpPr>
        <p:spPr>
          <a:xfrm>
            <a:off x="1104900" y="2038350"/>
            <a:ext cx="50045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 ebook  é um exercício de estudo e aprendizado do curso de IA Generativa com Microsoft </a:t>
            </a:r>
            <a:r>
              <a:rPr lang="pt-BR" dirty="0" err="1"/>
              <a:t>Copilot</a:t>
            </a:r>
            <a:r>
              <a:rPr lang="pt-BR" dirty="0"/>
              <a:t> da DIO.</a:t>
            </a:r>
          </a:p>
          <a:p>
            <a:endParaRPr lang="pt-BR" dirty="0"/>
          </a:p>
          <a:p>
            <a:r>
              <a:rPr lang="pt-BR" dirty="0"/>
              <a:t>Neste material foram utilizados </a:t>
            </a:r>
            <a:r>
              <a:rPr lang="pt-BR" dirty="0" err="1"/>
              <a:t>ChatGPT</a:t>
            </a:r>
            <a:r>
              <a:rPr lang="pt-BR" dirty="0"/>
              <a:t> para o desenvolvimento do conteúdo, o </a:t>
            </a:r>
            <a:r>
              <a:rPr lang="pt-BR" dirty="0" err="1"/>
              <a:t>Canvas</a:t>
            </a:r>
            <a:r>
              <a:rPr lang="pt-BR" dirty="0"/>
              <a:t> para geração de algumas imagens e o Power Point para diagramação do material.</a:t>
            </a:r>
          </a:p>
          <a:p>
            <a:endParaRPr lang="pt-BR" dirty="0"/>
          </a:p>
          <a:p>
            <a:r>
              <a:rPr lang="pt-BR" dirty="0"/>
              <a:t>Agradeço ao Prof. Felipe Aguiar e a equipe da DIO.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5CA4A7-A5CF-4CC9-92EC-B230FA6F3195}"/>
              </a:ext>
            </a:extLst>
          </p:cNvPr>
          <p:cNvSpPr txBox="1"/>
          <p:nvPr/>
        </p:nvSpPr>
        <p:spPr>
          <a:xfrm>
            <a:off x="2088152" y="7867649"/>
            <a:ext cx="2681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hlinkClick r:id="rId2"/>
              </a:rPr>
              <a:t>E-book</a:t>
            </a:r>
            <a:endParaRPr lang="pt-BR" sz="4000" dirty="0">
              <a:latin typeface="Impact" panose="020B080603090205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8BA12FB-304D-41E2-91D4-DF0935A45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7687533"/>
            <a:ext cx="983252" cy="9832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9F67D01-E226-45B4-B01C-EAEDF8F84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07" y="6269256"/>
            <a:ext cx="1093078" cy="109307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EE0FCFF-0940-48B8-A9F1-C8B87D41DE66}"/>
              </a:ext>
            </a:extLst>
          </p:cNvPr>
          <p:cNvSpPr txBox="1"/>
          <p:nvPr/>
        </p:nvSpPr>
        <p:spPr>
          <a:xfrm>
            <a:off x="2419793" y="6585525"/>
            <a:ext cx="368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Impact" panose="020B0806030902050204" pitchFamily="34" charset="0"/>
                <a:hlinkClick r:id="rId5"/>
              </a:rPr>
              <a:t>https://web.dio.me/</a:t>
            </a:r>
            <a:endParaRPr lang="pt-BR" sz="3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9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2B023FF-59E6-4997-92C6-47531B3BC2AD}"/>
              </a:ext>
            </a:extLst>
          </p:cNvPr>
          <p:cNvSpPr txBox="1"/>
          <p:nvPr/>
        </p:nvSpPr>
        <p:spPr>
          <a:xfrm>
            <a:off x="577516" y="1350418"/>
            <a:ext cx="570296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- No primeiro semestre de 2024, foram registradas mais de 1 milhão de tentativas de fraude no país. Isso representa uma média de mais de 4.600 tentativas de golpes financeiros por hora, evidenciando a frequência e a agressividade dessas atividades criminosas.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- Pesquisa Datafolha divulga em agosto de 2024, mostra que fraudes digitais e roubos de celular no Brasil resultaram em um prejuízo de R$ 71,4 bilhões em 1 ano. O levantamento considerou os crimes digitais com máquinas de cartão, boletos falsos e golpes com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Pix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84F220-DF5F-4EE4-AAA9-9E1FE24F32EF}"/>
              </a:ext>
            </a:extLst>
          </p:cNvPr>
          <p:cNvSpPr/>
          <p:nvPr/>
        </p:nvSpPr>
        <p:spPr>
          <a:xfrm>
            <a:off x="935664" y="494809"/>
            <a:ext cx="53448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Fraudes Bancárias no Brasil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E59902-61A2-4A8E-87EE-89325A1BB8E5}"/>
              </a:ext>
            </a:extLst>
          </p:cNvPr>
          <p:cNvSpPr txBox="1"/>
          <p:nvPr/>
        </p:nvSpPr>
        <p:spPr>
          <a:xfrm>
            <a:off x="1297172" y="7846830"/>
            <a:ext cx="4983311" cy="923330"/>
          </a:xfrm>
          <a:prstGeom prst="rect">
            <a:avLst/>
          </a:prstGeom>
          <a:solidFill>
            <a:srgbClr val="A53010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DADOS SÃO ALARMANTES, DESTACANDO A URGÊNCIA DE AÇÕES PREVENTIVAS E DE CONSCIENTIZAÇÃO.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913EE1-45BD-410B-A3F8-E4BD2FF2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0BD9-DD92-4E10-BE1E-F968E16EB113}" type="slidenum">
              <a:rPr lang="pt-BR" smtClean="0"/>
              <a:t>2</a:t>
            </a:fld>
            <a:endParaRPr lang="pt-BR"/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FE2D4115-6297-4717-BC2A-1122E2AD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907" y="9100084"/>
            <a:ext cx="4287366" cy="527403"/>
          </a:xfrm>
        </p:spPr>
        <p:txBody>
          <a:bodyPr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Cibersegurança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Bancária - Ulysses Viudes</a:t>
            </a:r>
          </a:p>
        </p:txBody>
      </p:sp>
    </p:spTree>
    <p:extLst>
      <p:ext uri="{BB962C8B-B14F-4D97-AF65-F5344CB8AC3E}">
        <p14:creationId xmlns:p14="http://schemas.microsoft.com/office/powerpoint/2010/main" val="294522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2B023FF-59E6-4997-92C6-47531B3BC2AD}"/>
              </a:ext>
            </a:extLst>
          </p:cNvPr>
          <p:cNvSpPr txBox="1"/>
          <p:nvPr/>
        </p:nvSpPr>
        <p:spPr>
          <a:xfrm>
            <a:off x="573506" y="4253023"/>
            <a:ext cx="5710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luta contra os cibercrimes é um desafio contínuo, mas, com estratégias adequadas, é possível proteger melhor o setor bancário e a população brasileira.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Pensando nisso este material apresenta 10 medidas estratégicas para proteger dados e coibir fraudes no setor bancário.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84F220-DF5F-4EE4-AAA9-9E1FE24F32EF}"/>
              </a:ext>
            </a:extLst>
          </p:cNvPr>
          <p:cNvSpPr/>
          <p:nvPr/>
        </p:nvSpPr>
        <p:spPr>
          <a:xfrm>
            <a:off x="1275907" y="504114"/>
            <a:ext cx="50085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10 Estratégias para Proteger Dados e Evitar Fraudes Bancárias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54C753-7744-461F-B434-7F9EF82B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907" y="9100084"/>
            <a:ext cx="4287366" cy="527403"/>
          </a:xfrm>
        </p:spPr>
        <p:txBody>
          <a:bodyPr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Cibersegurança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Bancária - Ulysses Viudes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64A8C6-C7D7-410F-92B8-791EC771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0BD9-DD92-4E10-BE1E-F968E16EB1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42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2B023FF-59E6-4997-92C6-47531B3BC2AD}"/>
              </a:ext>
            </a:extLst>
          </p:cNvPr>
          <p:cNvSpPr txBox="1"/>
          <p:nvPr/>
        </p:nvSpPr>
        <p:spPr>
          <a:xfrm>
            <a:off x="577516" y="2807945"/>
            <a:ext cx="5702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Exija duas ou mais formas de autenticação para acessar sistemas críticos, como uma senha combinada com um código enviado por SMS ou gerado por um aplicativo de segurança.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Google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Authenticator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ou Microsoft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Authenticator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para logins corporativos.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84F220-DF5F-4EE4-AAA9-9E1FE24F32EF}"/>
              </a:ext>
            </a:extLst>
          </p:cNvPr>
          <p:cNvSpPr/>
          <p:nvPr/>
        </p:nvSpPr>
        <p:spPr>
          <a:xfrm>
            <a:off x="1275906" y="789347"/>
            <a:ext cx="50045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1. Autenticação </a:t>
            </a:r>
            <a:r>
              <a:rPr lang="pt-BR" sz="4000" dirty="0" err="1">
                <a:latin typeface="Impact" panose="020B0806030902050204" pitchFamily="34" charset="0"/>
              </a:rPr>
              <a:t>Multifator</a:t>
            </a:r>
            <a:r>
              <a:rPr lang="pt-BR" sz="4000" dirty="0">
                <a:latin typeface="Impact" panose="020B0806030902050204" pitchFamily="34" charset="0"/>
              </a:rPr>
              <a:t> (MFA)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CBF7FC-0E94-46B9-B09D-078DAE8F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0BD9-DD92-4E10-BE1E-F968E16EB113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BEA1CF33-61AE-4647-9EA8-A7D7A787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907" y="9100084"/>
            <a:ext cx="4287366" cy="527403"/>
          </a:xfrm>
        </p:spPr>
        <p:txBody>
          <a:bodyPr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Cibersegurança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Bancária - Ulysses Viudes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C6A90A8-7E13-4839-8BF9-E2ED50C74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6373897"/>
            <a:ext cx="2317750" cy="23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2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2B023FF-59E6-4997-92C6-47531B3BC2AD}"/>
              </a:ext>
            </a:extLst>
          </p:cNvPr>
          <p:cNvSpPr txBox="1"/>
          <p:nvPr/>
        </p:nvSpPr>
        <p:spPr>
          <a:xfrm>
            <a:off x="577516" y="2807312"/>
            <a:ext cx="57029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Wi-Fi público pode ser inseguro, facilitando o acesso de hackers a seus dados.</a:t>
            </a:r>
          </a:p>
          <a:p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Ao acessar sua conta bancária, prefira usar sua conexão 4G/5G ou uma VPN para proteger sua navegação..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84F220-DF5F-4EE4-AAA9-9E1FE24F32EF}"/>
              </a:ext>
            </a:extLst>
          </p:cNvPr>
          <p:cNvSpPr/>
          <p:nvPr/>
        </p:nvSpPr>
        <p:spPr>
          <a:xfrm>
            <a:off x="1275906" y="512902"/>
            <a:ext cx="50045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2. Evite Redes Wi-Fi Públicas para Transações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CE9CE2-55E4-4C32-AFBE-7E8DF534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0BD9-DD92-4E10-BE1E-F968E16EB113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1BF1A850-68C0-4178-A861-01FEBCB3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907" y="9100084"/>
            <a:ext cx="4287366" cy="527403"/>
          </a:xfrm>
        </p:spPr>
        <p:txBody>
          <a:bodyPr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Cibersegurança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Bancária - Ulysses Viudes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D939B09-CB51-4A62-92ED-024AD4921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6315529"/>
            <a:ext cx="23526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0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2B023FF-59E6-4997-92C6-47531B3BC2AD}"/>
              </a:ext>
            </a:extLst>
          </p:cNvPr>
          <p:cNvSpPr txBox="1"/>
          <p:nvPr/>
        </p:nvSpPr>
        <p:spPr>
          <a:xfrm>
            <a:off x="565204" y="2806995"/>
            <a:ext cx="57275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senhas complexas e evite repetir as mesmas em diferentes contas.</a:t>
            </a:r>
          </a:p>
          <a:p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Em vez de usar “123456” como senha, opte por algo como “#C@ix@2025!”.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84F220-DF5F-4EE4-AAA9-9E1FE24F32EF}"/>
              </a:ext>
            </a:extLst>
          </p:cNvPr>
          <p:cNvSpPr/>
          <p:nvPr/>
        </p:nvSpPr>
        <p:spPr>
          <a:xfrm>
            <a:off x="1309483" y="789350"/>
            <a:ext cx="49833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3. Adote Senhas Fortes e Únicas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B5E7E7-3FB5-451E-B10A-F201A0B5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0BD9-DD92-4E10-BE1E-F968E16EB113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7BA9475C-75F6-4BB4-8149-3346C4BD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907" y="9100084"/>
            <a:ext cx="4287366" cy="527403"/>
          </a:xfrm>
        </p:spPr>
        <p:txBody>
          <a:bodyPr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Cibersegurança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Bancária - Ulysses Viudes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62E76EA-D9EB-43E7-BF63-48EE189B8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3" y="5790995"/>
            <a:ext cx="2881517" cy="288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9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2B023FF-59E6-4997-92C6-47531B3BC2AD}"/>
              </a:ext>
            </a:extLst>
          </p:cNvPr>
          <p:cNvSpPr txBox="1"/>
          <p:nvPr/>
        </p:nvSpPr>
        <p:spPr>
          <a:xfrm>
            <a:off x="575837" y="2807056"/>
            <a:ext cx="5706326" cy="390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Golpes de </a:t>
            </a:r>
            <a:r>
              <a:rPr lang="pt-BR" sz="2400" dirty="0" err="1"/>
              <a:t>phishing</a:t>
            </a:r>
            <a:r>
              <a:rPr lang="pt-BR" sz="2400" dirty="0"/>
              <a:t> tentam roubar informações por meio de e-mails ou mensagens falsas.</a:t>
            </a:r>
          </a:p>
          <a:p>
            <a:br>
              <a:rPr lang="pt-BR" sz="2400" dirty="0"/>
            </a:br>
            <a:r>
              <a:rPr lang="pt-BR" sz="2400" b="1" dirty="0"/>
              <a:t>Exemplo prático</a:t>
            </a:r>
            <a:r>
              <a:rPr lang="pt-BR" sz="2400" dirty="0"/>
              <a:t>: Recebeu um SMS dizendo que sua conta será bloqueada? Antes de clicar no link, acesse o aplicativo do banco diretamente ou ligue para a central de atendimento.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84F220-DF5F-4EE4-AAA9-9E1FE24F32EF}"/>
              </a:ext>
            </a:extLst>
          </p:cNvPr>
          <p:cNvSpPr/>
          <p:nvPr/>
        </p:nvSpPr>
        <p:spPr>
          <a:xfrm>
            <a:off x="1256321" y="789349"/>
            <a:ext cx="50258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4. Não Clique em Links Suspeitos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D442BB-DD67-4935-B2DB-90323A55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0BD9-DD92-4E10-BE1E-F968E16EB113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A7FE90A4-B336-48D6-B41A-02348414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907" y="9100084"/>
            <a:ext cx="4287366" cy="527403"/>
          </a:xfrm>
        </p:spPr>
        <p:txBody>
          <a:bodyPr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Cibersegurança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Bancária - Ulysses Viudes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C0B2C49-EAFD-4B65-9780-20D543A13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67" y="6800850"/>
            <a:ext cx="1801063" cy="180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2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2B023FF-59E6-4997-92C6-47531B3BC2AD}"/>
              </a:ext>
            </a:extLst>
          </p:cNvPr>
          <p:cNvSpPr txBox="1"/>
          <p:nvPr/>
        </p:nvSpPr>
        <p:spPr>
          <a:xfrm>
            <a:off x="552893" y="2797867"/>
            <a:ext cx="57275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Acompanhe frequentemente o extrato da conta para identificar movimentações não autorizadas.</a:t>
            </a:r>
          </a:p>
          <a:p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Ative notificações no aplicativo para receber alertas de cada movimentação em sua conta.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84F220-DF5F-4EE4-AAA9-9E1FE24F32EF}"/>
              </a:ext>
            </a:extLst>
          </p:cNvPr>
          <p:cNvSpPr/>
          <p:nvPr/>
        </p:nvSpPr>
        <p:spPr>
          <a:xfrm>
            <a:off x="1254642" y="789350"/>
            <a:ext cx="50258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5. Monitore Suas Transações Bancárias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3DEECA-5D5B-4124-8B3D-C511CB6E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0BD9-DD92-4E10-BE1E-F968E16EB113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CE5A705C-0427-4690-9222-BFC03871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907" y="9100084"/>
            <a:ext cx="4287366" cy="527403"/>
          </a:xfrm>
        </p:spPr>
        <p:txBody>
          <a:bodyPr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Cibersegurança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Bancária - Ulysses Viudes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3DD9893-0CAE-4703-A838-EE378DCEF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42" y="6400800"/>
            <a:ext cx="2108088" cy="210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2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2B023FF-59E6-4997-92C6-47531B3BC2AD}"/>
              </a:ext>
            </a:extLst>
          </p:cNvPr>
          <p:cNvSpPr txBox="1"/>
          <p:nvPr/>
        </p:nvSpPr>
        <p:spPr>
          <a:xfrm>
            <a:off x="577516" y="2806995"/>
            <a:ext cx="57029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Manter sistemas operacionais e aplicativos atualizados é essencial para evitar vulnerabilidades.</a:t>
            </a:r>
          </a:p>
          <a:p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Certifique-se de sempre instalar as atualizações oferecidas pelo seu banco, que geralmente incluem melhorias de segurança.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84F220-DF5F-4EE4-AAA9-9E1FE24F32EF}"/>
              </a:ext>
            </a:extLst>
          </p:cNvPr>
          <p:cNvSpPr/>
          <p:nvPr/>
        </p:nvSpPr>
        <p:spPr>
          <a:xfrm>
            <a:off x="1275906" y="512901"/>
            <a:ext cx="50045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6. Atualize seus Dispositivos e Aplicativos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2D67D-799B-4D50-BD32-6A6F7B87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0BD9-DD92-4E10-BE1E-F968E16EB113}" type="slidenum">
              <a:rPr lang="pt-BR" smtClean="0"/>
              <a:t>9</a:t>
            </a:fld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D50D6015-92A8-4762-9E2B-D3D86606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907" y="9100084"/>
            <a:ext cx="4287366" cy="527403"/>
          </a:xfrm>
        </p:spPr>
        <p:txBody>
          <a:bodyPr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Cibersegurança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Bancária - Ulysses Viudes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CE8F9BA-6697-421A-8F7D-3A6471D72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5995987"/>
            <a:ext cx="25812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3420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1926</TotalTime>
  <Words>637</Words>
  <Application>Microsoft Office PowerPoint</Application>
  <PresentationFormat>Papel A4 (210 x 297 mm)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Impact</vt:lpstr>
      <vt:lpstr>Wingdings 3</vt:lpstr>
      <vt:lpstr>Cacho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ulysses viudes</dc:creator>
  <cp:lastModifiedBy>ulysses viudes</cp:lastModifiedBy>
  <cp:revision>41</cp:revision>
  <dcterms:created xsi:type="dcterms:W3CDTF">2025-01-12T20:34:13Z</dcterms:created>
  <dcterms:modified xsi:type="dcterms:W3CDTF">2025-01-15T03:25:43Z</dcterms:modified>
</cp:coreProperties>
</file>