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3"/>
  </p:notesMasterIdLst>
  <p:sldIdLst>
    <p:sldId id="256" r:id="rId3"/>
    <p:sldId id="257" r:id="rId4"/>
    <p:sldId id="258" r:id="rId5"/>
    <p:sldId id="263" r:id="rId6"/>
    <p:sldId id="264" r:id="rId7"/>
    <p:sldId id="266" r:id="rId8"/>
    <p:sldId id="265" r:id="rId9"/>
    <p:sldId id="267" r:id="rId10"/>
    <p:sldId id="274" r:id="rId11"/>
    <p:sldId id="275" r:id="rId1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bf8d58cf1_2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6bf8d58cf1_2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75ca412d1a_2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0" name="Google Shape;370;g75ca412d1a_2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bf8d58cf1_2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6bf8d58cf1_2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bf8d58cf1_2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6bf8d58cf1_2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bf8d58cf1_2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g6bf8d58cf1_2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6bf8d58cf1_2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6bf8d58cf1_2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75ca412d1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g75ca412d1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6bf8d58cf1_2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g6bf8d58cf1_2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75ccdc7607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g75ccdc7607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75ca412d1a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g75ca412d1a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 rot="5400000">
            <a:off x="787521" y="-787525"/>
            <a:ext cx="1556793" cy="3131842"/>
          </a:xfrm>
          <a:prstGeom prst="rtTriangle">
            <a:avLst/>
          </a:prstGeom>
          <a:solidFill>
            <a:srgbClr val="C5D8F1"/>
          </a:solidFill>
          <a:ln w="25400" cap="flat" cmpd="sng">
            <a:solidFill>
              <a:srgbClr val="C5D8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5"/>
          <p:cNvSpPr/>
          <p:nvPr/>
        </p:nvSpPr>
        <p:spPr>
          <a:xfrm rot="10800000">
            <a:off x="6156176" y="0"/>
            <a:ext cx="2985395" cy="1282110"/>
          </a:xfrm>
          <a:prstGeom prst="rtTriangle">
            <a:avLst/>
          </a:prstGeom>
          <a:solidFill>
            <a:srgbClr val="538CD5"/>
          </a:solidFill>
          <a:ln w="25400" cap="flat" cmpd="sng">
            <a:solidFill>
              <a:srgbClr val="538C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324851" y="641055"/>
            <a:ext cx="8912971" cy="2431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Surdo</a:t>
            </a:r>
            <a:r>
              <a:rPr lang="en-US" sz="8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Adapter</a:t>
            </a:r>
            <a:endParaRPr sz="8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ru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900" y="1883875"/>
            <a:ext cx="8927525" cy="457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4"/>
          <p:cNvSpPr txBox="1"/>
          <p:nvPr/>
        </p:nvSpPr>
        <p:spPr>
          <a:xfrm>
            <a:off x="227700" y="428174"/>
            <a:ext cx="8688600" cy="14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</a:t>
            </a:r>
            <a:r>
              <a:rPr lang="ru" sz="4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реимуществ</a:t>
            </a:r>
            <a:r>
              <a:rPr lang="ru-RU" sz="4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</a:t>
            </a:r>
            <a:endParaRPr sz="4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44"/>
          <p:cNvSpPr/>
          <p:nvPr/>
        </p:nvSpPr>
        <p:spPr>
          <a:xfrm>
            <a:off x="0" y="4725144"/>
            <a:ext cx="1043608" cy="2132856"/>
          </a:xfrm>
          <a:prstGeom prst="rtTriangle">
            <a:avLst/>
          </a:prstGeom>
          <a:solidFill>
            <a:srgbClr val="538CD5"/>
          </a:solidFill>
          <a:ln w="25400" cap="flat" cmpd="sng">
            <a:solidFill>
              <a:srgbClr val="538C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44"/>
          <p:cNvSpPr/>
          <p:nvPr/>
        </p:nvSpPr>
        <p:spPr>
          <a:xfrm rot="10800000">
            <a:off x="6804248" y="0"/>
            <a:ext cx="2339752" cy="836712"/>
          </a:xfrm>
          <a:prstGeom prst="rtTriangle">
            <a:avLst/>
          </a:prstGeom>
          <a:solidFill>
            <a:srgbClr val="8CB3E3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44"/>
          <p:cNvSpPr/>
          <p:nvPr/>
        </p:nvSpPr>
        <p:spPr>
          <a:xfrm rot="-5400000">
            <a:off x="6903132" y="4617132"/>
            <a:ext cx="1556792" cy="2924944"/>
          </a:xfrm>
          <a:prstGeom prst="rtTriangle">
            <a:avLst/>
          </a:prstGeom>
          <a:solidFill>
            <a:srgbClr val="C5D8F1"/>
          </a:solidFill>
          <a:ln w="25400" cap="flat" cmpd="sng">
            <a:solidFill>
              <a:srgbClr val="C5D8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44"/>
          <p:cNvSpPr txBox="1"/>
          <p:nvPr/>
        </p:nvSpPr>
        <p:spPr>
          <a:xfrm>
            <a:off x="0" y="1154302"/>
            <a:ext cx="71826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Не  нужен интернет</a:t>
            </a:r>
            <a:endParaRPr sz="3600" dirty="0"/>
          </a:p>
        </p:txBody>
      </p:sp>
      <p:sp>
        <p:nvSpPr>
          <p:cNvPr id="377" name="Google Shape;377;p44"/>
          <p:cNvSpPr txBox="1"/>
          <p:nvPr/>
        </p:nvSpPr>
        <p:spPr>
          <a:xfrm>
            <a:off x="1271308" y="1851000"/>
            <a:ext cx="6984900" cy="31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Переводит пословно,</a:t>
            </a:r>
            <a:endParaRPr sz="3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а не целыми фразами,</a:t>
            </a:r>
            <a:endParaRPr sz="3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что увеличивает скорость</a:t>
            </a:r>
            <a:endParaRPr sz="3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распознавания человеком</a:t>
            </a:r>
            <a:endParaRPr sz="3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44"/>
          <p:cNvSpPr txBox="1"/>
          <p:nvPr/>
        </p:nvSpPr>
        <p:spPr>
          <a:xfrm>
            <a:off x="1186924" y="4451204"/>
            <a:ext cx="6787200" cy="16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Font typeface="Calibri"/>
              <a:buChar char="-"/>
            </a:pPr>
            <a:r>
              <a:rPr lang="ru" sz="3600" dirty="0">
                <a:latin typeface="Calibri"/>
                <a:ea typeface="Calibri"/>
                <a:cs typeface="Calibri"/>
                <a:sym typeface="Calibri"/>
              </a:rPr>
              <a:t>Целевой словарь снижает размер приложения и увеличивает скорость работы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/>
          <p:nvPr/>
        </p:nvSpPr>
        <p:spPr>
          <a:xfrm rot="5400000">
            <a:off x="1039550" y="-1039553"/>
            <a:ext cx="1052735" cy="3131842"/>
          </a:xfrm>
          <a:prstGeom prst="rtTriangle">
            <a:avLst/>
          </a:prstGeom>
          <a:solidFill>
            <a:srgbClr val="C5D8F1"/>
          </a:solidFill>
          <a:ln w="25400" cap="flat" cmpd="sng">
            <a:solidFill>
              <a:srgbClr val="C5D8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6"/>
          <p:cNvSpPr/>
          <p:nvPr/>
        </p:nvSpPr>
        <p:spPr>
          <a:xfrm rot="10800000">
            <a:off x="7270206" y="0"/>
            <a:ext cx="1871363" cy="2060848"/>
          </a:xfrm>
          <a:prstGeom prst="rtTriangle">
            <a:avLst/>
          </a:prstGeom>
          <a:solidFill>
            <a:srgbClr val="538CD5"/>
          </a:solidFill>
          <a:ln w="25400" cap="flat" cmpd="sng">
            <a:solidFill>
              <a:srgbClr val="538C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6"/>
          <p:cNvSpPr txBox="1"/>
          <p:nvPr/>
        </p:nvSpPr>
        <p:spPr>
          <a:xfrm>
            <a:off x="1354781" y="839093"/>
            <a:ext cx="6434438" cy="2739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ru-RU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РЕАЛИЗАЦИЯ ПРИЛОЖЕНИЯ ПОД ПЛАТФОРМУ ANDROID ДЛЯ СИНХРОННОГО ПЕРЕВОДА РЕЧИ В АНИМАЦИЮ ЖЕСТОВОГО ЯЗЫКА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EBD092-D988-4403-B994-217B2609FB49}"/>
              </a:ext>
            </a:extLst>
          </p:cNvPr>
          <p:cNvSpPr txBox="1"/>
          <p:nvPr/>
        </p:nvSpPr>
        <p:spPr>
          <a:xfrm>
            <a:off x="801858" y="4267620"/>
            <a:ext cx="77372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Научный руководитель:</a:t>
            </a:r>
          </a:p>
          <a:p>
            <a:r>
              <a:rPr lang="ru-RU" sz="3200" dirty="0"/>
              <a:t>старший преподаватель кафедры МСС</a:t>
            </a:r>
          </a:p>
          <a:p>
            <a:r>
              <a:rPr lang="ru-RU" sz="3200" dirty="0"/>
              <a:t>А. С. Гусейнова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/>
          <p:nvPr/>
        </p:nvSpPr>
        <p:spPr>
          <a:xfrm rot="5400000">
            <a:off x="715513" y="-715516"/>
            <a:ext cx="1700810" cy="3131842"/>
          </a:xfrm>
          <a:prstGeom prst="rtTriangle">
            <a:avLst/>
          </a:prstGeom>
          <a:solidFill>
            <a:srgbClr val="C5D8F1"/>
          </a:solidFill>
          <a:ln w="25400" cap="flat" cmpd="sng">
            <a:solidFill>
              <a:srgbClr val="C5D8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7"/>
          <p:cNvSpPr/>
          <p:nvPr/>
        </p:nvSpPr>
        <p:spPr>
          <a:xfrm rot="10800000">
            <a:off x="6156175" y="0"/>
            <a:ext cx="2985395" cy="1412776"/>
          </a:xfrm>
          <a:prstGeom prst="rtTriangle">
            <a:avLst/>
          </a:prstGeom>
          <a:solidFill>
            <a:srgbClr val="538CD5"/>
          </a:solidFill>
          <a:ln w="25400" cap="flat" cmpd="sng">
            <a:solidFill>
              <a:srgbClr val="538C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7"/>
          <p:cNvSpPr txBox="1"/>
          <p:nvPr/>
        </p:nvSpPr>
        <p:spPr>
          <a:xfrm>
            <a:off x="1907704" y="332656"/>
            <a:ext cx="5175448" cy="2000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Проблема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7"/>
          <p:cNvSpPr txBox="1"/>
          <p:nvPr/>
        </p:nvSpPr>
        <p:spPr>
          <a:xfrm>
            <a:off x="1440225" y="1622900"/>
            <a:ext cx="6673800" cy="15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· </a:t>
            </a:r>
            <a:r>
              <a:rPr lang="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автошколе глухим и слабослышащим трудно общаться с инструктором по вождению</a:t>
            </a:r>
            <a:endParaRPr/>
          </a:p>
        </p:txBody>
      </p:sp>
      <p:sp>
        <p:nvSpPr>
          <p:cNvPr id="154" name="Google Shape;154;p27"/>
          <p:cNvSpPr txBox="1"/>
          <p:nvPr/>
        </p:nvSpPr>
        <p:spPr>
          <a:xfrm>
            <a:off x="1440225" y="3574725"/>
            <a:ext cx="7231200" cy="24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· </a:t>
            </a:r>
            <a:r>
              <a:rPr lang="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студент автошколы во время движения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понимает указания преподавателя с большой задержкой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/>
        </p:nvSpPr>
        <p:spPr>
          <a:xfrm>
            <a:off x="774025" y="230050"/>
            <a:ext cx="8117100" cy="8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РЕШЕНИЕ:</a:t>
            </a:r>
            <a:endParaRPr sz="4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32"/>
          <p:cNvSpPr/>
          <p:nvPr/>
        </p:nvSpPr>
        <p:spPr>
          <a:xfrm rot="5400000">
            <a:off x="531411" y="-526069"/>
            <a:ext cx="898823" cy="1950964"/>
          </a:xfrm>
          <a:prstGeom prst="rtTriangle">
            <a:avLst/>
          </a:prstGeom>
          <a:solidFill>
            <a:srgbClr val="538CD5"/>
          </a:solidFill>
          <a:ln w="25400" cap="flat" cmpd="sng">
            <a:solidFill>
              <a:srgbClr val="538C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32"/>
          <p:cNvSpPr/>
          <p:nvPr/>
        </p:nvSpPr>
        <p:spPr>
          <a:xfrm>
            <a:off x="5099" y="5503540"/>
            <a:ext cx="822485" cy="1354460"/>
          </a:xfrm>
          <a:prstGeom prst="rtTriangle">
            <a:avLst/>
          </a:prstGeom>
          <a:solidFill>
            <a:srgbClr val="8CB3E3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6" name="Google Shape;21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025" y="1001963"/>
            <a:ext cx="7535974" cy="5151526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2"/>
          <p:cNvSpPr/>
          <p:nvPr/>
        </p:nvSpPr>
        <p:spPr>
          <a:xfrm rot="-5400000">
            <a:off x="7267736" y="4981736"/>
            <a:ext cx="2708920" cy="1043608"/>
          </a:xfrm>
          <a:prstGeom prst="rtTriangle">
            <a:avLst/>
          </a:prstGeom>
          <a:solidFill>
            <a:srgbClr val="C5D8F1"/>
          </a:solidFill>
          <a:ln w="25400" cap="flat" cmpd="sng">
            <a:solidFill>
              <a:srgbClr val="C5D8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32"/>
          <p:cNvSpPr txBox="1"/>
          <p:nvPr/>
        </p:nvSpPr>
        <p:spPr>
          <a:xfrm>
            <a:off x="422900" y="1191900"/>
            <a:ext cx="65001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</a:t>
            </a:r>
            <a:r>
              <a:rPr lang="ru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спользуем распознавание речи, </a:t>
            </a:r>
            <a:endParaRPr sz="30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 полученным данным показываем</a:t>
            </a:r>
            <a:endParaRPr sz="30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анимацию жестов, записанных заранее</a:t>
            </a:r>
            <a:endParaRPr sz="30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с помощью захвата движений (MOCAP)</a:t>
            </a:r>
            <a:endParaRPr sz="3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реального человека</a:t>
            </a:r>
            <a:endParaRPr sz="3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/>
          <p:nvPr/>
        </p:nvSpPr>
        <p:spPr>
          <a:xfrm>
            <a:off x="778878" y="2099550"/>
            <a:ext cx="8623800" cy="6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“Скорость</a:t>
            </a:r>
            <a:r>
              <a:rPr lang="ru" sz="3600"/>
              <a:t> </a:t>
            </a:r>
            <a:r>
              <a:rPr lang="ru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распознавания</a:t>
            </a:r>
            <a:r>
              <a:rPr lang="ru" sz="3600"/>
              <a:t> </a:t>
            </a:r>
            <a:r>
              <a:rPr lang="ru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жестов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глухими</a:t>
            </a:r>
            <a:r>
              <a:rPr lang="ru" sz="3600"/>
              <a:t> </a:t>
            </a:r>
            <a:r>
              <a:rPr lang="ru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выше скорости распознавания текста”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(с) Елена, слабослышащая, преподаёт у глухих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автошколе, для которой мы делаем проект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33"/>
          <p:cNvSpPr/>
          <p:nvPr/>
        </p:nvSpPr>
        <p:spPr>
          <a:xfrm rot="5400000">
            <a:off x="1408720" y="-1408721"/>
            <a:ext cx="1691680" cy="4509120"/>
          </a:xfrm>
          <a:prstGeom prst="rtTriangle">
            <a:avLst/>
          </a:prstGeom>
          <a:solidFill>
            <a:srgbClr val="538CD5"/>
          </a:solidFill>
          <a:ln w="25400" cap="flat" cmpd="sng">
            <a:solidFill>
              <a:srgbClr val="538C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3"/>
          <p:cNvSpPr/>
          <p:nvPr/>
        </p:nvSpPr>
        <p:spPr>
          <a:xfrm rot="10800000">
            <a:off x="5436096" y="0"/>
            <a:ext cx="3707904" cy="1844824"/>
          </a:xfrm>
          <a:prstGeom prst="rtTriangle">
            <a:avLst/>
          </a:prstGeom>
          <a:solidFill>
            <a:srgbClr val="8CB3E3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33"/>
          <p:cNvSpPr/>
          <p:nvPr/>
        </p:nvSpPr>
        <p:spPr>
          <a:xfrm>
            <a:off x="-8959" y="3933056"/>
            <a:ext cx="2232248" cy="2924944"/>
          </a:xfrm>
          <a:prstGeom prst="rtTriangle">
            <a:avLst/>
          </a:prstGeom>
          <a:solidFill>
            <a:srgbClr val="C5D8F1"/>
          </a:solidFill>
          <a:ln w="25400" cap="flat" cmpd="sng">
            <a:solidFill>
              <a:srgbClr val="C5D8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33"/>
          <p:cNvSpPr txBox="1"/>
          <p:nvPr/>
        </p:nvSpPr>
        <p:spPr>
          <a:xfrm>
            <a:off x="2134300" y="916050"/>
            <a:ext cx="5361000" cy="1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latin typeface="Calibri"/>
                <a:ea typeface="Calibri"/>
                <a:cs typeface="Calibri"/>
                <a:sym typeface="Calibri"/>
              </a:rPr>
              <a:t>Зачем нужна анимация?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5"/>
          <p:cNvSpPr txBox="1"/>
          <p:nvPr/>
        </p:nvSpPr>
        <p:spPr>
          <a:xfrm>
            <a:off x="1163394" y="116632"/>
            <a:ext cx="64086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Интерфейс</a:t>
            </a: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35"/>
          <p:cNvSpPr/>
          <p:nvPr/>
        </p:nvSpPr>
        <p:spPr>
          <a:xfrm rot="5400000">
            <a:off x="544650" y="-544656"/>
            <a:ext cx="1043700" cy="2133000"/>
          </a:xfrm>
          <a:prstGeom prst="rtTriangle">
            <a:avLst/>
          </a:prstGeom>
          <a:solidFill>
            <a:srgbClr val="538CD5"/>
          </a:solidFill>
          <a:ln w="25400" cap="flat" cmpd="sng">
            <a:solidFill>
              <a:srgbClr val="538C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35"/>
          <p:cNvSpPr/>
          <p:nvPr/>
        </p:nvSpPr>
        <p:spPr>
          <a:xfrm rot="10800000">
            <a:off x="6804300" y="95"/>
            <a:ext cx="2339700" cy="1132200"/>
          </a:xfrm>
          <a:prstGeom prst="rtTriangle">
            <a:avLst/>
          </a:prstGeom>
          <a:solidFill>
            <a:srgbClr val="8CB3E3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0" name="Google Shape;26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725" y="1349263"/>
            <a:ext cx="2339700" cy="4159467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5"/>
          <p:cNvSpPr txBox="1"/>
          <p:nvPr/>
        </p:nvSpPr>
        <p:spPr>
          <a:xfrm>
            <a:off x="238125" y="5873750"/>
            <a:ext cx="2556000" cy="8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>
                <a:latin typeface="Calibri"/>
                <a:ea typeface="Calibri"/>
                <a:cs typeface="Calibri"/>
                <a:sym typeface="Calibri"/>
              </a:rPr>
              <a:t>Главный экран при вводе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2" name="Google Shape;26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2150" y="1349263"/>
            <a:ext cx="2339700" cy="415947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5"/>
          <p:cNvSpPr txBox="1"/>
          <p:nvPr/>
        </p:nvSpPr>
        <p:spPr>
          <a:xfrm>
            <a:off x="3476625" y="5810100"/>
            <a:ext cx="2444700" cy="8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latin typeface="Calibri"/>
                <a:ea typeface="Calibri"/>
                <a:cs typeface="Calibri"/>
                <a:sym typeface="Calibri"/>
              </a:rPr>
              <a:t>Экран словаря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4" name="Google Shape;264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81325" y="1349269"/>
            <a:ext cx="2173539" cy="3864069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5"/>
          <p:cNvSpPr txBox="1"/>
          <p:nvPr/>
        </p:nvSpPr>
        <p:spPr>
          <a:xfrm>
            <a:off x="6441000" y="5810100"/>
            <a:ext cx="2444700" cy="8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>
                <a:latin typeface="Calibri"/>
                <a:ea typeface="Calibri"/>
                <a:cs typeface="Calibri"/>
                <a:sym typeface="Calibri"/>
              </a:rPr>
              <a:t>Главный экран при выводе 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6" name="Google Shape;266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33350" y="2598675"/>
            <a:ext cx="2069500" cy="190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5125" y="2958525"/>
            <a:ext cx="2069500" cy="198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/>
          <p:nvPr/>
        </p:nvSpPr>
        <p:spPr>
          <a:xfrm>
            <a:off x="1122919" y="7"/>
            <a:ext cx="64086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Архитектура</a:t>
            </a: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34"/>
          <p:cNvSpPr/>
          <p:nvPr/>
        </p:nvSpPr>
        <p:spPr>
          <a:xfrm>
            <a:off x="0" y="4725144"/>
            <a:ext cx="1043700" cy="2133000"/>
          </a:xfrm>
          <a:prstGeom prst="rtTriangle">
            <a:avLst/>
          </a:prstGeom>
          <a:solidFill>
            <a:srgbClr val="538CD5"/>
          </a:solidFill>
          <a:ln w="25400" cap="flat" cmpd="sng">
            <a:solidFill>
              <a:srgbClr val="538C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34"/>
          <p:cNvSpPr/>
          <p:nvPr/>
        </p:nvSpPr>
        <p:spPr>
          <a:xfrm rot="10800000">
            <a:off x="6804248" y="0"/>
            <a:ext cx="2339752" cy="1132295"/>
          </a:xfrm>
          <a:prstGeom prst="rtTriangle">
            <a:avLst/>
          </a:prstGeom>
          <a:solidFill>
            <a:srgbClr val="8CB3E3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5" name="Google Shape;23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8601" y="1111320"/>
            <a:ext cx="1858750" cy="2182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4951" y="5132910"/>
            <a:ext cx="2004499" cy="950049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4"/>
          <p:cNvSpPr/>
          <p:nvPr/>
        </p:nvSpPr>
        <p:spPr>
          <a:xfrm rot="7915620">
            <a:off x="6502659" y="3369015"/>
            <a:ext cx="394511" cy="158041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34"/>
          <p:cNvSpPr txBox="1"/>
          <p:nvPr/>
        </p:nvSpPr>
        <p:spPr>
          <a:xfrm>
            <a:off x="827049" y="5937299"/>
            <a:ext cx="24378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latin typeface="Calibri"/>
                <a:ea typeface="Calibri"/>
                <a:cs typeface="Calibri"/>
                <a:sym typeface="Calibri"/>
              </a:rPr>
              <a:t>Целевой словарь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34"/>
          <p:cNvSpPr txBox="1"/>
          <p:nvPr/>
        </p:nvSpPr>
        <p:spPr>
          <a:xfrm>
            <a:off x="3303002" y="3389007"/>
            <a:ext cx="2677200" cy="394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latin typeface="Calibri"/>
                <a:ea typeface="Calibri"/>
                <a:cs typeface="Calibri"/>
                <a:sym typeface="Calibri"/>
              </a:rPr>
              <a:t>Клиентское приложение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8" name="Google Shape;248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51898" y="5183882"/>
            <a:ext cx="3304700" cy="607762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4"/>
          <p:cNvSpPr txBox="1"/>
          <p:nvPr/>
        </p:nvSpPr>
        <p:spPr>
          <a:xfrm>
            <a:off x="5547351" y="5879249"/>
            <a:ext cx="318021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latin typeface="Calibri"/>
                <a:ea typeface="Calibri"/>
                <a:cs typeface="Calibri"/>
                <a:sym typeface="Calibri"/>
              </a:rPr>
              <a:t>Распознавание речи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34"/>
          <p:cNvSpPr/>
          <p:nvPr/>
        </p:nvSpPr>
        <p:spPr>
          <a:xfrm rot="12980192" flipH="1">
            <a:off x="2475810" y="3506638"/>
            <a:ext cx="394511" cy="158041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6"/>
          <p:cNvSpPr/>
          <p:nvPr/>
        </p:nvSpPr>
        <p:spPr>
          <a:xfrm>
            <a:off x="0" y="4725144"/>
            <a:ext cx="1043700" cy="2133000"/>
          </a:xfrm>
          <a:prstGeom prst="rtTriangle">
            <a:avLst/>
          </a:prstGeom>
          <a:solidFill>
            <a:srgbClr val="538CD5"/>
          </a:solidFill>
          <a:ln w="25400" cap="flat" cmpd="sng">
            <a:solidFill>
              <a:srgbClr val="538C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36"/>
          <p:cNvSpPr/>
          <p:nvPr/>
        </p:nvSpPr>
        <p:spPr>
          <a:xfrm rot="10800000">
            <a:off x="6804300" y="173"/>
            <a:ext cx="2339700" cy="728100"/>
          </a:xfrm>
          <a:prstGeom prst="rtTriangle">
            <a:avLst/>
          </a:prstGeom>
          <a:solidFill>
            <a:srgbClr val="8CB3E3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4" name="Google Shape;27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4288" y="1695373"/>
            <a:ext cx="2004500" cy="200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7925" y="4832783"/>
            <a:ext cx="2041499" cy="47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3150" y="1695375"/>
            <a:ext cx="1440300" cy="14403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6"/>
          <p:cNvSpPr/>
          <p:nvPr/>
        </p:nvSpPr>
        <p:spPr>
          <a:xfrm rot="2999226">
            <a:off x="5697823" y="3893104"/>
            <a:ext cx="212299" cy="726743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36"/>
          <p:cNvSpPr/>
          <p:nvPr/>
        </p:nvSpPr>
        <p:spPr>
          <a:xfrm rot="-3016013" flipH="1">
            <a:off x="2799714" y="3887197"/>
            <a:ext cx="212605" cy="73856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6"/>
          <p:cNvSpPr txBox="1"/>
          <p:nvPr/>
        </p:nvSpPr>
        <p:spPr>
          <a:xfrm>
            <a:off x="6577050" y="3171000"/>
            <a:ext cx="2794200" cy="20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Calibri"/>
                <a:ea typeface="Calibri"/>
                <a:cs typeface="Calibri"/>
                <a:sym typeface="Calibri"/>
              </a:rPr>
              <a:t>С помощью Leap Motion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Calibri"/>
                <a:ea typeface="Calibri"/>
                <a:cs typeface="Calibri"/>
                <a:sym typeface="Calibri"/>
              </a:rPr>
              <a:t>снимаем руки человека, показывающего жесты.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Calibri"/>
                <a:ea typeface="Calibri"/>
                <a:cs typeface="Calibri"/>
                <a:sym typeface="Calibri"/>
              </a:rPr>
              <a:t>Leap Motion позволяет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Calibri"/>
                <a:ea typeface="Calibri"/>
                <a:cs typeface="Calibri"/>
                <a:sym typeface="Calibri"/>
              </a:rPr>
              <a:t>определить положение всех составных частей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Calibri"/>
                <a:ea typeface="Calibri"/>
                <a:cs typeface="Calibri"/>
                <a:sym typeface="Calibri"/>
              </a:rPr>
              <a:t>рук в пространстве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36"/>
          <p:cNvSpPr txBox="1"/>
          <p:nvPr/>
        </p:nvSpPr>
        <p:spPr>
          <a:xfrm>
            <a:off x="131150" y="3030025"/>
            <a:ext cx="2559300" cy="9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Calibri"/>
                <a:ea typeface="Calibri"/>
                <a:cs typeface="Calibri"/>
                <a:sym typeface="Calibri"/>
              </a:rPr>
              <a:t>С помощью веб-камеры снимаем лицо человека, показывающего жесты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36"/>
          <p:cNvSpPr txBox="1"/>
          <p:nvPr/>
        </p:nvSpPr>
        <p:spPr>
          <a:xfrm>
            <a:off x="1203750" y="5356425"/>
            <a:ext cx="6736500" cy="12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Calibri"/>
                <a:ea typeface="Calibri"/>
                <a:cs typeface="Calibri"/>
                <a:sym typeface="Calibri"/>
              </a:rPr>
              <a:t>С помощью iClone 7 объединяем полученные с веб-камеры и Leap Motion данные, проецируем их на 3D-модель человека, получаем анимацию одного слова или фразы, записываем анимацию в базу данных с целевым словарём.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36"/>
          <p:cNvSpPr txBox="1"/>
          <p:nvPr/>
        </p:nvSpPr>
        <p:spPr>
          <a:xfrm>
            <a:off x="1367700" y="85543"/>
            <a:ext cx="6408600" cy="19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Технические аспекты решения</a:t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3" name="Google Shape;283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23901" y="2062850"/>
            <a:ext cx="2004499" cy="950049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6"/>
          <p:cNvSpPr txBox="1"/>
          <p:nvPr/>
        </p:nvSpPr>
        <p:spPr>
          <a:xfrm>
            <a:off x="3353100" y="3012900"/>
            <a:ext cx="24378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latin typeface="Calibri"/>
                <a:ea typeface="Calibri"/>
                <a:cs typeface="Calibri"/>
                <a:sym typeface="Calibri"/>
              </a:rPr>
              <a:t>Целевой словарь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36"/>
          <p:cNvSpPr/>
          <p:nvPr/>
        </p:nvSpPr>
        <p:spPr>
          <a:xfrm rot="10800000">
            <a:off x="4212873" y="3846647"/>
            <a:ext cx="212400" cy="726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3"/>
          <p:cNvSpPr txBox="1"/>
          <p:nvPr/>
        </p:nvSpPr>
        <p:spPr>
          <a:xfrm>
            <a:off x="899592" y="116632"/>
            <a:ext cx="6672514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Аналоги</a:t>
            </a:r>
            <a:endParaRPr sz="6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43"/>
          <p:cNvSpPr/>
          <p:nvPr/>
        </p:nvSpPr>
        <p:spPr>
          <a:xfrm>
            <a:off x="0" y="4725144"/>
            <a:ext cx="1043608" cy="2132856"/>
          </a:xfrm>
          <a:prstGeom prst="rtTriangle">
            <a:avLst/>
          </a:prstGeom>
          <a:solidFill>
            <a:srgbClr val="538CD5"/>
          </a:solidFill>
          <a:ln w="25400" cap="flat" cmpd="sng">
            <a:solidFill>
              <a:srgbClr val="538C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43"/>
          <p:cNvSpPr/>
          <p:nvPr/>
        </p:nvSpPr>
        <p:spPr>
          <a:xfrm rot="10800000">
            <a:off x="6804248" y="0"/>
            <a:ext cx="2339752" cy="836712"/>
          </a:xfrm>
          <a:prstGeom prst="rtTriangle">
            <a:avLst/>
          </a:prstGeom>
          <a:solidFill>
            <a:srgbClr val="8CB3E3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43"/>
          <p:cNvSpPr/>
          <p:nvPr/>
        </p:nvSpPr>
        <p:spPr>
          <a:xfrm rot="-5400000">
            <a:off x="6903132" y="4617132"/>
            <a:ext cx="1556792" cy="2924944"/>
          </a:xfrm>
          <a:prstGeom prst="rtTriangle">
            <a:avLst/>
          </a:prstGeom>
          <a:solidFill>
            <a:srgbClr val="C5D8F1"/>
          </a:solidFill>
          <a:ln w="25400" cap="flat" cmpd="sng">
            <a:solidFill>
              <a:srgbClr val="C5D8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6" name="Google Shape;366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49844" y="2276872"/>
            <a:ext cx="4572009" cy="1121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43" descr="Картинки по запросу &quot;Сурдофон&quot;&quot;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19624" y="4077072"/>
            <a:ext cx="4032448" cy="806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238</Words>
  <Application>Microsoft Office PowerPoint</Application>
  <PresentationFormat>Экран (4:3)</PresentationFormat>
  <Paragraphs>47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Simple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Владимир I</cp:lastModifiedBy>
  <cp:revision>8</cp:revision>
  <dcterms:modified xsi:type="dcterms:W3CDTF">2019-12-17T08:30:18Z</dcterms:modified>
</cp:coreProperties>
</file>