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540397-842D-46B0-A319-688F05837FA6}">
  <a:tblStyle styleId="{4E540397-842D-46B0-A319-688F05837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f8d58cf1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bf8d58cf1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45e04d35_1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8545e04d35_1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545e04d35_1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8545e04d35_1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5ca412d1a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75ca412d1a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45e04d3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8545e04d3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5ca412d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75ca412d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545e04d35_13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8545e04d35_13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545e04d35_13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8545e04d35_13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545e04d35_1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8545e04d35_1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45e04d35_1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8545e04d35_1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545e04d35_13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8545e04d35_13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f8d58cf1_2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6bf8d58cf1_2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45e04d35_13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8545e04d35_13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545e04d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8545e04d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5ca412d1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75ca412d1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5ca412d1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75ca412d1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45e04d3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8545e04d3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bf8d58cf1_2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6bf8d58cf1_2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8d58cf1_2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6bf8d58cf1_2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f8d58cf1_2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6bf8d58cf1_2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f8d58cf1_2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f8d58cf1_2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f8d58cf1_2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bf8d58cf1_2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ccdc760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5ccdc760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545e04d35_1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8545e04d35_1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545e04d35_1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545e04d35_1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5400000">
            <a:off x="787521" y="-787525"/>
            <a:ext cx="1556793" cy="3131842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 rot="10800000">
            <a:off x="6156176" y="0"/>
            <a:ext cx="2985395" cy="128211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1341200"/>
            <a:ext cx="9144000" cy="30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приложений под платформу Android синхронного перевода речи в анимацию языка жестов</a:t>
            </a:r>
            <a:endParaRPr sz="3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Курсовая работа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3200375" y="5127625"/>
            <a:ext cx="59412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alibri"/>
                <a:ea typeface="Calibri"/>
                <a:cs typeface="Calibri"/>
                <a:sym typeface="Calibri"/>
              </a:rPr>
              <a:t>Научный руководитель: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alibri"/>
                <a:ea typeface="Calibri"/>
                <a:cs typeface="Calibri"/>
                <a:sym typeface="Calibri"/>
              </a:rPr>
              <a:t>старший преподаватель кафедры многопроцессорных систем и сетей ФПМИ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i="1">
                <a:latin typeface="Calibri"/>
                <a:ea typeface="Calibri"/>
                <a:cs typeface="Calibri"/>
                <a:sym typeface="Calibri"/>
              </a:rPr>
              <a:t>А. С. Гусейнова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250" y="245675"/>
            <a:ext cx="4080874" cy="40808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1367700" y="85546"/>
            <a:ext cx="6408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анимации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Blender - введение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 rot="10800000">
            <a:off x="6804300" y="173"/>
            <a:ext cx="2339700" cy="7281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4776138" y="3295750"/>
            <a:ext cx="42072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*Не подходит из-за слабого разрешения изображения, как и все стереокамеры пользовательского уровня, например, как в IPhone XS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(150*200 пикселей)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/>
          <p:nvPr/>
        </p:nvSpPr>
        <p:spPr>
          <a:xfrm rot="5400000">
            <a:off x="4328998" y="1863909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50" y="1688461"/>
            <a:ext cx="3526299" cy="10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510100" y="3171825"/>
            <a:ext cx="32838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Лучшее из всех приложений с открытым исходным кодом для анимации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178825" y="175"/>
            <a:ext cx="83325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анимации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Blender - этапы анимации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/>
          <p:nvPr/>
        </p:nvSpPr>
        <p:spPr>
          <a:xfrm rot="10800000">
            <a:off x="6804300" y="173"/>
            <a:ext cx="2339700" cy="7281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/>
          <p:nvPr/>
        </p:nvSpPr>
        <p:spPr>
          <a:xfrm rot="-5400000">
            <a:off x="2931548" y="716797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1175" y="1315286"/>
            <a:ext cx="3526299" cy="10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0" y="1309450"/>
            <a:ext cx="2945929" cy="23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55613" y="844800"/>
            <a:ext cx="2959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Запись видео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3786525" y="847900"/>
            <a:ext cx="3116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2. Захват движения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"/>
          <p:cNvSpPr/>
          <p:nvPr/>
        </p:nvSpPr>
        <p:spPr>
          <a:xfrm rot="-5400000">
            <a:off x="6525598" y="716797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77" y="1422713"/>
            <a:ext cx="1678300" cy="22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5461950" y="3351600"/>
            <a:ext cx="23397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7081525" y="873388"/>
            <a:ext cx="21189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3. Создание меша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/>
          <p:nvPr/>
        </p:nvSpPr>
        <p:spPr>
          <a:xfrm rot="1991804">
            <a:off x="6687237" y="3270186"/>
            <a:ext cx="212597" cy="72657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925" y="4464350"/>
            <a:ext cx="3659912" cy="19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6178700" y="3943600"/>
            <a:ext cx="2853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4. Добавление глубины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5"/>
          <p:cNvSpPr/>
          <p:nvPr/>
        </p:nvSpPr>
        <p:spPr>
          <a:xfrm rot="5400000">
            <a:off x="5529870" y="3809198"/>
            <a:ext cx="2127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2674438" y="3946475"/>
            <a:ext cx="27420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5.Добавление “мышц”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9346" y="2314575"/>
            <a:ext cx="1169950" cy="15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/>
          <p:nvPr/>
        </p:nvSpPr>
        <p:spPr>
          <a:xfrm rot="5395151">
            <a:off x="2033391" y="3809195"/>
            <a:ext cx="2127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7775" y="4502975"/>
            <a:ext cx="3526300" cy="190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0" y="3965413"/>
            <a:ext cx="17763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6. Соединение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/>
          <p:cNvSpPr/>
          <p:nvPr/>
        </p:nvSpPr>
        <p:spPr>
          <a:xfrm rot="-2531853">
            <a:off x="781844" y="4564728"/>
            <a:ext cx="212598" cy="7266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1843075" y="6410775"/>
            <a:ext cx="35262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7. Анимация готова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926101" y="239500"/>
            <a:ext cx="7291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 Android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0" y="4725144"/>
            <a:ext cx="1043608" cy="2132856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/>
          <p:nvPr/>
        </p:nvSpPr>
        <p:spPr>
          <a:xfrm rot="10800000">
            <a:off x="6804248" y="0"/>
            <a:ext cx="2339752" cy="836712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/>
          <p:nvPr/>
        </p:nvSpPr>
        <p:spPr>
          <a:xfrm rot="-5400000">
            <a:off x="6903132" y="4617132"/>
            <a:ext cx="1556792" cy="2924944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899600" y="2286000"/>
            <a:ext cx="7620000" cy="2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ru" sz="3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Приложение имеет несколько точек входа.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ru" sz="3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Приложения адаптируются к различным устройствам.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ru" sz="3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Система Android реализует принцип предоставления минимальных прав.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/>
        </p:nvSpPr>
        <p:spPr>
          <a:xfrm>
            <a:off x="899600" y="116625"/>
            <a:ext cx="7291800" cy="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Этапы разработки приложения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/>
          <p:nvPr/>
        </p:nvSpPr>
        <p:spPr>
          <a:xfrm rot="10800000">
            <a:off x="6804300" y="12"/>
            <a:ext cx="2339700" cy="8367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/>
          <p:nvPr/>
        </p:nvSpPr>
        <p:spPr>
          <a:xfrm rot="-5400000">
            <a:off x="6903206" y="4617150"/>
            <a:ext cx="1556700" cy="2925000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899600" y="1063625"/>
            <a:ext cx="7620000" cy="54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ru" sz="3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Подготовка файла манифеста AndroidManifest.xml.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ru" sz="3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классов для реализации функционала приложения. Компонент Activity. Fragments для реализации переключения между основными окнами приложения. 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ru" sz="3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интерфейса приложения средствами языка XML. Описание компонентов интерфейса.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ru" sz="3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Работа с ресурсами: аудио-файлы, анимация.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1163394" y="116632"/>
            <a:ext cx="6408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" y="1349263"/>
            <a:ext cx="2339700" cy="415946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238125" y="5583050"/>
            <a:ext cx="25560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Главный экран при вводе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150" y="1349263"/>
            <a:ext cx="2339700" cy="4159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/>
        </p:nvSpPr>
        <p:spPr>
          <a:xfrm>
            <a:off x="3476625" y="5810100"/>
            <a:ext cx="2444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Calibri"/>
                <a:ea typeface="Calibri"/>
                <a:cs typeface="Calibri"/>
                <a:sym typeface="Calibri"/>
              </a:rPr>
              <a:t>Экран словаря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325" y="1349269"/>
            <a:ext cx="2173539" cy="386406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/>
        </p:nvSpPr>
        <p:spPr>
          <a:xfrm>
            <a:off x="6441000" y="5635800"/>
            <a:ext cx="2444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Главный экран при выводе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350" y="2598675"/>
            <a:ext cx="2069500" cy="19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125" y="2958525"/>
            <a:ext cx="2069500" cy="19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380075" y="1604025"/>
            <a:ext cx="8477700" cy="3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Распознавание речи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0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 idx="4294967295"/>
          </p:nvPr>
        </p:nvSpPr>
        <p:spPr>
          <a:xfrm>
            <a:off x="336025" y="479225"/>
            <a:ext cx="8472000" cy="66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Сравнение систем распознавания</a:t>
            </a:r>
            <a:endParaRPr sz="3600"/>
          </a:p>
        </p:txBody>
      </p:sp>
      <p:graphicFrame>
        <p:nvGraphicFramePr>
          <p:cNvPr id="329" name="Google Shape;329;p40"/>
          <p:cNvGraphicFramePr/>
          <p:nvPr/>
        </p:nvGraphicFramePr>
        <p:xfrm>
          <a:off x="336013" y="110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{4E540397-842D-46B0-A319-688F05837FA6}</a:tableStyleId>
              </a:tblPr>
              <a:tblGrid>
                <a:gridCol w="22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Система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Error Rate </a:t>
                      </a:r>
                      <a:r>
                        <a:rPr lang="ru" sz="2400"/>
                        <a:t>, %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Recognition Rate </a:t>
                      </a:r>
                      <a:r>
                        <a:rPr lang="ru" sz="2400"/>
                        <a:t>, %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 Factor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HTK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19,8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80,2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1,4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CMU Sphinx</a:t>
                      </a:r>
                      <a:endParaRPr sz="240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(pocketsphinx/</a:t>
                      </a:r>
                      <a:endParaRPr sz="240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sphinx4)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21.4/22.7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78.6/77.3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0,5/1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Kaldi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6,5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93,5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0,6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Julius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23,1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76,9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1,3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iAtros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16,1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83,9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2,1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RWTH ASR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15,5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84,5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3,8</a:t>
                      </a:r>
                      <a:endParaRPr sz="2400"/>
                    </a:p>
                  </a:txBody>
                  <a:tcPr marL="0" marR="0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1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41"/>
          <p:cNvGraphicFramePr/>
          <p:nvPr/>
        </p:nvGraphicFramePr>
        <p:xfrm>
          <a:off x="152400" y="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{4E540397-842D-46B0-A319-688F05837FA6}</a:tableStyleId>
              </a:tblPr>
              <a:tblGrid>
                <a:gridCol w="13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/>
                        <a:t>Мел-кепстральные коэффициенты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87" y="1132300"/>
            <a:ext cx="5966626" cy="5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525" y="250000"/>
            <a:ext cx="5420275" cy="2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525" y="2771400"/>
            <a:ext cx="7587876" cy="3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3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1437700" y="479225"/>
            <a:ext cx="59655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Акустическое моделирование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Скрытые марковские модели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300" y="1854575"/>
            <a:ext cx="6525376" cy="49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 rot="5400000">
            <a:off x="715513" y="-715516"/>
            <a:ext cx="1700810" cy="3131842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 rot="10800000">
            <a:off x="6156175" y="0"/>
            <a:ext cx="2985395" cy="1412776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111250" y="301625"/>
            <a:ext cx="7128000" cy="14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Актуальность и новизна</a:t>
            </a:r>
            <a:endParaRPr sz="4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440225" y="1622900"/>
            <a:ext cx="66738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</a:t>
            </a: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автошколе глухим и слабослышащим трудно общаться с инструктором по вождению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1440225" y="3574725"/>
            <a:ext cx="72312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</a:t>
            </a: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автошколы во время движения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понимает указания преподавателя с большой задержкой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/>
          <p:nvPr/>
        </p:nvSpPr>
        <p:spPr>
          <a:xfrm rot="5400000">
            <a:off x="544650" y="-544656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4"/>
          <p:cNvSpPr/>
          <p:nvPr/>
        </p:nvSpPr>
        <p:spPr>
          <a:xfrm rot="10800000">
            <a:off x="6804300" y="95"/>
            <a:ext cx="2339700" cy="11322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62" y="803150"/>
            <a:ext cx="7881075" cy="6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4"/>
          <p:cNvSpPr txBox="1"/>
          <p:nvPr/>
        </p:nvSpPr>
        <p:spPr>
          <a:xfrm>
            <a:off x="2060100" y="289600"/>
            <a:ext cx="5023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Языковое моделирование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/>
        </p:nvSpPr>
        <p:spPr>
          <a:xfrm>
            <a:off x="899592" y="116632"/>
            <a:ext cx="6672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Аналоги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5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5"/>
          <p:cNvSpPr/>
          <p:nvPr/>
        </p:nvSpPr>
        <p:spPr>
          <a:xfrm rot="10800000">
            <a:off x="6804300" y="12"/>
            <a:ext cx="2339700" cy="8367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5"/>
          <p:cNvSpPr/>
          <p:nvPr/>
        </p:nvSpPr>
        <p:spPr>
          <a:xfrm rot="-5400000">
            <a:off x="6903206" y="4617150"/>
            <a:ext cx="1556700" cy="2925000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4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9844" y="2276872"/>
            <a:ext cx="4572008" cy="112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 descr="Картинки по запросу &quot;Сурдофон&quot;&quot;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9624" y="4077072"/>
            <a:ext cx="4032448" cy="80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/>
        </p:nvSpPr>
        <p:spPr>
          <a:xfrm>
            <a:off x="227700" y="301575"/>
            <a:ext cx="8688600" cy="1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Чем отличается приложение от аналогов?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6"/>
          <p:cNvSpPr/>
          <p:nvPr/>
        </p:nvSpPr>
        <p:spPr>
          <a:xfrm>
            <a:off x="0" y="4725144"/>
            <a:ext cx="1043608" cy="2132856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6"/>
          <p:cNvSpPr/>
          <p:nvPr/>
        </p:nvSpPr>
        <p:spPr>
          <a:xfrm rot="10800000">
            <a:off x="6804248" y="0"/>
            <a:ext cx="2339752" cy="836712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6"/>
          <p:cNvSpPr/>
          <p:nvPr/>
        </p:nvSpPr>
        <p:spPr>
          <a:xfrm rot="-5400000">
            <a:off x="6903132" y="4617132"/>
            <a:ext cx="1556792" cy="2924944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6"/>
          <p:cNvSpPr txBox="1"/>
          <p:nvPr/>
        </p:nvSpPr>
        <p:spPr>
          <a:xfrm>
            <a:off x="-793066" y="1561549"/>
            <a:ext cx="7182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Не  нужен интернет</a:t>
            </a:r>
            <a:endParaRPr sz="3600"/>
          </a:p>
        </p:txBody>
      </p:sp>
      <p:sp>
        <p:nvSpPr>
          <p:cNvPr id="381" name="Google Shape;381;p46"/>
          <p:cNvSpPr txBox="1"/>
          <p:nvPr/>
        </p:nvSpPr>
        <p:spPr>
          <a:xfrm>
            <a:off x="556350" y="2213246"/>
            <a:ext cx="6984900" cy="3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Переводит пословно,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а не целыми фразами,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что увеличивает скорость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распознавания человеком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556350" y="4840675"/>
            <a:ext cx="6787200" cy="1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-"/>
            </a:pPr>
            <a:r>
              <a:rPr lang="ru" sz="3600">
                <a:latin typeface="Calibri"/>
                <a:ea typeface="Calibri"/>
                <a:cs typeface="Calibri"/>
                <a:sym typeface="Calibri"/>
              </a:rPr>
              <a:t>Целевой словарь снижает размер приложения и увеличивает скорость работы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4884950" y="929050"/>
            <a:ext cx="40575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7"/>
          <p:cNvSpPr/>
          <p:nvPr/>
        </p:nvSpPr>
        <p:spPr>
          <a:xfrm rot="10800000">
            <a:off x="6804248" y="0"/>
            <a:ext cx="2339752" cy="836712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7"/>
          <p:cNvSpPr/>
          <p:nvPr/>
        </p:nvSpPr>
        <p:spPr>
          <a:xfrm rot="-5400000">
            <a:off x="7224050" y="4938000"/>
            <a:ext cx="915000" cy="2925000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669950" y="214325"/>
            <a:ext cx="8272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Результаты работы над проектом: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603250" y="929050"/>
            <a:ext cx="8272500" cy="5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ru" sz="2600">
                <a:latin typeface="Calibri"/>
                <a:ea typeface="Calibri"/>
                <a:cs typeface="Calibri"/>
                <a:sym typeface="Calibri"/>
              </a:rPr>
              <a:t>Знакомство с проблемой, с которой сталкиваются глухонемые учащиеся в автошколах.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ru" sz="2600">
                <a:latin typeface="Calibri"/>
                <a:ea typeface="Calibri"/>
                <a:cs typeface="Calibri"/>
                <a:sym typeface="Calibri"/>
              </a:rPr>
              <a:t>Изучение различных вариантов существующих технологий и подбор соответствующего стека.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ru" sz="2600">
                <a:latin typeface="Calibri"/>
                <a:ea typeface="Calibri"/>
                <a:cs typeface="Calibri"/>
                <a:sym typeface="Calibri"/>
              </a:rPr>
              <a:t>Разработка интерфейса приложения с базовым функционалом. Помощь в составлении целевого словаря, а также организация его хранения.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ru" sz="2600">
                <a:latin typeface="Calibri"/>
                <a:ea typeface="Calibri"/>
                <a:cs typeface="Calibri"/>
                <a:sym typeface="Calibri"/>
              </a:rPr>
              <a:t>Изучение принципов создания анимации и применение их для реализации собственной анимации.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ru" sz="2600">
                <a:latin typeface="Calibri"/>
                <a:ea typeface="Calibri"/>
                <a:cs typeface="Calibri"/>
                <a:sym typeface="Calibri"/>
              </a:rPr>
              <a:t>Работа с библиотекой для голосового распознавания. Создание акустической модели. Интеграция ее в приложение.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ru" sz="2600">
                <a:latin typeface="Calibri"/>
                <a:ea typeface="Calibri"/>
                <a:cs typeface="Calibri"/>
                <a:sym typeface="Calibri"/>
              </a:rPr>
              <a:t>Создание прототипа анимации лица.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/>
        </p:nvSpPr>
        <p:spPr>
          <a:xfrm>
            <a:off x="4884950" y="929050"/>
            <a:ext cx="40575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8"/>
          <p:cNvSpPr/>
          <p:nvPr/>
        </p:nvSpPr>
        <p:spPr>
          <a:xfrm rot="10800000">
            <a:off x="6804300" y="12"/>
            <a:ext cx="2339700" cy="8367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8"/>
          <p:cNvSpPr/>
          <p:nvPr/>
        </p:nvSpPr>
        <p:spPr>
          <a:xfrm rot="-5400000">
            <a:off x="7224050" y="4938000"/>
            <a:ext cx="915000" cy="2925000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8"/>
          <p:cNvSpPr txBox="1"/>
          <p:nvPr/>
        </p:nvSpPr>
        <p:spPr>
          <a:xfrm>
            <a:off x="669950" y="214325"/>
            <a:ext cx="82725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Мероприятия, где представлялся проект: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8"/>
          <p:cNvSpPr txBox="1"/>
          <p:nvPr/>
        </p:nvSpPr>
        <p:spPr>
          <a:xfrm>
            <a:off x="603250" y="2016125"/>
            <a:ext cx="82725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ru" sz="3400">
                <a:latin typeface="Calibri"/>
                <a:ea typeface="Calibri"/>
                <a:cs typeface="Calibri"/>
                <a:sym typeface="Calibri"/>
              </a:rPr>
              <a:t>Хакатон по теме “Цифровой двойник”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alibri"/>
                <a:ea typeface="Calibri"/>
                <a:cs typeface="Calibri"/>
                <a:sym typeface="Calibri"/>
              </a:rPr>
              <a:t>2. HACKATHON: FROM IPT TO IPO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/>
        </p:nvSpPr>
        <p:spPr>
          <a:xfrm>
            <a:off x="998800" y="2276875"/>
            <a:ext cx="6736200" cy="2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СПАСИБО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ВНИМАНИЕ!</a:t>
            </a:r>
            <a:endParaRPr/>
          </a:p>
        </p:txBody>
      </p:sp>
      <p:sp>
        <p:nvSpPr>
          <p:cNvPr id="406" name="Google Shape;406;p49"/>
          <p:cNvSpPr/>
          <p:nvPr/>
        </p:nvSpPr>
        <p:spPr>
          <a:xfrm rot="5400000">
            <a:off x="1408720" y="-1407992"/>
            <a:ext cx="1691680" cy="450912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9"/>
          <p:cNvSpPr/>
          <p:nvPr/>
        </p:nvSpPr>
        <p:spPr>
          <a:xfrm rot="-5400000">
            <a:off x="6644937" y="4365104"/>
            <a:ext cx="3140968" cy="1844824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9"/>
          <p:cNvSpPr/>
          <p:nvPr/>
        </p:nvSpPr>
        <p:spPr>
          <a:xfrm rot="10800000">
            <a:off x="6084168" y="0"/>
            <a:ext cx="3059832" cy="2276872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778878" y="2099550"/>
            <a:ext cx="8623800" cy="6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“Скорость</a:t>
            </a:r>
            <a:r>
              <a:rPr lang="ru" sz="3600"/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распознавания</a:t>
            </a:r>
            <a:r>
              <a:rPr lang="ru" sz="3600"/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жестов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глухими</a:t>
            </a:r>
            <a:r>
              <a:rPr lang="ru" sz="3600"/>
              <a:t> </a:t>
            </a: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выше скорости распознавания текста”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(с) Елена, слабослышащая, преподаёт у глухих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автошколе, для которой мы делаем проект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 rot="5400000">
            <a:off x="1408720" y="-1408721"/>
            <a:ext cx="1691680" cy="450912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 rot="10800000">
            <a:off x="5436096" y="0"/>
            <a:ext cx="3707904" cy="1844824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-8959" y="3933056"/>
            <a:ext cx="2232248" cy="2924944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34300" y="916050"/>
            <a:ext cx="53610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alibri"/>
                <a:ea typeface="Calibri"/>
                <a:cs typeface="Calibri"/>
                <a:sym typeface="Calibri"/>
              </a:rPr>
              <a:t>Зачем нужна анимация?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8678" y="1517484"/>
            <a:ext cx="5767480" cy="576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 rot="5400000">
            <a:off x="1039550" y="-1039553"/>
            <a:ext cx="1052735" cy="3131842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/>
          <p:nvPr/>
        </p:nvSpPr>
        <p:spPr>
          <a:xfrm rot="10800000">
            <a:off x="7270206" y="0"/>
            <a:ext cx="1871363" cy="2060848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58650" y="613050"/>
            <a:ext cx="56610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 для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перевода устной речи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русский язык жестов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64704" y="1904592"/>
            <a:ext cx="9144000" cy="469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3444" y="2417005"/>
            <a:ext cx="2232248" cy="396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6159589" y="3372317"/>
            <a:ext cx="1296000" cy="360000"/>
          </a:xfrm>
          <a:prstGeom prst="rect">
            <a:avLst/>
          </a:prstGeom>
          <a:solidFill>
            <a:srgbClr val="FFFFDD"/>
          </a:solidFill>
          <a:ln w="25400" cap="flat" cmpd="sng">
            <a:solidFill>
              <a:srgbClr val="FFFF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345128" y="3367674"/>
            <a:ext cx="925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9650" y="3737000"/>
            <a:ext cx="1976050" cy="19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774025" y="230050"/>
            <a:ext cx="8117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РЕШЕНИЕ: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/>
          <p:nvPr/>
        </p:nvSpPr>
        <p:spPr>
          <a:xfrm rot="5400000">
            <a:off x="531411" y="-526069"/>
            <a:ext cx="898823" cy="1950964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5099" y="5503540"/>
            <a:ext cx="822485" cy="135446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25" y="1001963"/>
            <a:ext cx="7535974" cy="515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 rot="-5400000">
            <a:off x="7267736" y="4981736"/>
            <a:ext cx="2708920" cy="1043608"/>
          </a:xfrm>
          <a:prstGeom prst="rtTriangle">
            <a:avLst/>
          </a:prstGeom>
          <a:solidFill>
            <a:srgbClr val="C5D8F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422900" y="1191900"/>
            <a:ext cx="6500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используем распознавание речи, </a:t>
            </a:r>
            <a:endParaRPr sz="30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полученным данным показываем</a:t>
            </a:r>
            <a:endParaRPr sz="30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анимацию жестов, записанных заранее</a:t>
            </a:r>
            <a:endParaRPr sz="30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помощью захвата движений (MOCAP)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реального человека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1122919" y="7"/>
            <a:ext cx="6408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 rot="10800000">
            <a:off x="6804248" y="0"/>
            <a:ext cx="2339752" cy="1132295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4751" y="2075550"/>
            <a:ext cx="1858750" cy="218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1863" y="4786048"/>
            <a:ext cx="2004500" cy="20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76" y="5178300"/>
            <a:ext cx="2004499" cy="95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700" y="942775"/>
            <a:ext cx="1440300" cy="14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6971863" y="687100"/>
            <a:ext cx="2179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alibri"/>
                <a:ea typeface="Calibri"/>
                <a:cs typeface="Calibri"/>
                <a:sym typeface="Calibri"/>
              </a:rPr>
              <a:t>Веб-камера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7768350" y="2612825"/>
            <a:ext cx="212400" cy="69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 flipH="1">
            <a:off x="7768350" y="4257722"/>
            <a:ext cx="212400" cy="738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2513209">
            <a:off x="6222198" y="3667945"/>
            <a:ext cx="394511" cy="15804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3611075" y="6128350"/>
            <a:ext cx="2437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alibri"/>
                <a:ea typeface="Calibri"/>
                <a:cs typeface="Calibri"/>
                <a:sym typeface="Calibri"/>
              </a:rPr>
              <a:t>Целевой словарь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6804250" y="6223150"/>
            <a:ext cx="279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Захват движений рук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6884213" y="2177150"/>
            <a:ext cx="2179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Захват мимики лица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491378" y="4209150"/>
            <a:ext cx="2677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Клиентское приложение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250" y="2131263"/>
            <a:ext cx="3304700" cy="60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 rot="10800000" flipH="1">
            <a:off x="4643475" y="4598222"/>
            <a:ext cx="212400" cy="738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719750" y="2853988"/>
            <a:ext cx="2339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Распознавание речи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7093700" y="3738000"/>
            <a:ext cx="2041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Анимация жестов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/>
          <p:nvPr/>
        </p:nvSpPr>
        <p:spPr>
          <a:xfrm rot="-2513209" flipH="1">
            <a:off x="2646323" y="3676957"/>
            <a:ext cx="394511" cy="15804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5399" y="3326562"/>
            <a:ext cx="1420200" cy="5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0" y="1200964"/>
            <a:ext cx="2004498" cy="61248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7033700" y="1203100"/>
            <a:ext cx="49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b="1">
                <a:latin typeface="Calibri"/>
                <a:ea typeface="Calibri"/>
                <a:cs typeface="Calibri"/>
                <a:sym typeface="Calibri"/>
              </a:rPr>
              <a:t>+</a:t>
            </a:r>
            <a:endParaRPr sz="33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/>
          <p:nvPr/>
        </p:nvSpPr>
        <p:spPr>
          <a:xfrm rot="10800000">
            <a:off x="6804300" y="173"/>
            <a:ext cx="2339700" cy="7281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288" y="1695373"/>
            <a:ext cx="2004500" cy="20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50" y="1695375"/>
            <a:ext cx="1440300" cy="14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 rot="2999226">
            <a:off x="5697823" y="3893104"/>
            <a:ext cx="212299" cy="7267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/>
          <p:nvPr/>
        </p:nvSpPr>
        <p:spPr>
          <a:xfrm rot="-3016013" flipH="1">
            <a:off x="2799714" y="3887197"/>
            <a:ext cx="212605" cy="73856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6577050" y="3171000"/>
            <a:ext cx="27942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 помощью Leap Motion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снимаем руки человека, показывающего жесты.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Leap Motion позволяет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определить положение всех составных частей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рук в пространстве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31150" y="3030025"/>
            <a:ext cx="25593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 помощью веб-камеры снимаем лицо человека, показывающего жесты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203750" y="5356425"/>
            <a:ext cx="67365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С помощью Unity объединяем полученные с веб-камеры и Leap Motion данные, проецируем их на 3D-модель человека, получаем анимацию одного слова или фразы, записываем анимацию в базу данных с целевым словарём.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367700" y="85543"/>
            <a:ext cx="6408600" cy="19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Технические аспекты решения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901" y="2062850"/>
            <a:ext cx="2004499" cy="95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3353100" y="3012900"/>
            <a:ext cx="2437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alibri"/>
                <a:ea typeface="Calibri"/>
                <a:cs typeface="Calibri"/>
                <a:sym typeface="Calibri"/>
              </a:rPr>
              <a:t>Целевой словарь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/>
          <p:nvPr/>
        </p:nvSpPr>
        <p:spPr>
          <a:xfrm rot="10800000">
            <a:off x="4212873" y="3846647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974" y="4840437"/>
            <a:ext cx="1420200" cy="5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2"/>
          <p:cNvSpPr/>
          <p:nvPr/>
        </p:nvSpPr>
        <p:spPr>
          <a:xfrm rot="10800000">
            <a:off x="6804300" y="173"/>
            <a:ext cx="2339700" cy="7281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66000" y="728275"/>
            <a:ext cx="8301300" cy="3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анимации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Blender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0" y="4725144"/>
            <a:ext cx="1043700" cy="2133000"/>
          </a:xfrm>
          <a:prstGeom prst="rtTriangle">
            <a:avLst/>
          </a:prstGeom>
          <a:solidFill>
            <a:srgbClr val="538CD5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/>
          <p:nvPr/>
        </p:nvSpPr>
        <p:spPr>
          <a:xfrm rot="10800000">
            <a:off x="6804300" y="173"/>
            <a:ext cx="2339700" cy="728100"/>
          </a:xfrm>
          <a:prstGeom prst="rtTriangl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775650" y="175"/>
            <a:ext cx="75927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анимации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Blender - введение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50" y="1229500"/>
            <a:ext cx="4165746" cy="30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7300" y="1490562"/>
            <a:ext cx="2932801" cy="1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 rot="-5400000">
            <a:off x="4882648" y="1899009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 rot="5400000">
            <a:off x="4558748" y="5074059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7040023" y="3724672"/>
            <a:ext cx="212400" cy="7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428075" y="839800"/>
            <a:ext cx="50784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Отлично прорисованная вручную анимация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5797300" y="894550"/>
            <a:ext cx="3160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Нужна команда дизайнеров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5280975" y="4725150"/>
            <a:ext cx="3730500" cy="1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Неэффективный </a:t>
            </a: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выход</a:t>
            </a: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, так как медленно. Нужно использовать полуавтоматическую анимацию лица.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213" y="4273959"/>
            <a:ext cx="1703616" cy="222416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960700" y="3798375"/>
            <a:ext cx="3340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alibri"/>
                <a:ea typeface="Calibri"/>
                <a:cs typeface="Calibri"/>
                <a:sym typeface="Calibri"/>
              </a:rPr>
              <a:t>Захват движений мышц лица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Экран (4:3)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Simple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систем распознавания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I</dc:creator>
  <cp:lastModifiedBy>Владимир I</cp:lastModifiedBy>
  <cp:revision>1</cp:revision>
  <dcterms:modified xsi:type="dcterms:W3CDTF">2020-05-24T16:09:16Z</dcterms:modified>
</cp:coreProperties>
</file>