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15"/>
  </p:notesMasterIdLst>
  <p:sldIdLst>
    <p:sldId id="257" r:id="rId5"/>
    <p:sldId id="268" r:id="rId6"/>
    <p:sldId id="286" r:id="rId7"/>
    <p:sldId id="287" r:id="rId8"/>
    <p:sldId id="288" r:id="rId9"/>
    <p:sldId id="289" r:id="rId10"/>
    <p:sldId id="290" r:id="rId11"/>
    <p:sldId id="291" r:id="rId12"/>
    <p:sldId id="292" r:id="rId13"/>
    <p:sldId id="293"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
      <p:font typeface="Poppins Medium" panose="000006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D100"/>
    <a:srgbClr val="006B51"/>
    <a:srgbClr val="154734"/>
    <a:srgbClr val="4195D1"/>
    <a:srgbClr val="72B0E0"/>
    <a:srgbClr val="FFC400"/>
    <a:srgbClr val="367F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95BBB-FA87-40D5-BED0-BAAF596FA414}" v="16" dt="2024-11-28T03:24:58.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86405"/>
  </p:normalViewPr>
  <p:slideViewPr>
    <p:cSldViewPr snapToGrid="0">
      <p:cViewPr varScale="1">
        <p:scale>
          <a:sx n="79" d="100"/>
          <a:sy n="79" d="100"/>
        </p:scale>
        <p:origin x="850" y="67"/>
      </p:cViewPr>
      <p:guideLst/>
    </p:cSldViewPr>
  </p:slideViewPr>
  <p:outlineViewPr>
    <p:cViewPr>
      <p:scale>
        <a:sx n="33" d="100"/>
        <a:sy n="33" d="100"/>
      </p:scale>
      <p:origin x="0" y="-320"/>
    </p:cViewPr>
  </p:outlineViewPr>
  <p:notesTextViewPr>
    <p:cViewPr>
      <p:scale>
        <a:sx n="1" d="1"/>
        <a:sy n="1" d="1"/>
      </p:scale>
      <p:origin x="0" y="0"/>
    </p:cViewPr>
  </p:notesTextViewPr>
  <p:notesViewPr>
    <p:cSldViewPr snapToGrid="0">
      <p:cViewPr varScale="1">
        <p:scale>
          <a:sx n="124" d="100"/>
          <a:sy n="124" d="100"/>
        </p:scale>
        <p:origin x="299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FEC3F-CA95-774B-A084-8513D32CF312}" type="datetimeFigureOut">
              <a:rPr lang="en-US" smtClean="0"/>
              <a:t>12/22/2024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1B3BD-97C9-6447-9D2B-E183E22BC502}" type="slidenum">
              <a:rPr lang="en-US" smtClean="0"/>
              <a:t>‹#›</a:t>
            </a:fld>
            <a:endParaRPr lang="en-US"/>
          </a:p>
        </p:txBody>
      </p:sp>
    </p:spTree>
    <p:extLst>
      <p:ext uri="{BB962C8B-B14F-4D97-AF65-F5344CB8AC3E}">
        <p14:creationId xmlns:p14="http://schemas.microsoft.com/office/powerpoint/2010/main" val="392640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from this presentation: we present a low cost, novel way of precipitation phase partitioning in alpine environments, which can also be used for rain on snow detection.</a:t>
            </a:r>
          </a:p>
        </p:txBody>
      </p:sp>
      <p:sp>
        <p:nvSpPr>
          <p:cNvPr id="4" name="Slide Number Placeholder 3"/>
          <p:cNvSpPr>
            <a:spLocks noGrp="1"/>
          </p:cNvSpPr>
          <p:nvPr>
            <p:ph type="sldNum" sz="quarter" idx="5"/>
          </p:nvPr>
        </p:nvSpPr>
        <p:spPr/>
        <p:txBody>
          <a:bodyPr/>
          <a:lstStyle/>
          <a:p>
            <a:fld id="{DFC1B3BD-97C9-6447-9D2B-E183E22BC502}" type="slidenum">
              <a:rPr lang="en-US" smtClean="0"/>
              <a:t>1</a:t>
            </a:fld>
            <a:endParaRPr lang="en-US"/>
          </a:p>
        </p:txBody>
      </p:sp>
    </p:spTree>
    <p:extLst>
      <p:ext uri="{BB962C8B-B14F-4D97-AF65-F5344CB8AC3E}">
        <p14:creationId xmlns:p14="http://schemas.microsoft.com/office/powerpoint/2010/main" val="2632512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Precip</a:t>
            </a:r>
            <a:r>
              <a:rPr lang="en-US" dirty="0"/>
              <a:t> phase partitioning is an important and difficult problem in alpine snow hydrology. We need </a:t>
            </a:r>
            <a:r>
              <a:rPr lang="en-US" dirty="0" err="1"/>
              <a:t>precip</a:t>
            </a:r>
            <a:r>
              <a:rPr lang="en-US" dirty="0"/>
              <a:t> phase partitioning to do ROS detection, which is important b/c it’s an unsolved problem in hydrology. Our method is to </a:t>
            </a:r>
            <a:r>
              <a:rPr lang="en-US" dirty="0" err="1"/>
              <a:t>dtect</a:t>
            </a:r>
            <a:r>
              <a:rPr lang="en-US" dirty="0"/>
              <a:t> rain vs hail vs snow with ground-based sensors.</a:t>
            </a:r>
          </a:p>
          <a:p>
            <a:r>
              <a:rPr lang="en-US" dirty="0"/>
              <a:t>For example, being able to perform precipitation phase partitioning allows us to also perform rain on snow detection, which is labeled as one of the 23 unsolved problems in hydrology</a:t>
            </a:r>
          </a:p>
        </p:txBody>
      </p:sp>
      <p:sp>
        <p:nvSpPr>
          <p:cNvPr id="4" name="Slide Number Placeholder 3"/>
          <p:cNvSpPr>
            <a:spLocks noGrp="1"/>
          </p:cNvSpPr>
          <p:nvPr>
            <p:ph type="sldNum" sz="quarter" idx="5"/>
          </p:nvPr>
        </p:nvSpPr>
        <p:spPr/>
        <p:txBody>
          <a:bodyPr/>
          <a:lstStyle/>
          <a:p>
            <a:fld id="{DFC1B3BD-97C9-6447-9D2B-E183E22BC502}" type="slidenum">
              <a:rPr lang="en-US" smtClean="0"/>
              <a:t>2</a:t>
            </a:fld>
            <a:endParaRPr lang="en-US"/>
          </a:p>
        </p:txBody>
      </p:sp>
    </p:spTree>
    <p:extLst>
      <p:ext uri="{BB962C8B-B14F-4D97-AF65-F5344CB8AC3E}">
        <p14:creationId xmlns:p14="http://schemas.microsoft.com/office/powerpoint/2010/main" val="212426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photo of our prototype device. Audio data is recorded with a microphone underneath the conical resonation chamber, built at a very steep angle to reduce snow loading. Mic is connected to Arduino device (point to top photo), this is where the audio features are extracted to and </a:t>
            </a:r>
            <a:r>
              <a:rPr lang="en-US" dirty="0" err="1"/>
              <a:t>sgnal</a:t>
            </a:r>
            <a:r>
              <a:rPr lang="en-US" dirty="0"/>
              <a:t> processing is performed, … </a:t>
            </a:r>
            <a:r>
              <a:rPr lang="en-US" dirty="0" err="1"/>
              <a:t>Groumd</a:t>
            </a:r>
            <a:r>
              <a:rPr lang="en-US" dirty="0"/>
              <a:t> based sensor systems don’t have the bandwidth or power supply to support 24/7 streaming audio data.. Prediction needs to be done on device so that you only need to communicate the classification itself, which is low bandwidth. We can also implement a smart sampling method into algorithm to reduce power usage. Streaming sound data is too costly to ___ via satellite from remote locations. You have low power devices, can’t sustain high bandwidth comms. Last point is more of a side point. (Incidentally, this workflow can also be incorporated with other sensors into a full snow sensing system -&gt; point to device_ (if someone asks about solar radiation sensor, say that was used in a previous project for leaf area index (LAI)-relevant to ablation and accumulation of snow).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Power and memory usage: Max ~30mA during prediction workflow, 16KB 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Feathers are our LoRa module, connected with I2C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 is to keep everything open source. (HW and SW)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$350-400 total cost for everything in the photo</a:t>
            </a:r>
          </a:p>
          <a:p>
            <a:endParaRPr lang="en-US" dirty="0"/>
          </a:p>
        </p:txBody>
      </p:sp>
      <p:sp>
        <p:nvSpPr>
          <p:cNvPr id="4" name="Slide Number Placeholder 3"/>
          <p:cNvSpPr>
            <a:spLocks noGrp="1"/>
          </p:cNvSpPr>
          <p:nvPr>
            <p:ph type="sldNum" sz="quarter" idx="5"/>
          </p:nvPr>
        </p:nvSpPr>
        <p:spPr/>
        <p:txBody>
          <a:bodyPr/>
          <a:lstStyle/>
          <a:p>
            <a:fld id="{DFC1B3BD-97C9-6447-9D2B-E183E22BC502}" type="slidenum">
              <a:rPr lang="en-US" smtClean="0"/>
              <a:t>3</a:t>
            </a:fld>
            <a:endParaRPr lang="en-US"/>
          </a:p>
        </p:txBody>
      </p:sp>
    </p:spTree>
    <p:extLst>
      <p:ext uri="{BB962C8B-B14F-4D97-AF65-F5344CB8AC3E}">
        <p14:creationId xmlns:p14="http://schemas.microsoft.com/office/powerpoint/2010/main" val="228626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this is a flowchart to describe our algorithm. This flowchart describes the program logic/workflow of our algorithm. At the top, describes our smart sampling regime. Make a stronger connection – describes the algorithm of our workflow on device</a:t>
            </a:r>
          </a:p>
          <a:p>
            <a:r>
              <a:rPr lang="en-US" dirty="0"/>
              <a:t>Mic produces a waveform. As is typically the case for audio data, that waveform is split into time and frequency domains of the sound. The wav file is itself in time domain. We extract time domain features directly from the .wav file. We can do an FFT to extract </a:t>
            </a:r>
            <a:r>
              <a:rPr lang="en-US" dirty="0" err="1"/>
              <a:t>freq</a:t>
            </a:r>
            <a:r>
              <a:rPr lang="en-US" dirty="0"/>
              <a:t> . Do 2 types of STFT (that’s why MFCCs are</a:t>
            </a:r>
          </a:p>
          <a:p>
            <a:endParaRPr lang="en-US" dirty="0"/>
          </a:p>
          <a:p>
            <a:r>
              <a:rPr lang="en-US" dirty="0"/>
              <a:t>*A flowchart that describes our detection algorithm</a:t>
            </a:r>
          </a:p>
        </p:txBody>
      </p:sp>
      <p:sp>
        <p:nvSpPr>
          <p:cNvPr id="4" name="Slide Number Placeholder 3"/>
          <p:cNvSpPr>
            <a:spLocks noGrp="1"/>
          </p:cNvSpPr>
          <p:nvPr>
            <p:ph type="sldNum" sz="quarter" idx="5"/>
          </p:nvPr>
        </p:nvSpPr>
        <p:spPr/>
        <p:txBody>
          <a:bodyPr/>
          <a:lstStyle/>
          <a:p>
            <a:fld id="{DFC1B3BD-97C9-6447-9D2B-E183E22BC502}" type="slidenum">
              <a:rPr lang="en-US" smtClean="0"/>
              <a:t>4</a:t>
            </a:fld>
            <a:endParaRPr lang="en-US"/>
          </a:p>
        </p:txBody>
      </p:sp>
    </p:spTree>
    <p:extLst>
      <p:ext uri="{BB962C8B-B14F-4D97-AF65-F5344CB8AC3E}">
        <p14:creationId xmlns:p14="http://schemas.microsoft.com/office/powerpoint/2010/main" val="426300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Models need to fit on embedded devices which – nonvolatile memory – if you turn machine off, stuff won’t be there. RAM is volatile (things will still be on device after it’s turned off), Flash is volatile, disk is nonvolatile. </a:t>
            </a:r>
          </a:p>
          <a:p>
            <a:r>
              <a:rPr lang="en-US" dirty="0"/>
              <a:t>Program can’t be too big to fit on the nonvolatile memory on the machine. You need to have enough RAM. Rules out DL architectures because they’re massive models. </a:t>
            </a:r>
          </a:p>
          <a:p>
            <a:r>
              <a:rPr lang="en-US" dirty="0"/>
              <a:t>Last </a:t>
            </a:r>
            <a:r>
              <a:rPr lang="en-US" dirty="0" err="1"/>
              <a:t>bulletpoint</a:t>
            </a:r>
            <a:r>
              <a:rPr lang="en-US" dirty="0"/>
              <a:t> is where you can say, MFCCs are a more direct representation of the time series spectrogram, which is why they’re more computationally expensive. </a:t>
            </a:r>
            <a:r>
              <a:rPr lang="en-US" b="1" dirty="0"/>
              <a:t>Representation of short term power spectrum of a sound, used in many sound classification tasks.</a:t>
            </a:r>
            <a:r>
              <a:rPr lang="en-US" b="0" dirty="0"/>
              <a:t> </a:t>
            </a:r>
            <a:r>
              <a:rPr lang="en-US" b="1" dirty="0"/>
              <a:t>Has the benefit that it’s a more complete representation of the original frequency spectrum, but it is more computationally expensive</a:t>
            </a:r>
            <a:r>
              <a:rPr lang="en-US" b="0" dirty="0"/>
              <a:t>. Less information loss. The algos we evaluated are known to have smaller footprints and are known effective methods. </a:t>
            </a:r>
            <a:r>
              <a:rPr lang="en-US" b="1" dirty="0"/>
              <a:t>There other algos have been shown to be effective in previous works and have smaller footprints. LR not converging shows that it’s a nonlinear problem. We identified candidates based on previous work, as well as what could be realistically implemented on device.</a:t>
            </a:r>
          </a:p>
          <a:p>
            <a:endParaRPr lang="en-US" b="1" dirty="0"/>
          </a:p>
          <a:p>
            <a:r>
              <a:rPr lang="en-US" b="1" dirty="0"/>
              <a:t>*When talking about features, mention an example of one temporal and one spectral feature</a:t>
            </a:r>
          </a:p>
        </p:txBody>
      </p:sp>
      <p:sp>
        <p:nvSpPr>
          <p:cNvPr id="4" name="Slide Number Placeholder 3"/>
          <p:cNvSpPr>
            <a:spLocks noGrp="1"/>
          </p:cNvSpPr>
          <p:nvPr>
            <p:ph type="sldNum" sz="quarter" idx="5"/>
          </p:nvPr>
        </p:nvSpPr>
        <p:spPr/>
        <p:txBody>
          <a:bodyPr/>
          <a:lstStyle/>
          <a:p>
            <a:fld id="{DFC1B3BD-97C9-6447-9D2B-E183E22BC502}" type="slidenum">
              <a:rPr lang="en-US" smtClean="0"/>
              <a:t>5</a:t>
            </a:fld>
            <a:endParaRPr lang="en-US"/>
          </a:p>
        </p:txBody>
      </p:sp>
    </p:spTree>
    <p:extLst>
      <p:ext uri="{BB962C8B-B14F-4D97-AF65-F5344CB8AC3E}">
        <p14:creationId xmlns:p14="http://schemas.microsoft.com/office/powerpoint/2010/main" val="217942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constructed from simulated and some real data. We simulate using a watering can for rain and couscous for hail, we also have some real rain, and real snow. Computationally expensive to compute MFCCs. If asked: explain that we need to do an STFT to extract MFCCs instead of just an STFT, instead of just an FFT. Then, there are other steps to extract an MFCCs. We’ve found that the major blocking point is the STFT.</a:t>
            </a:r>
          </a:p>
          <a:p>
            <a:r>
              <a:rPr lang="en-US" dirty="0"/>
              <a:t>Here’s our results. Want to focus on our highlighted results because those are the best results. Yellow is most accurate. We haven’t been able to get full modeling workflow with yellow on device and it’s most computationally expensive because we’re computing MFCCs. Pink highlighted is the best accuracy we’re getting.</a:t>
            </a:r>
          </a:p>
          <a:p>
            <a:r>
              <a:rPr lang="en-US" dirty="0"/>
              <a:t>The results I want to focus on here are the best results using MFCCs, and the best results not using MFCCs. Both are good, even though the MFCCs are over 98%, it would still be valuable to possibly not use MFCCs due to the computational overhead involved. [Still working on getting the full workflow with MFCCs working on device.]</a:t>
            </a:r>
          </a:p>
          <a:p>
            <a:r>
              <a:rPr lang="en-US" dirty="0"/>
              <a:t>MFCCs do provide the best accuracy, but require a lot of power. By using features that do not require an STFT, and therefore consume less power, we are able to still achieve almost a 94% accuracy, with much less power.</a:t>
            </a:r>
          </a:p>
        </p:txBody>
      </p:sp>
      <p:sp>
        <p:nvSpPr>
          <p:cNvPr id="4" name="Slide Number Placeholder 3"/>
          <p:cNvSpPr>
            <a:spLocks noGrp="1"/>
          </p:cNvSpPr>
          <p:nvPr>
            <p:ph type="sldNum" sz="quarter" idx="5"/>
          </p:nvPr>
        </p:nvSpPr>
        <p:spPr/>
        <p:txBody>
          <a:bodyPr/>
          <a:lstStyle/>
          <a:p>
            <a:fld id="{DFC1B3BD-97C9-6447-9D2B-E183E22BC502}" type="slidenum">
              <a:rPr lang="en-US" smtClean="0"/>
              <a:t>6</a:t>
            </a:fld>
            <a:endParaRPr lang="en-US"/>
          </a:p>
        </p:txBody>
      </p:sp>
    </p:spTree>
    <p:extLst>
      <p:ext uri="{BB962C8B-B14F-4D97-AF65-F5344CB8AC3E}">
        <p14:creationId xmlns:p14="http://schemas.microsoft.com/office/powerpoint/2010/main" val="3430430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Device will be connected to a Raspberry Pi, which has </a:t>
            </a:r>
            <a:r>
              <a:rPr lang="en-US" dirty="0" err="1"/>
              <a:t>wifi</a:t>
            </a:r>
            <a:r>
              <a:rPr lang="en-US" dirty="0"/>
              <a:t> (as opposed to putting </a:t>
            </a:r>
            <a:r>
              <a:rPr lang="en-US" dirty="0" err="1"/>
              <a:t>wifi</a:t>
            </a:r>
            <a:r>
              <a:rPr lang="en-US" dirty="0"/>
              <a:t> on the device or moving the microphone setup to a raspberry pi). Pi is used as </a:t>
            </a:r>
            <a:r>
              <a:rPr lang="en-US" dirty="0" err="1"/>
              <a:t>wifi</a:t>
            </a:r>
            <a:r>
              <a:rPr lang="en-US" dirty="0"/>
              <a:t> and the things that we send the results to. Write .wav file to </a:t>
            </a:r>
            <a:r>
              <a:rPr lang="en-US" dirty="0" err="1"/>
              <a:t>Rpi</a:t>
            </a:r>
            <a:r>
              <a:rPr lang="en-US" dirty="0"/>
              <a:t>, from </a:t>
            </a:r>
            <a:r>
              <a:rPr lang="en-US" dirty="0" err="1"/>
              <a:t>Rpi</a:t>
            </a:r>
            <a:r>
              <a:rPr lang="en-US" dirty="0"/>
              <a:t> can copy the data over the Internet to Silk server.</a:t>
            </a:r>
          </a:p>
          <a:p>
            <a:r>
              <a:rPr lang="en-US" dirty="0"/>
              <a:t>Validate on real data.</a:t>
            </a:r>
          </a:p>
          <a:p>
            <a:r>
              <a:rPr lang="en-US" dirty="0"/>
              <a:t>Eventually, aim to produce at moderate scale, for specific scale for field studies in snow hydrology, but pending funding approval</a:t>
            </a:r>
          </a:p>
          <a:p>
            <a:r>
              <a:rPr lang="en-US" dirty="0"/>
              <a:t>Eventually in 2 deployments of 5. Hub and spoke (star network) design, one connected </a:t>
            </a:r>
            <a:r>
              <a:rPr lang="en-US"/>
              <a:t>to sat has most power</a:t>
            </a:r>
          </a:p>
          <a:p>
            <a:endParaRPr lang="en-US" dirty="0"/>
          </a:p>
          <a:p>
            <a:r>
              <a:rPr lang="en-US" dirty="0"/>
              <a:t>Immediate next step is to refine our prototype </a:t>
            </a:r>
          </a:p>
          <a:p>
            <a:r>
              <a:rPr lang="en-US" dirty="0"/>
              <a:t>Refine HW, produce at moderate scale (budget is for 10 of these), and use in real snow hydrology settings.</a:t>
            </a:r>
          </a:p>
          <a:p>
            <a:r>
              <a:rPr lang="en-US" dirty="0"/>
              <a:t>2 separate deployments of 5-one in CO, one in VT</a:t>
            </a:r>
          </a:p>
        </p:txBody>
      </p:sp>
      <p:sp>
        <p:nvSpPr>
          <p:cNvPr id="4" name="Slide Number Placeholder 3"/>
          <p:cNvSpPr>
            <a:spLocks noGrp="1"/>
          </p:cNvSpPr>
          <p:nvPr>
            <p:ph type="sldNum" sz="quarter" idx="5"/>
          </p:nvPr>
        </p:nvSpPr>
        <p:spPr/>
        <p:txBody>
          <a:bodyPr/>
          <a:lstStyle/>
          <a:p>
            <a:fld id="{DFC1B3BD-97C9-6447-9D2B-E183E22BC502}" type="slidenum">
              <a:rPr lang="en-US" smtClean="0"/>
              <a:t>7</a:t>
            </a:fld>
            <a:endParaRPr lang="en-US"/>
          </a:p>
        </p:txBody>
      </p:sp>
    </p:spTree>
    <p:extLst>
      <p:ext uri="{BB962C8B-B14F-4D97-AF65-F5344CB8AC3E}">
        <p14:creationId xmlns:p14="http://schemas.microsoft.com/office/powerpoint/2010/main" val="2329522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Green)">
    <p:spTree>
      <p:nvGrpSpPr>
        <p:cNvPr id="1" name=""/>
        <p:cNvGrpSpPr/>
        <p:nvPr/>
      </p:nvGrpSpPr>
      <p:grpSpPr>
        <a:xfrm>
          <a:off x="0" y="0"/>
          <a:ext cx="0" cy="0"/>
          <a:chOff x="0" y="0"/>
          <a:chExt cx="0" cy="0"/>
        </a:xfrm>
      </p:grpSpPr>
      <p:pic>
        <p:nvPicPr>
          <p:cNvPr id="8" name="Picture 7" descr="University of Vermont logo: A dark green letter V outlined by a white shield and the text University of Vermont">
            <a:extLst>
              <a:ext uri="{FF2B5EF4-FFF2-40B4-BE49-F238E27FC236}">
                <a16:creationId xmlns:a16="http://schemas.microsoft.com/office/drawing/2014/main" id="{1708A8B4-B8CB-E276-4D3B-3C043C31F07A}"/>
              </a:ext>
            </a:extLst>
          </p:cNvPr>
          <p:cNvPicPr>
            <a:picLocks noChangeAspect="1"/>
          </p:cNvPicPr>
          <p:nvPr userDrawn="1"/>
        </p:nvPicPr>
        <p:blipFill>
          <a:blip r:embed="rId2"/>
          <a:stretch>
            <a:fillRect/>
          </a:stretch>
        </p:blipFill>
        <p:spPr>
          <a:xfrm>
            <a:off x="706388" y="6152528"/>
            <a:ext cx="1274769" cy="410198"/>
          </a:xfrm>
          <a:prstGeom prst="rect">
            <a:avLst/>
          </a:prstGeom>
        </p:spPr>
      </p:pic>
      <p:sp>
        <p:nvSpPr>
          <p:cNvPr id="9" name="Title 1">
            <a:extLst>
              <a:ext uri="{FF2B5EF4-FFF2-40B4-BE49-F238E27FC236}">
                <a16:creationId xmlns:a16="http://schemas.microsoft.com/office/drawing/2014/main" id="{395A18F0-FC8F-95A3-9A8D-90030BA79E3F}"/>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chemeClr val="bg1"/>
                </a:solidFill>
                <a:latin typeface="Lora SemiBold" pitchFamily="2" charset="77"/>
                <a:ea typeface="Frank Ruhl Libre" pitchFamily="2" charset="-79"/>
                <a:cs typeface="Frank Ruhl Libre" pitchFamily="2" charset="-79"/>
              </a:defRPr>
            </a:lvl1pPr>
          </a:lstStyle>
          <a:p>
            <a:r>
              <a:rPr lang="en-US" dirty="0"/>
              <a:t>Two-Line</a:t>
            </a:r>
            <a:br>
              <a:rPr lang="en-US" dirty="0"/>
            </a:br>
            <a:r>
              <a:rPr lang="en-US" dirty="0"/>
              <a:t>Presentation Title</a:t>
            </a:r>
          </a:p>
        </p:txBody>
      </p:sp>
      <p:sp>
        <p:nvSpPr>
          <p:cNvPr id="10" name="Subtitle 2">
            <a:extLst>
              <a:ext uri="{FF2B5EF4-FFF2-40B4-BE49-F238E27FC236}">
                <a16:creationId xmlns:a16="http://schemas.microsoft.com/office/drawing/2014/main" id="{E3060F00-57CF-9E7F-120E-C2581F73AE50}"/>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chemeClr val="bg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88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Image (Gree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8"/>
          </a:xfrm>
          <a:prstGeom prst="rect">
            <a:avLst/>
          </a:prstGeom>
        </p:spPr>
      </p:pic>
      <p:pic>
        <p:nvPicPr>
          <p:cNvPr id="8" name="Picture 7" descr="University of Vermont logo: A dark green letter V outlined by a white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9" y="6152528"/>
            <a:ext cx="1274766"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5" name="Picture Placeholder 7">
            <a:extLst>
              <a:ext uri="{FF2B5EF4-FFF2-40B4-BE49-F238E27FC236}">
                <a16:creationId xmlns:a16="http://schemas.microsoft.com/office/drawing/2014/main" id="{E9AE9F02-96E0-A04B-CFA7-D38B50B2671A}"/>
              </a:ext>
            </a:extLst>
          </p:cNvPr>
          <p:cNvSpPr>
            <a:spLocks noGrp="1"/>
          </p:cNvSpPr>
          <p:nvPr>
            <p:ph type="pic" sz="quarter" idx="14"/>
          </p:nvPr>
        </p:nvSpPr>
        <p:spPr>
          <a:xfrm>
            <a:off x="7026275" y="171450"/>
            <a:ext cx="5165725" cy="5672717"/>
          </a:xfrm>
          <a:prstGeom prst="rect">
            <a:avLst/>
          </a:prstGeom>
          <a:solidFill>
            <a:schemeClr val="bg2">
              <a:lumMod val="90000"/>
            </a:schemeClr>
          </a:solidFill>
        </p:spPr>
        <p:txBody>
          <a:bodyPr anchor="ctr"/>
          <a:lstStyle>
            <a:lvl1pPr marL="0" indent="0" algn="ctr">
              <a:buNone/>
              <a:defRPr/>
            </a:lvl1pPr>
          </a:lstStyle>
          <a:p>
            <a:endParaRPr lang="en-US" dirty="0"/>
          </a:p>
        </p:txBody>
      </p:sp>
      <p:sp>
        <p:nvSpPr>
          <p:cNvPr id="4" name="Text Placeholder 2">
            <a:extLst>
              <a:ext uri="{FF2B5EF4-FFF2-40B4-BE49-F238E27FC236}">
                <a16:creationId xmlns:a16="http://schemas.microsoft.com/office/drawing/2014/main" id="{8648CB17-E783-66E0-780D-59D5D39A5A93}"/>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188007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Image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B8B19AC2-B7C2-ADE2-10DB-341D4BFEB9D6}"/>
              </a:ext>
            </a:extLst>
          </p:cNvPr>
          <p:cNvPicPr>
            <a:picLocks noChangeAspect="1"/>
          </p:cNvPicPr>
          <p:nvPr userDrawn="1"/>
        </p:nvPicPr>
        <p:blipFill>
          <a:blip r:embed="rId3"/>
          <a:stretch>
            <a:fillRect/>
          </a:stretch>
        </p:blipFill>
        <p:spPr>
          <a:xfrm>
            <a:off x="845945" y="6121747"/>
            <a:ext cx="1698423" cy="429376"/>
          </a:xfrm>
          <a:prstGeom prst="rect">
            <a:avLst/>
          </a:prstGeom>
        </p:spPr>
      </p:pic>
      <p:pic>
        <p:nvPicPr>
          <p:cNvPr id="8" name="Picture 7" descr="University of Vermont logo: A white letter V outlined by a dark green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4"/>
          <a:srcRect/>
          <a:stretch/>
        </p:blipFill>
        <p:spPr>
          <a:xfrm>
            <a:off x="706388" y="6152528"/>
            <a:ext cx="1274769"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5" name="Picture Placeholder 7">
            <a:extLst>
              <a:ext uri="{FF2B5EF4-FFF2-40B4-BE49-F238E27FC236}">
                <a16:creationId xmlns:a16="http://schemas.microsoft.com/office/drawing/2014/main" id="{E9AE9F02-96E0-A04B-CFA7-D38B50B2671A}"/>
              </a:ext>
            </a:extLst>
          </p:cNvPr>
          <p:cNvSpPr>
            <a:spLocks noGrp="1"/>
          </p:cNvSpPr>
          <p:nvPr>
            <p:ph type="pic" sz="quarter" idx="14"/>
          </p:nvPr>
        </p:nvSpPr>
        <p:spPr>
          <a:xfrm>
            <a:off x="7026275" y="171450"/>
            <a:ext cx="5165725" cy="5672717"/>
          </a:xfrm>
          <a:prstGeom prst="rect">
            <a:avLst/>
          </a:prstGeom>
          <a:solidFill>
            <a:schemeClr val="bg2">
              <a:lumMod val="90000"/>
            </a:schemeClr>
          </a:solidFill>
        </p:spPr>
        <p:txBody>
          <a:bodyPr anchor="ctr"/>
          <a:lstStyle>
            <a:lvl1pPr marL="0" indent="0" algn="ctr">
              <a:buNone/>
              <a:defRPr/>
            </a:lvl1pPr>
          </a:lstStyle>
          <a:p>
            <a:endParaRPr lang="en-US" dirty="0"/>
          </a:p>
        </p:txBody>
      </p:sp>
      <p:sp>
        <p:nvSpPr>
          <p:cNvPr id="7" name="Text Placeholder 2">
            <a:extLst>
              <a:ext uri="{FF2B5EF4-FFF2-40B4-BE49-F238E27FC236}">
                <a16:creationId xmlns:a16="http://schemas.microsoft.com/office/drawing/2014/main" id="{54C8F0D7-5E83-909E-4402-925EBD5FFE9A}"/>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2247630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Multi-Image (Green)">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D2CFC7-F21C-E068-FACC-F3E8C2AC6F56}"/>
              </a:ext>
            </a:extLst>
          </p:cNvPr>
          <p:cNvPicPr>
            <a:picLocks noChangeAspect="1"/>
          </p:cNvPicPr>
          <p:nvPr userDrawn="1"/>
        </p:nvPicPr>
        <p:blipFill>
          <a:blip r:embed="rId2"/>
          <a:srcRect/>
          <a:stretch/>
        </p:blipFill>
        <p:spPr>
          <a:xfrm>
            <a:off x="-3882" y="1"/>
            <a:ext cx="12187063" cy="6857998"/>
          </a:xfrm>
          <a:prstGeom prst="rect">
            <a:avLst/>
          </a:prstGeom>
        </p:spPr>
      </p:pic>
      <p:pic>
        <p:nvPicPr>
          <p:cNvPr id="8" name="Picture 7" descr="University of Vermont logo: A dark green letter V outlined by a white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9" y="6152528"/>
            <a:ext cx="1274766"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11" name="Picture Placeholder 7">
            <a:extLst>
              <a:ext uri="{FF2B5EF4-FFF2-40B4-BE49-F238E27FC236}">
                <a16:creationId xmlns:a16="http://schemas.microsoft.com/office/drawing/2014/main" id="{C270AB25-6193-D7FE-77F3-3E67A400A40B}"/>
              </a:ext>
            </a:extLst>
          </p:cNvPr>
          <p:cNvSpPr>
            <a:spLocks noGrp="1"/>
          </p:cNvSpPr>
          <p:nvPr>
            <p:ph type="pic" sz="quarter" idx="15"/>
          </p:nvPr>
        </p:nvSpPr>
        <p:spPr>
          <a:xfrm>
            <a:off x="7026275" y="171449"/>
            <a:ext cx="5165725" cy="3384771"/>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6698B619-2A3A-0FE2-7AC2-7BAB29810830}"/>
              </a:ext>
            </a:extLst>
          </p:cNvPr>
          <p:cNvSpPr>
            <a:spLocks noGrp="1"/>
          </p:cNvSpPr>
          <p:nvPr>
            <p:ph type="pic" sz="quarter" idx="16"/>
          </p:nvPr>
        </p:nvSpPr>
        <p:spPr>
          <a:xfrm>
            <a:off x="7026276"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3" name="Picture Placeholder 7">
            <a:extLst>
              <a:ext uri="{FF2B5EF4-FFF2-40B4-BE49-F238E27FC236}">
                <a16:creationId xmlns:a16="http://schemas.microsoft.com/office/drawing/2014/main" id="{A8468787-B2AA-2E5B-1B41-69DB1C6DF149}"/>
              </a:ext>
            </a:extLst>
          </p:cNvPr>
          <p:cNvSpPr>
            <a:spLocks noGrp="1"/>
          </p:cNvSpPr>
          <p:nvPr>
            <p:ph type="pic" sz="quarter" idx="17"/>
          </p:nvPr>
        </p:nvSpPr>
        <p:spPr>
          <a:xfrm>
            <a:off x="9609137"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5" name="Text Placeholder 2">
            <a:extLst>
              <a:ext uri="{FF2B5EF4-FFF2-40B4-BE49-F238E27FC236}">
                <a16:creationId xmlns:a16="http://schemas.microsoft.com/office/drawing/2014/main" id="{9630D3A8-E7DF-29AB-7626-150B9E893D35}"/>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3486512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Multi-Image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8819" y="1"/>
            <a:ext cx="12187063" cy="685799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B8B19AC2-B7C2-ADE2-10DB-341D4BFEB9D6}"/>
              </a:ext>
            </a:extLst>
          </p:cNvPr>
          <p:cNvPicPr>
            <a:picLocks noChangeAspect="1"/>
          </p:cNvPicPr>
          <p:nvPr userDrawn="1"/>
        </p:nvPicPr>
        <p:blipFill>
          <a:blip r:embed="rId3"/>
          <a:stretch>
            <a:fillRect/>
          </a:stretch>
        </p:blipFill>
        <p:spPr>
          <a:xfrm>
            <a:off x="845945" y="6121747"/>
            <a:ext cx="1698423" cy="429376"/>
          </a:xfrm>
          <a:prstGeom prst="rect">
            <a:avLst/>
          </a:prstGeom>
        </p:spPr>
      </p:pic>
      <p:pic>
        <p:nvPicPr>
          <p:cNvPr id="8" name="Picture 7" descr="University of Vermont logo: A white letter V outlined by a dark green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4"/>
          <a:srcRect/>
          <a:stretch/>
        </p:blipFill>
        <p:spPr>
          <a:xfrm>
            <a:off x="706388" y="6152528"/>
            <a:ext cx="1274769"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11" name="Picture Placeholder 7">
            <a:extLst>
              <a:ext uri="{FF2B5EF4-FFF2-40B4-BE49-F238E27FC236}">
                <a16:creationId xmlns:a16="http://schemas.microsoft.com/office/drawing/2014/main" id="{C270AB25-6193-D7FE-77F3-3E67A400A40B}"/>
              </a:ext>
            </a:extLst>
          </p:cNvPr>
          <p:cNvSpPr>
            <a:spLocks noGrp="1"/>
          </p:cNvSpPr>
          <p:nvPr>
            <p:ph type="pic" sz="quarter" idx="15"/>
          </p:nvPr>
        </p:nvSpPr>
        <p:spPr>
          <a:xfrm>
            <a:off x="7026275" y="171449"/>
            <a:ext cx="5165725" cy="3384771"/>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6698B619-2A3A-0FE2-7AC2-7BAB29810830}"/>
              </a:ext>
            </a:extLst>
          </p:cNvPr>
          <p:cNvSpPr>
            <a:spLocks noGrp="1"/>
          </p:cNvSpPr>
          <p:nvPr>
            <p:ph type="pic" sz="quarter" idx="16"/>
          </p:nvPr>
        </p:nvSpPr>
        <p:spPr>
          <a:xfrm>
            <a:off x="7026276"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3" name="Picture Placeholder 7">
            <a:extLst>
              <a:ext uri="{FF2B5EF4-FFF2-40B4-BE49-F238E27FC236}">
                <a16:creationId xmlns:a16="http://schemas.microsoft.com/office/drawing/2014/main" id="{A8468787-B2AA-2E5B-1B41-69DB1C6DF149}"/>
              </a:ext>
            </a:extLst>
          </p:cNvPr>
          <p:cNvSpPr>
            <a:spLocks noGrp="1"/>
          </p:cNvSpPr>
          <p:nvPr>
            <p:ph type="pic" sz="quarter" idx="17"/>
          </p:nvPr>
        </p:nvSpPr>
        <p:spPr>
          <a:xfrm>
            <a:off x="9609137"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5" name="Text Placeholder 2">
            <a:extLst>
              <a:ext uri="{FF2B5EF4-FFF2-40B4-BE49-F238E27FC236}">
                <a16:creationId xmlns:a16="http://schemas.microsoft.com/office/drawing/2014/main" id="{66C9D6F0-A494-7697-828F-653B8AD3284F}"/>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951456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8"/>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5085664" cy="3323717"/>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5085664"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2619883"/>
            <a:ext cx="5085664" cy="3323717"/>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190545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2" name="Text Placeholder 10">
            <a:extLst>
              <a:ext uri="{FF2B5EF4-FFF2-40B4-BE49-F238E27FC236}">
                <a16:creationId xmlns:a16="http://schemas.microsoft.com/office/drawing/2014/main" id="{65D258AC-FA3F-A329-C929-C218C92809FF}"/>
              </a:ext>
            </a:extLst>
          </p:cNvPr>
          <p:cNvSpPr>
            <a:spLocks noGrp="1"/>
          </p:cNvSpPr>
          <p:nvPr>
            <p:ph type="body" sz="quarter" idx="18" hasCustomPrompt="1"/>
          </p:nvPr>
        </p:nvSpPr>
        <p:spPr>
          <a:xfrm>
            <a:off x="6370063" y="2271768"/>
            <a:ext cx="5085664"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spTree>
    <p:extLst>
      <p:ext uri="{BB962C8B-B14F-4D97-AF65-F5344CB8AC3E}">
        <p14:creationId xmlns:p14="http://schemas.microsoft.com/office/powerpoint/2010/main" val="2862597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 Text (Whit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458E088-937D-DB10-8677-BDC43DBB2E50}"/>
              </a:ext>
            </a:extLst>
          </p:cNvPr>
          <p:cNvGrpSpPr/>
          <p:nvPr userDrawn="1"/>
        </p:nvGrpSpPr>
        <p:grpSpPr>
          <a:xfrm>
            <a:off x="-3882" y="-1"/>
            <a:ext cx="12187063" cy="6858001"/>
            <a:chOff x="-3882" y="-1"/>
            <a:chExt cx="12187063" cy="6858001"/>
          </a:xfrm>
        </p:grpSpPr>
        <p:sp>
          <p:nvSpPr>
            <p:cNvPr id="4" name="Rectangle 3">
              <a:extLst>
                <a:ext uri="{FF2B5EF4-FFF2-40B4-BE49-F238E27FC236}">
                  <a16:creationId xmlns:a16="http://schemas.microsoft.com/office/drawing/2014/main" id="{965D2242-DC62-B263-BECE-3ED661FB98E4}"/>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F73F951-8E3E-6E66-C5D1-3372B6EF7B07}"/>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5085664" cy="3323717"/>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5085664"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2619883"/>
            <a:ext cx="5085664" cy="3323717"/>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190545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2" name="Text Placeholder 10">
            <a:extLst>
              <a:ext uri="{FF2B5EF4-FFF2-40B4-BE49-F238E27FC236}">
                <a16:creationId xmlns:a16="http://schemas.microsoft.com/office/drawing/2014/main" id="{65D258AC-FA3F-A329-C929-C218C92809FF}"/>
              </a:ext>
            </a:extLst>
          </p:cNvPr>
          <p:cNvSpPr>
            <a:spLocks noGrp="1"/>
          </p:cNvSpPr>
          <p:nvPr>
            <p:ph type="body" sz="quarter" idx="18" hasCustomPrompt="1"/>
          </p:nvPr>
        </p:nvSpPr>
        <p:spPr>
          <a:xfrm>
            <a:off x="6370063" y="2271768"/>
            <a:ext cx="5085664"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spTree>
    <p:extLst>
      <p:ext uri="{BB962C8B-B14F-4D97-AF65-F5344CB8AC3E}">
        <p14:creationId xmlns:p14="http://schemas.microsoft.com/office/powerpoint/2010/main" val="332935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 IMG +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8"/>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81632"/>
            <a:ext cx="5085664" cy="1596400"/>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29" y="383927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4281632"/>
            <a:ext cx="5085664" cy="1596400"/>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383927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sp>
        <p:nvSpPr>
          <p:cNvPr id="2" name="Picture Placeholder 7">
            <a:extLst>
              <a:ext uri="{FF2B5EF4-FFF2-40B4-BE49-F238E27FC236}">
                <a16:creationId xmlns:a16="http://schemas.microsoft.com/office/drawing/2014/main" id="{7134BB87-AD1A-0F85-3894-83865AA66A78}"/>
              </a:ext>
            </a:extLst>
          </p:cNvPr>
          <p:cNvSpPr>
            <a:spLocks noGrp="1"/>
          </p:cNvSpPr>
          <p:nvPr>
            <p:ph type="pic" sz="quarter" idx="19"/>
          </p:nvPr>
        </p:nvSpPr>
        <p:spPr>
          <a:xfrm>
            <a:off x="620429" y="1876903"/>
            <a:ext cx="5099895"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4" name="Picture Placeholder 7">
            <a:extLst>
              <a:ext uri="{FF2B5EF4-FFF2-40B4-BE49-F238E27FC236}">
                <a16:creationId xmlns:a16="http://schemas.microsoft.com/office/drawing/2014/main" id="{186CB49D-423C-F078-9058-14B85BDB1C65}"/>
              </a:ext>
            </a:extLst>
          </p:cNvPr>
          <p:cNvSpPr>
            <a:spLocks noGrp="1"/>
          </p:cNvSpPr>
          <p:nvPr>
            <p:ph type="pic" sz="quarter" idx="20"/>
          </p:nvPr>
        </p:nvSpPr>
        <p:spPr>
          <a:xfrm>
            <a:off x="6338288" y="1876903"/>
            <a:ext cx="5117440"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cxnSp>
        <p:nvCxnSpPr>
          <p:cNvPr id="13" name="Straight Connector 12">
            <a:extLst>
              <a:ext uri="{FF2B5EF4-FFF2-40B4-BE49-F238E27FC236}">
                <a16:creationId xmlns:a16="http://schemas.microsoft.com/office/drawing/2014/main" id="{9F2909AB-DFBE-863A-662A-3836CBB0D020}"/>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04080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 IMG + Text (Whit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527DC0B-667A-7C2A-A251-70BA5DB4E1C1}"/>
              </a:ext>
            </a:extLst>
          </p:cNvPr>
          <p:cNvGrpSpPr/>
          <p:nvPr userDrawn="1"/>
        </p:nvGrpSpPr>
        <p:grpSpPr>
          <a:xfrm>
            <a:off x="-3882" y="-1"/>
            <a:ext cx="12187063" cy="6858001"/>
            <a:chOff x="-3882" y="-1"/>
            <a:chExt cx="12187063" cy="6858001"/>
          </a:xfrm>
        </p:grpSpPr>
        <p:sp>
          <p:nvSpPr>
            <p:cNvPr id="9" name="Rectangle 8">
              <a:extLst>
                <a:ext uri="{FF2B5EF4-FFF2-40B4-BE49-F238E27FC236}">
                  <a16:creationId xmlns:a16="http://schemas.microsoft.com/office/drawing/2014/main" id="{7E5CE99F-5379-46BE-69C4-261A964D565C}"/>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726AABD-C0A5-40CB-D6B9-D61E51C9A8E8}"/>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81632"/>
            <a:ext cx="5085664" cy="1596400"/>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29" y="383927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4281632"/>
            <a:ext cx="5085664" cy="1596400"/>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383927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2" name="Picture Placeholder 7">
            <a:extLst>
              <a:ext uri="{FF2B5EF4-FFF2-40B4-BE49-F238E27FC236}">
                <a16:creationId xmlns:a16="http://schemas.microsoft.com/office/drawing/2014/main" id="{7134BB87-AD1A-0F85-3894-83865AA66A78}"/>
              </a:ext>
            </a:extLst>
          </p:cNvPr>
          <p:cNvSpPr>
            <a:spLocks noGrp="1"/>
          </p:cNvSpPr>
          <p:nvPr>
            <p:ph type="pic" sz="quarter" idx="19"/>
          </p:nvPr>
        </p:nvSpPr>
        <p:spPr>
          <a:xfrm>
            <a:off x="620429" y="1876903"/>
            <a:ext cx="5099895"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4" name="Picture Placeholder 7">
            <a:extLst>
              <a:ext uri="{FF2B5EF4-FFF2-40B4-BE49-F238E27FC236}">
                <a16:creationId xmlns:a16="http://schemas.microsoft.com/office/drawing/2014/main" id="{186CB49D-423C-F078-9058-14B85BDB1C65}"/>
              </a:ext>
            </a:extLst>
          </p:cNvPr>
          <p:cNvSpPr>
            <a:spLocks noGrp="1"/>
          </p:cNvSpPr>
          <p:nvPr>
            <p:ph type="pic" sz="quarter" idx="20"/>
          </p:nvPr>
        </p:nvSpPr>
        <p:spPr>
          <a:xfrm>
            <a:off x="6338288" y="1876903"/>
            <a:ext cx="5117440"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cxnSp>
        <p:nvCxnSpPr>
          <p:cNvPr id="13" name="Straight Connector 12">
            <a:extLst>
              <a:ext uri="{FF2B5EF4-FFF2-40B4-BE49-F238E27FC236}">
                <a16:creationId xmlns:a16="http://schemas.microsoft.com/office/drawing/2014/main" id="{9F2909AB-DFBE-863A-662A-3836CBB0D020}"/>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636027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7"/>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3222902" cy="3323717"/>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3222902"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2619883"/>
            <a:ext cx="3222902" cy="3323717"/>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1905455"/>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3" name="Text Placeholder 10">
            <a:extLst>
              <a:ext uri="{FF2B5EF4-FFF2-40B4-BE49-F238E27FC236}">
                <a16:creationId xmlns:a16="http://schemas.microsoft.com/office/drawing/2014/main" id="{0CF57C96-C251-CDE5-D7AD-231AF6331BE8}"/>
              </a:ext>
            </a:extLst>
          </p:cNvPr>
          <p:cNvSpPr>
            <a:spLocks noGrp="1"/>
          </p:cNvSpPr>
          <p:nvPr>
            <p:ph type="body" sz="quarter" idx="18" hasCustomPrompt="1"/>
          </p:nvPr>
        </p:nvSpPr>
        <p:spPr>
          <a:xfrm>
            <a:off x="4541701" y="2271768"/>
            <a:ext cx="3222902"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2619883"/>
            <a:ext cx="3222902" cy="3323717"/>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1905455"/>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9" name="Text Placeholder 10">
            <a:extLst>
              <a:ext uri="{FF2B5EF4-FFF2-40B4-BE49-F238E27FC236}">
                <a16:creationId xmlns:a16="http://schemas.microsoft.com/office/drawing/2014/main" id="{8EF532F1-6C2D-02D6-B035-09B01ED3222A}"/>
              </a:ext>
            </a:extLst>
          </p:cNvPr>
          <p:cNvSpPr>
            <a:spLocks noGrp="1"/>
          </p:cNvSpPr>
          <p:nvPr>
            <p:ph type="body" sz="quarter" idx="21" hasCustomPrompt="1"/>
          </p:nvPr>
        </p:nvSpPr>
        <p:spPr>
          <a:xfrm>
            <a:off x="8464526" y="2271768"/>
            <a:ext cx="3222902"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Tree>
    <p:extLst>
      <p:ext uri="{BB962C8B-B14F-4D97-AF65-F5344CB8AC3E}">
        <p14:creationId xmlns:p14="http://schemas.microsoft.com/office/powerpoint/2010/main" val="345726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 Text (Whit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95BC352-C1F2-5223-79A3-D1951D40320D}"/>
              </a:ext>
            </a:extLst>
          </p:cNvPr>
          <p:cNvGrpSpPr/>
          <p:nvPr userDrawn="1"/>
        </p:nvGrpSpPr>
        <p:grpSpPr>
          <a:xfrm>
            <a:off x="-3882" y="-1"/>
            <a:ext cx="12187063" cy="6858001"/>
            <a:chOff x="-3882" y="-1"/>
            <a:chExt cx="12187063" cy="6858001"/>
          </a:xfrm>
        </p:grpSpPr>
        <p:sp>
          <p:nvSpPr>
            <p:cNvPr id="11" name="Rectangle 10">
              <a:extLst>
                <a:ext uri="{FF2B5EF4-FFF2-40B4-BE49-F238E27FC236}">
                  <a16:creationId xmlns:a16="http://schemas.microsoft.com/office/drawing/2014/main" id="{28B49361-80AE-3695-3B7E-B660F898A78A}"/>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FF86AFD-E447-F877-521E-A273D2C0037D}"/>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3222902" cy="3323717"/>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3222902"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2619883"/>
            <a:ext cx="3222902" cy="3323717"/>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1905455"/>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3" name="Text Placeholder 10">
            <a:extLst>
              <a:ext uri="{FF2B5EF4-FFF2-40B4-BE49-F238E27FC236}">
                <a16:creationId xmlns:a16="http://schemas.microsoft.com/office/drawing/2014/main" id="{0CF57C96-C251-CDE5-D7AD-231AF6331BE8}"/>
              </a:ext>
            </a:extLst>
          </p:cNvPr>
          <p:cNvSpPr>
            <a:spLocks noGrp="1"/>
          </p:cNvSpPr>
          <p:nvPr>
            <p:ph type="body" sz="quarter" idx="18" hasCustomPrompt="1"/>
          </p:nvPr>
        </p:nvSpPr>
        <p:spPr>
          <a:xfrm>
            <a:off x="4541701" y="2271768"/>
            <a:ext cx="3222902"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2619883"/>
            <a:ext cx="3222902" cy="3323717"/>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1905455"/>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9" name="Text Placeholder 10">
            <a:extLst>
              <a:ext uri="{FF2B5EF4-FFF2-40B4-BE49-F238E27FC236}">
                <a16:creationId xmlns:a16="http://schemas.microsoft.com/office/drawing/2014/main" id="{8EF532F1-6C2D-02D6-B035-09B01ED3222A}"/>
              </a:ext>
            </a:extLst>
          </p:cNvPr>
          <p:cNvSpPr>
            <a:spLocks noGrp="1"/>
          </p:cNvSpPr>
          <p:nvPr>
            <p:ph type="body" sz="quarter" idx="21" hasCustomPrompt="1"/>
          </p:nvPr>
        </p:nvSpPr>
        <p:spPr>
          <a:xfrm>
            <a:off x="8464526" y="2271768"/>
            <a:ext cx="3222902"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Tree>
    <p:extLst>
      <p:ext uri="{BB962C8B-B14F-4D97-AF65-F5344CB8AC3E}">
        <p14:creationId xmlns:p14="http://schemas.microsoft.com/office/powerpoint/2010/main" val="41825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F0F341-E203-2453-86F4-AA75ACDBD101}"/>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3E3FF0E-8BD7-B152-9E7A-09DAD3497E92}"/>
              </a:ext>
            </a:extLst>
          </p:cNvPr>
          <p:cNvPicPr>
            <a:picLocks noChangeAspect="1"/>
          </p:cNvPicPr>
          <p:nvPr userDrawn="1"/>
        </p:nvPicPr>
        <p:blipFill>
          <a:blip r:embed="rId2"/>
          <a:srcRect/>
          <a:stretch/>
        </p:blipFill>
        <p:spPr>
          <a:xfrm>
            <a:off x="4935" y="1"/>
            <a:ext cx="12187065" cy="6857999"/>
          </a:xfrm>
          <a:prstGeom prst="rect">
            <a:avLst/>
          </a:prstGeom>
        </p:spPr>
      </p:pic>
      <p:sp>
        <p:nvSpPr>
          <p:cNvPr id="11" name="Title 1">
            <a:extLst>
              <a:ext uri="{FF2B5EF4-FFF2-40B4-BE49-F238E27FC236}">
                <a16:creationId xmlns:a16="http://schemas.microsoft.com/office/drawing/2014/main" id="{290E2E53-F98C-94D4-8878-D4A38289367F}"/>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rgbClr val="006B51"/>
                </a:solidFill>
                <a:latin typeface="Lora SemiBold" pitchFamily="2" charset="77"/>
                <a:ea typeface="Frank Ruhl Libre" pitchFamily="2" charset="-79"/>
                <a:cs typeface="Frank Ruhl Libre" pitchFamily="2" charset="-79"/>
              </a:defRPr>
            </a:lvl1pPr>
          </a:lstStyle>
          <a:p>
            <a:r>
              <a:rPr lang="en-US" dirty="0"/>
              <a:t>Two-Line</a:t>
            </a:r>
            <a:br>
              <a:rPr lang="en-US" dirty="0"/>
            </a:br>
            <a:r>
              <a:rPr lang="en-US" dirty="0"/>
              <a:t>Presentation Title</a:t>
            </a:r>
          </a:p>
        </p:txBody>
      </p:sp>
      <p:pic>
        <p:nvPicPr>
          <p:cNvPr id="13" name="Picture 12" descr="University of Vermont logo: A white letter V outlined by a dark green shield and the text University of Vermont">
            <a:extLst>
              <a:ext uri="{FF2B5EF4-FFF2-40B4-BE49-F238E27FC236}">
                <a16:creationId xmlns:a16="http://schemas.microsoft.com/office/drawing/2014/main" id="{1119646F-3453-874F-B0E4-6B92EE096207}"/>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2" name="Subtitle 2">
            <a:extLst>
              <a:ext uri="{FF2B5EF4-FFF2-40B4-BE49-F238E27FC236}">
                <a16:creationId xmlns:a16="http://schemas.microsoft.com/office/drawing/2014/main" id="{AB2C0948-CB90-B0DC-F06D-B444CA538A52}"/>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rgbClr val="006B5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595849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 IMG +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7"/>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26613"/>
            <a:ext cx="3222902" cy="1689075"/>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3789461"/>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4226613"/>
            <a:ext cx="3222902" cy="1689075"/>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3789461"/>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4226613"/>
            <a:ext cx="3222902" cy="1689075"/>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3789461"/>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0" name="Picture Placeholder 7">
            <a:extLst>
              <a:ext uri="{FF2B5EF4-FFF2-40B4-BE49-F238E27FC236}">
                <a16:creationId xmlns:a16="http://schemas.microsoft.com/office/drawing/2014/main" id="{FD08974C-9538-8A1A-2AC2-F7ED2BC3C9DB}"/>
              </a:ext>
            </a:extLst>
          </p:cNvPr>
          <p:cNvSpPr>
            <a:spLocks noGrp="1"/>
          </p:cNvSpPr>
          <p:nvPr>
            <p:ph type="pic" sz="quarter" idx="21"/>
          </p:nvPr>
        </p:nvSpPr>
        <p:spPr>
          <a:xfrm>
            <a:off x="620430"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1" name="Picture Placeholder 7">
            <a:extLst>
              <a:ext uri="{FF2B5EF4-FFF2-40B4-BE49-F238E27FC236}">
                <a16:creationId xmlns:a16="http://schemas.microsoft.com/office/drawing/2014/main" id="{A560FF8A-CF37-CA43-0097-24AE49185604}"/>
              </a:ext>
            </a:extLst>
          </p:cNvPr>
          <p:cNvSpPr>
            <a:spLocks noGrp="1"/>
          </p:cNvSpPr>
          <p:nvPr>
            <p:ph type="pic" sz="quarter" idx="22"/>
          </p:nvPr>
        </p:nvSpPr>
        <p:spPr>
          <a:xfrm>
            <a:off x="4555195"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930B08BD-8E51-9155-C70E-64190DB7C7F2}"/>
              </a:ext>
            </a:extLst>
          </p:cNvPr>
          <p:cNvSpPr>
            <a:spLocks noGrp="1"/>
          </p:cNvSpPr>
          <p:nvPr>
            <p:ph type="pic" sz="quarter" idx="23"/>
          </p:nvPr>
        </p:nvSpPr>
        <p:spPr>
          <a:xfrm>
            <a:off x="8484257"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873438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 IMG + Text (Whit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3B932D-6ED8-EDE4-15F5-E32C52054725}"/>
              </a:ext>
            </a:extLst>
          </p:cNvPr>
          <p:cNvGrpSpPr/>
          <p:nvPr userDrawn="1"/>
        </p:nvGrpSpPr>
        <p:grpSpPr>
          <a:xfrm>
            <a:off x="-3882" y="-1"/>
            <a:ext cx="12187063" cy="6858001"/>
            <a:chOff x="-3882" y="-1"/>
            <a:chExt cx="12187063" cy="6858001"/>
          </a:xfrm>
        </p:grpSpPr>
        <p:sp>
          <p:nvSpPr>
            <p:cNvPr id="13" name="Rectangle 12">
              <a:extLst>
                <a:ext uri="{FF2B5EF4-FFF2-40B4-BE49-F238E27FC236}">
                  <a16:creationId xmlns:a16="http://schemas.microsoft.com/office/drawing/2014/main" id="{1ADE8DC6-AF10-3D74-7FCE-3F426094015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A906D59B-69B8-F059-A18C-88A2D486F7F6}"/>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26613"/>
            <a:ext cx="3222902" cy="1689075"/>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3789461"/>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4226613"/>
            <a:ext cx="3222902" cy="1689075"/>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3789461"/>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4226613"/>
            <a:ext cx="3222902" cy="1689075"/>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3789461"/>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0" name="Picture Placeholder 7">
            <a:extLst>
              <a:ext uri="{FF2B5EF4-FFF2-40B4-BE49-F238E27FC236}">
                <a16:creationId xmlns:a16="http://schemas.microsoft.com/office/drawing/2014/main" id="{FD08974C-9538-8A1A-2AC2-F7ED2BC3C9DB}"/>
              </a:ext>
            </a:extLst>
          </p:cNvPr>
          <p:cNvSpPr>
            <a:spLocks noGrp="1"/>
          </p:cNvSpPr>
          <p:nvPr>
            <p:ph type="pic" sz="quarter" idx="21"/>
          </p:nvPr>
        </p:nvSpPr>
        <p:spPr>
          <a:xfrm>
            <a:off x="620430"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1" name="Picture Placeholder 7">
            <a:extLst>
              <a:ext uri="{FF2B5EF4-FFF2-40B4-BE49-F238E27FC236}">
                <a16:creationId xmlns:a16="http://schemas.microsoft.com/office/drawing/2014/main" id="{A560FF8A-CF37-CA43-0097-24AE49185604}"/>
              </a:ext>
            </a:extLst>
          </p:cNvPr>
          <p:cNvSpPr>
            <a:spLocks noGrp="1"/>
          </p:cNvSpPr>
          <p:nvPr>
            <p:ph type="pic" sz="quarter" idx="22"/>
          </p:nvPr>
        </p:nvSpPr>
        <p:spPr>
          <a:xfrm>
            <a:off x="4555195"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930B08BD-8E51-9155-C70E-64190DB7C7F2}"/>
              </a:ext>
            </a:extLst>
          </p:cNvPr>
          <p:cNvSpPr>
            <a:spLocks noGrp="1"/>
          </p:cNvSpPr>
          <p:nvPr>
            <p:ph type="pic" sz="quarter" idx="23"/>
          </p:nvPr>
        </p:nvSpPr>
        <p:spPr>
          <a:xfrm>
            <a:off x="8484257"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41066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Image (Gree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876D6E7-381D-BF91-7E45-7B405AEC27D5}"/>
              </a:ext>
            </a:extLst>
          </p:cNvPr>
          <p:cNvPicPr>
            <a:picLocks noChangeAspect="1"/>
          </p:cNvPicPr>
          <p:nvPr userDrawn="1"/>
        </p:nvPicPr>
        <p:blipFill>
          <a:blip r:embed="rId2"/>
          <a:srcRect/>
          <a:stretch/>
        </p:blipFill>
        <p:spPr>
          <a:xfrm>
            <a:off x="2466" y="0"/>
            <a:ext cx="12189532" cy="6859387"/>
          </a:xfrm>
          <a:prstGeom prst="rect">
            <a:avLst/>
          </a:prstGeom>
        </p:spPr>
      </p:pic>
      <p:sp>
        <p:nvSpPr>
          <p:cNvPr id="8" name="Picture Placeholder 7">
            <a:extLst>
              <a:ext uri="{FF2B5EF4-FFF2-40B4-BE49-F238E27FC236}">
                <a16:creationId xmlns:a16="http://schemas.microsoft.com/office/drawing/2014/main" id="{D6065D40-132E-319F-EDB4-6BA3CADBE6F6}"/>
              </a:ext>
            </a:extLst>
          </p:cNvPr>
          <p:cNvSpPr>
            <a:spLocks noGrp="1"/>
          </p:cNvSpPr>
          <p:nvPr>
            <p:ph type="pic" sz="quarter" idx="14" hasCustomPrompt="1"/>
          </p:nvPr>
        </p:nvSpPr>
        <p:spPr>
          <a:xfrm>
            <a:off x="706387" y="1557339"/>
            <a:ext cx="10981045" cy="4333098"/>
          </a:xfrm>
          <a:prstGeom prst="rect">
            <a:avLst/>
          </a:prstGeom>
          <a:solidFill>
            <a:schemeClr val="bg2">
              <a:lumMod val="90000"/>
            </a:schemeClr>
          </a:solidFill>
          <a:ln>
            <a:solidFill>
              <a:schemeClr val="bg2">
                <a:lumMod val="50000"/>
              </a:schemeClr>
            </a:solidFill>
          </a:ln>
        </p:spPr>
        <p:txBody>
          <a:bodyPr anchor="ctr"/>
          <a:lstStyle>
            <a:lvl1pPr marL="0" indent="0" algn="ctr">
              <a:buNone/>
              <a:defRPr/>
            </a:lvl1pPr>
          </a:lstStyle>
          <a:p>
            <a:r>
              <a:rPr lang="en-US" dirty="0"/>
              <a:t>Insert Picture</a:t>
            </a:r>
          </a:p>
        </p:txBody>
      </p:sp>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9" name="Picture 8" descr="University of Vermont logo: A dark green letter V outlined by a white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3"/>
          <a:stretch>
            <a:fillRect/>
          </a:stretch>
        </p:blipFill>
        <p:spPr>
          <a:xfrm>
            <a:off x="706388" y="6152528"/>
            <a:ext cx="1274769" cy="410198"/>
          </a:xfrm>
          <a:prstGeom prst="rect">
            <a:avLst/>
          </a:prstGeom>
        </p:spPr>
      </p:pic>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Tree>
    <p:extLst>
      <p:ext uri="{BB962C8B-B14F-4D97-AF65-F5344CB8AC3E}">
        <p14:creationId xmlns:p14="http://schemas.microsoft.com/office/powerpoint/2010/main" val="2819027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Image (Whit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61F406A-2269-3B0E-CBD1-4D9F348F5421}"/>
              </a:ext>
            </a:extLst>
          </p:cNvPr>
          <p:cNvGrpSpPr/>
          <p:nvPr userDrawn="1"/>
        </p:nvGrpSpPr>
        <p:grpSpPr>
          <a:xfrm>
            <a:off x="-3882" y="-1"/>
            <a:ext cx="12187063" cy="6858001"/>
            <a:chOff x="-3882" y="-1"/>
            <a:chExt cx="12187063" cy="6858001"/>
          </a:xfrm>
        </p:grpSpPr>
        <p:sp>
          <p:nvSpPr>
            <p:cNvPr id="3" name="Rectangle 2">
              <a:extLst>
                <a:ext uri="{FF2B5EF4-FFF2-40B4-BE49-F238E27FC236}">
                  <a16:creationId xmlns:a16="http://schemas.microsoft.com/office/drawing/2014/main" id="{8BCF1C66-3CE3-3AE1-4CA2-27394ECD6C5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A9E27EF-C8DA-FA1B-7DBF-0AEEEBFC4956}"/>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8" name="Picture Placeholder 7">
            <a:extLst>
              <a:ext uri="{FF2B5EF4-FFF2-40B4-BE49-F238E27FC236}">
                <a16:creationId xmlns:a16="http://schemas.microsoft.com/office/drawing/2014/main" id="{D6065D40-132E-319F-EDB4-6BA3CADBE6F6}"/>
              </a:ext>
            </a:extLst>
          </p:cNvPr>
          <p:cNvSpPr>
            <a:spLocks noGrp="1"/>
          </p:cNvSpPr>
          <p:nvPr>
            <p:ph type="pic" sz="quarter" idx="14" hasCustomPrompt="1"/>
          </p:nvPr>
        </p:nvSpPr>
        <p:spPr>
          <a:xfrm>
            <a:off x="706387" y="1557339"/>
            <a:ext cx="10981045" cy="4333098"/>
          </a:xfrm>
          <a:prstGeom prst="rect">
            <a:avLst/>
          </a:prstGeom>
          <a:solidFill>
            <a:schemeClr val="bg2">
              <a:lumMod val="90000"/>
            </a:schemeClr>
          </a:solidFill>
          <a:ln>
            <a:solidFill>
              <a:schemeClr val="bg2">
                <a:lumMod val="50000"/>
              </a:schemeClr>
            </a:solidFill>
          </a:ln>
        </p:spPr>
        <p:txBody>
          <a:bodyPr anchor="ctr"/>
          <a:lstStyle>
            <a:lvl1pPr marL="0" indent="0" algn="ctr">
              <a:buNone/>
              <a:defRPr/>
            </a:lvl1pPr>
          </a:lstStyle>
          <a:p>
            <a:r>
              <a:rPr lang="en-US" dirty="0"/>
              <a:t>Insert Picture</a:t>
            </a:r>
          </a:p>
        </p:txBody>
      </p:sp>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9" name="Picture 8" descr="University of Vermont logo: A white letter V outlined by a dark green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Tree>
    <p:extLst>
      <p:ext uri="{BB962C8B-B14F-4D97-AF65-F5344CB8AC3E}">
        <p14:creationId xmlns:p14="http://schemas.microsoft.com/office/powerpoint/2010/main" val="700706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Gree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876D6E7-381D-BF91-7E45-7B405AEC27D5}"/>
              </a:ext>
            </a:extLst>
          </p:cNvPr>
          <p:cNvPicPr>
            <a:picLocks noChangeAspect="1"/>
          </p:cNvPicPr>
          <p:nvPr userDrawn="1"/>
        </p:nvPicPr>
        <p:blipFill>
          <a:blip r:embed="rId2"/>
          <a:srcRect/>
          <a:stretch/>
        </p:blipFill>
        <p:spPr>
          <a:xfrm>
            <a:off x="2467" y="0"/>
            <a:ext cx="12189530" cy="6859387"/>
          </a:xfrm>
          <a:prstGeom prst="rect">
            <a:avLst/>
          </a:prstGeom>
        </p:spPr>
      </p:pic>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9" name="Picture 8" descr="University of Vermont logo: A dark green letter V outlined by a white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3"/>
          <a:stretch>
            <a:fillRect/>
          </a:stretch>
        </p:blipFill>
        <p:spPr>
          <a:xfrm>
            <a:off x="706388" y="6152528"/>
            <a:ext cx="1274769" cy="410198"/>
          </a:xfrm>
          <a:prstGeom prst="rect">
            <a:avLst/>
          </a:prstGeom>
        </p:spPr>
      </p:pic>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20" name="Text Placeholder 19">
            <a:extLst>
              <a:ext uri="{FF2B5EF4-FFF2-40B4-BE49-F238E27FC236}">
                <a16:creationId xmlns:a16="http://schemas.microsoft.com/office/drawing/2014/main" id="{8C72F04F-61F8-521E-147B-43994A83DCE7}"/>
              </a:ext>
            </a:extLst>
          </p:cNvPr>
          <p:cNvSpPr>
            <a:spLocks noGrp="1"/>
          </p:cNvSpPr>
          <p:nvPr>
            <p:ph type="body" sz="quarter" idx="10" hasCustomPrompt="1"/>
          </p:nvPr>
        </p:nvSpPr>
        <p:spPr>
          <a:xfrm>
            <a:off x="1716520" y="2958346"/>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1" name="Text Placeholder 19">
            <a:extLst>
              <a:ext uri="{FF2B5EF4-FFF2-40B4-BE49-F238E27FC236}">
                <a16:creationId xmlns:a16="http://schemas.microsoft.com/office/drawing/2014/main" id="{4F877BB0-D24A-EA2D-EED9-1C05E91F025F}"/>
              </a:ext>
            </a:extLst>
          </p:cNvPr>
          <p:cNvSpPr>
            <a:spLocks noGrp="1"/>
          </p:cNvSpPr>
          <p:nvPr>
            <p:ph type="body" sz="quarter" idx="11" hasCustomPrompt="1"/>
          </p:nvPr>
        </p:nvSpPr>
        <p:spPr>
          <a:xfrm>
            <a:off x="1716520" y="1965523"/>
            <a:ext cx="1688531" cy="961073"/>
          </a:xfrm>
          <a:prstGeom prst="rect">
            <a:avLst/>
          </a:prstGeom>
        </p:spPr>
        <p:txBody>
          <a:bodyPr anchor="b"/>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
        <p:nvSpPr>
          <p:cNvPr id="23" name="Text Placeholder 19">
            <a:extLst>
              <a:ext uri="{FF2B5EF4-FFF2-40B4-BE49-F238E27FC236}">
                <a16:creationId xmlns:a16="http://schemas.microsoft.com/office/drawing/2014/main" id="{0FB04284-AA97-184F-DFE1-52ACA680ADB6}"/>
              </a:ext>
            </a:extLst>
          </p:cNvPr>
          <p:cNvSpPr>
            <a:spLocks noGrp="1"/>
          </p:cNvSpPr>
          <p:nvPr>
            <p:ph type="body" sz="quarter" idx="12" hasCustomPrompt="1"/>
          </p:nvPr>
        </p:nvSpPr>
        <p:spPr>
          <a:xfrm>
            <a:off x="7481594" y="2958346"/>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4" name="Text Placeholder 19">
            <a:extLst>
              <a:ext uri="{FF2B5EF4-FFF2-40B4-BE49-F238E27FC236}">
                <a16:creationId xmlns:a16="http://schemas.microsoft.com/office/drawing/2014/main" id="{B832DA12-5E88-E056-EAB1-C2D8F8200194}"/>
              </a:ext>
            </a:extLst>
          </p:cNvPr>
          <p:cNvSpPr>
            <a:spLocks noGrp="1"/>
          </p:cNvSpPr>
          <p:nvPr>
            <p:ph type="body" sz="quarter" idx="13" hasCustomPrompt="1"/>
          </p:nvPr>
        </p:nvSpPr>
        <p:spPr>
          <a:xfrm>
            <a:off x="7481594" y="1965523"/>
            <a:ext cx="1688531" cy="961073"/>
          </a:xfrm>
          <a:prstGeom prst="rect">
            <a:avLst/>
          </a:prstGeom>
        </p:spPr>
        <p:txBody>
          <a:bodyPr anchor="b"/>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
        <p:nvSpPr>
          <p:cNvPr id="25" name="Text Placeholder 19">
            <a:extLst>
              <a:ext uri="{FF2B5EF4-FFF2-40B4-BE49-F238E27FC236}">
                <a16:creationId xmlns:a16="http://schemas.microsoft.com/office/drawing/2014/main" id="{77AFCC41-7E71-5CCA-553E-E5C74A7C148D}"/>
              </a:ext>
            </a:extLst>
          </p:cNvPr>
          <p:cNvSpPr>
            <a:spLocks noGrp="1"/>
          </p:cNvSpPr>
          <p:nvPr>
            <p:ph type="body" sz="quarter" idx="14" hasCustomPrompt="1"/>
          </p:nvPr>
        </p:nvSpPr>
        <p:spPr>
          <a:xfrm>
            <a:off x="4181046" y="3866169"/>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6" name="Text Placeholder 19">
            <a:extLst>
              <a:ext uri="{FF2B5EF4-FFF2-40B4-BE49-F238E27FC236}">
                <a16:creationId xmlns:a16="http://schemas.microsoft.com/office/drawing/2014/main" id="{D8343A77-DF00-DA14-1954-46C4AB5FF0D0}"/>
              </a:ext>
            </a:extLst>
          </p:cNvPr>
          <p:cNvSpPr>
            <a:spLocks noGrp="1"/>
          </p:cNvSpPr>
          <p:nvPr>
            <p:ph type="body" sz="quarter" idx="15" hasCustomPrompt="1"/>
          </p:nvPr>
        </p:nvSpPr>
        <p:spPr>
          <a:xfrm>
            <a:off x="4181046" y="4282228"/>
            <a:ext cx="1688531" cy="961073"/>
          </a:xfrm>
          <a:prstGeom prst="rect">
            <a:avLst/>
          </a:prstGeom>
        </p:spPr>
        <p:txBody>
          <a:bodyPr anchor="t"/>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
        <p:nvSpPr>
          <p:cNvPr id="27" name="Text Placeholder 19">
            <a:extLst>
              <a:ext uri="{FF2B5EF4-FFF2-40B4-BE49-F238E27FC236}">
                <a16:creationId xmlns:a16="http://schemas.microsoft.com/office/drawing/2014/main" id="{8411A662-6C0B-32A5-5663-D8337FEAA193}"/>
              </a:ext>
            </a:extLst>
          </p:cNvPr>
          <p:cNvSpPr>
            <a:spLocks noGrp="1"/>
          </p:cNvSpPr>
          <p:nvPr>
            <p:ph type="body" sz="quarter" idx="16" hasCustomPrompt="1"/>
          </p:nvPr>
        </p:nvSpPr>
        <p:spPr>
          <a:xfrm>
            <a:off x="9933545" y="3866169"/>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8" name="Text Placeholder 19">
            <a:extLst>
              <a:ext uri="{FF2B5EF4-FFF2-40B4-BE49-F238E27FC236}">
                <a16:creationId xmlns:a16="http://schemas.microsoft.com/office/drawing/2014/main" id="{98E2C73D-F122-AEF6-5574-F631D3CD8B62}"/>
              </a:ext>
            </a:extLst>
          </p:cNvPr>
          <p:cNvSpPr>
            <a:spLocks noGrp="1"/>
          </p:cNvSpPr>
          <p:nvPr>
            <p:ph type="body" sz="quarter" idx="17" hasCustomPrompt="1"/>
          </p:nvPr>
        </p:nvSpPr>
        <p:spPr>
          <a:xfrm>
            <a:off x="9933545" y="4282228"/>
            <a:ext cx="1688531" cy="961073"/>
          </a:xfrm>
          <a:prstGeom prst="rect">
            <a:avLst/>
          </a:prstGeom>
        </p:spPr>
        <p:txBody>
          <a:bodyPr anchor="t"/>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Tree>
    <p:extLst>
      <p:ext uri="{BB962C8B-B14F-4D97-AF65-F5344CB8AC3E}">
        <p14:creationId xmlns:p14="http://schemas.microsoft.com/office/powerpoint/2010/main" val="3465326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Whi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827A3E4-7694-DEBF-0D4B-FB8F62BD8F61}"/>
              </a:ext>
            </a:extLst>
          </p:cNvPr>
          <p:cNvGrpSpPr/>
          <p:nvPr userDrawn="1"/>
        </p:nvGrpSpPr>
        <p:grpSpPr>
          <a:xfrm>
            <a:off x="-3882" y="-1"/>
            <a:ext cx="12187063" cy="6858001"/>
            <a:chOff x="-3882" y="-1"/>
            <a:chExt cx="12187063" cy="6858001"/>
          </a:xfrm>
        </p:grpSpPr>
        <p:sp>
          <p:nvSpPr>
            <p:cNvPr id="15" name="Rectangle 14">
              <a:extLst>
                <a:ext uri="{FF2B5EF4-FFF2-40B4-BE49-F238E27FC236}">
                  <a16:creationId xmlns:a16="http://schemas.microsoft.com/office/drawing/2014/main" id="{2472325D-BBD1-30D3-D1D5-71D197775A83}"/>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827CCA8-8DED-635E-1C7E-426E5D64B8A0}"/>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20" name="Text Placeholder 19">
            <a:extLst>
              <a:ext uri="{FF2B5EF4-FFF2-40B4-BE49-F238E27FC236}">
                <a16:creationId xmlns:a16="http://schemas.microsoft.com/office/drawing/2014/main" id="{8C72F04F-61F8-521E-147B-43994A83DCE7}"/>
              </a:ext>
            </a:extLst>
          </p:cNvPr>
          <p:cNvSpPr>
            <a:spLocks noGrp="1"/>
          </p:cNvSpPr>
          <p:nvPr>
            <p:ph type="body" sz="quarter" idx="10" hasCustomPrompt="1"/>
          </p:nvPr>
        </p:nvSpPr>
        <p:spPr>
          <a:xfrm>
            <a:off x="1716520" y="2958346"/>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1" name="Text Placeholder 19">
            <a:extLst>
              <a:ext uri="{FF2B5EF4-FFF2-40B4-BE49-F238E27FC236}">
                <a16:creationId xmlns:a16="http://schemas.microsoft.com/office/drawing/2014/main" id="{4F877BB0-D24A-EA2D-EED9-1C05E91F025F}"/>
              </a:ext>
            </a:extLst>
          </p:cNvPr>
          <p:cNvSpPr>
            <a:spLocks noGrp="1"/>
          </p:cNvSpPr>
          <p:nvPr>
            <p:ph type="body" sz="quarter" idx="11" hasCustomPrompt="1"/>
          </p:nvPr>
        </p:nvSpPr>
        <p:spPr>
          <a:xfrm>
            <a:off x="1716520" y="1965523"/>
            <a:ext cx="1688531" cy="961073"/>
          </a:xfrm>
          <a:prstGeom prst="rect">
            <a:avLst/>
          </a:prstGeom>
        </p:spPr>
        <p:txBody>
          <a:bodyPr anchor="b"/>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sp>
        <p:nvSpPr>
          <p:cNvPr id="23" name="Text Placeholder 19">
            <a:extLst>
              <a:ext uri="{FF2B5EF4-FFF2-40B4-BE49-F238E27FC236}">
                <a16:creationId xmlns:a16="http://schemas.microsoft.com/office/drawing/2014/main" id="{0FB04284-AA97-184F-DFE1-52ACA680ADB6}"/>
              </a:ext>
            </a:extLst>
          </p:cNvPr>
          <p:cNvSpPr>
            <a:spLocks noGrp="1"/>
          </p:cNvSpPr>
          <p:nvPr>
            <p:ph type="body" sz="quarter" idx="12" hasCustomPrompt="1"/>
          </p:nvPr>
        </p:nvSpPr>
        <p:spPr>
          <a:xfrm>
            <a:off x="7481594" y="2958346"/>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4" name="Text Placeholder 19">
            <a:extLst>
              <a:ext uri="{FF2B5EF4-FFF2-40B4-BE49-F238E27FC236}">
                <a16:creationId xmlns:a16="http://schemas.microsoft.com/office/drawing/2014/main" id="{B832DA12-5E88-E056-EAB1-C2D8F8200194}"/>
              </a:ext>
            </a:extLst>
          </p:cNvPr>
          <p:cNvSpPr>
            <a:spLocks noGrp="1"/>
          </p:cNvSpPr>
          <p:nvPr>
            <p:ph type="body" sz="quarter" idx="13" hasCustomPrompt="1"/>
          </p:nvPr>
        </p:nvSpPr>
        <p:spPr>
          <a:xfrm>
            <a:off x="7481594" y="1965523"/>
            <a:ext cx="1688531" cy="961073"/>
          </a:xfrm>
          <a:prstGeom prst="rect">
            <a:avLst/>
          </a:prstGeom>
        </p:spPr>
        <p:txBody>
          <a:bodyPr anchor="b"/>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sp>
        <p:nvSpPr>
          <p:cNvPr id="25" name="Text Placeholder 19">
            <a:extLst>
              <a:ext uri="{FF2B5EF4-FFF2-40B4-BE49-F238E27FC236}">
                <a16:creationId xmlns:a16="http://schemas.microsoft.com/office/drawing/2014/main" id="{77AFCC41-7E71-5CCA-553E-E5C74A7C148D}"/>
              </a:ext>
            </a:extLst>
          </p:cNvPr>
          <p:cNvSpPr>
            <a:spLocks noGrp="1"/>
          </p:cNvSpPr>
          <p:nvPr>
            <p:ph type="body" sz="quarter" idx="14" hasCustomPrompt="1"/>
          </p:nvPr>
        </p:nvSpPr>
        <p:spPr>
          <a:xfrm>
            <a:off x="4181046" y="3866169"/>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6" name="Text Placeholder 19">
            <a:extLst>
              <a:ext uri="{FF2B5EF4-FFF2-40B4-BE49-F238E27FC236}">
                <a16:creationId xmlns:a16="http://schemas.microsoft.com/office/drawing/2014/main" id="{D8343A77-DF00-DA14-1954-46C4AB5FF0D0}"/>
              </a:ext>
            </a:extLst>
          </p:cNvPr>
          <p:cNvSpPr>
            <a:spLocks noGrp="1"/>
          </p:cNvSpPr>
          <p:nvPr>
            <p:ph type="body" sz="quarter" idx="15" hasCustomPrompt="1"/>
          </p:nvPr>
        </p:nvSpPr>
        <p:spPr>
          <a:xfrm>
            <a:off x="4181046" y="4282228"/>
            <a:ext cx="1688531" cy="961073"/>
          </a:xfrm>
          <a:prstGeom prst="rect">
            <a:avLst/>
          </a:prstGeom>
        </p:spPr>
        <p:txBody>
          <a:bodyPr anchor="t"/>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sp>
        <p:nvSpPr>
          <p:cNvPr id="27" name="Text Placeholder 19">
            <a:extLst>
              <a:ext uri="{FF2B5EF4-FFF2-40B4-BE49-F238E27FC236}">
                <a16:creationId xmlns:a16="http://schemas.microsoft.com/office/drawing/2014/main" id="{8411A662-6C0B-32A5-5663-D8337FEAA193}"/>
              </a:ext>
            </a:extLst>
          </p:cNvPr>
          <p:cNvSpPr>
            <a:spLocks noGrp="1"/>
          </p:cNvSpPr>
          <p:nvPr>
            <p:ph type="body" sz="quarter" idx="16" hasCustomPrompt="1"/>
          </p:nvPr>
        </p:nvSpPr>
        <p:spPr>
          <a:xfrm>
            <a:off x="9933545" y="3866169"/>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8" name="Text Placeholder 19">
            <a:extLst>
              <a:ext uri="{FF2B5EF4-FFF2-40B4-BE49-F238E27FC236}">
                <a16:creationId xmlns:a16="http://schemas.microsoft.com/office/drawing/2014/main" id="{98E2C73D-F122-AEF6-5574-F631D3CD8B62}"/>
              </a:ext>
            </a:extLst>
          </p:cNvPr>
          <p:cNvSpPr>
            <a:spLocks noGrp="1"/>
          </p:cNvSpPr>
          <p:nvPr>
            <p:ph type="body" sz="quarter" idx="17" hasCustomPrompt="1"/>
          </p:nvPr>
        </p:nvSpPr>
        <p:spPr>
          <a:xfrm>
            <a:off x="9933545" y="4282228"/>
            <a:ext cx="1688531" cy="961073"/>
          </a:xfrm>
          <a:prstGeom prst="rect">
            <a:avLst/>
          </a:prstGeom>
        </p:spPr>
        <p:txBody>
          <a:bodyPr anchor="t"/>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pic>
        <p:nvPicPr>
          <p:cNvPr id="4" name="Picture 3" descr="University of Vermont logo: A white letter V outlined by a dark green shield and the text University of Vermont">
            <a:extLst>
              <a:ext uri="{FF2B5EF4-FFF2-40B4-BE49-F238E27FC236}">
                <a16:creationId xmlns:a16="http://schemas.microsoft.com/office/drawing/2014/main" id="{0ADE4C94-D287-22C5-DA6F-5B41788BEFC7}"/>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18" name="Slide Number Placeholder 5">
            <a:extLst>
              <a:ext uri="{FF2B5EF4-FFF2-40B4-BE49-F238E27FC236}">
                <a16:creationId xmlns:a16="http://schemas.microsoft.com/office/drawing/2014/main" id="{3504A1C4-C072-F4A2-B520-44FF362AA26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spTree>
    <p:extLst>
      <p:ext uri="{BB962C8B-B14F-4D97-AF65-F5344CB8AC3E}">
        <p14:creationId xmlns:p14="http://schemas.microsoft.com/office/powerpoint/2010/main" val="2648422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11786384-4B8B-AE93-F7AC-32BBFD45C5B4}"/>
              </a:ext>
            </a:extLst>
          </p:cNvPr>
          <p:cNvSpPr>
            <a:spLocks noGrp="1"/>
          </p:cNvSpPr>
          <p:nvPr>
            <p:ph type="pic" sz="quarter" idx="14" hasCustomPrompt="1"/>
          </p:nvPr>
        </p:nvSpPr>
        <p:spPr>
          <a:xfrm>
            <a:off x="1" y="171450"/>
            <a:ext cx="12192000" cy="6686550"/>
          </a:xfrm>
          <a:prstGeom prst="rect">
            <a:avLst/>
          </a:prstGeom>
          <a:solidFill>
            <a:schemeClr val="bg2">
              <a:lumMod val="90000"/>
            </a:schemeClr>
          </a:solidFill>
        </p:spPr>
        <p:txBody>
          <a:bodyPr anchor="ctr"/>
          <a:lstStyle>
            <a:lvl1pPr marL="0" indent="0" algn="ctr">
              <a:buNone/>
              <a:defRPr/>
            </a:lvl1pPr>
          </a:lstStyle>
          <a:p>
            <a:r>
              <a:rPr lang="en-US" dirty="0"/>
              <a:t>Insert Picture</a:t>
            </a:r>
          </a:p>
        </p:txBody>
      </p:sp>
      <p:sp>
        <p:nvSpPr>
          <p:cNvPr id="6" name="Rectangle 5">
            <a:extLst>
              <a:ext uri="{FF2B5EF4-FFF2-40B4-BE49-F238E27FC236}">
                <a16:creationId xmlns:a16="http://schemas.microsoft.com/office/drawing/2014/main" id="{2BB4F7FB-4DAB-FCA4-A1CD-8C932883575E}"/>
              </a:ext>
            </a:extLst>
          </p:cNvPr>
          <p:cNvSpPr/>
          <p:nvPr userDrawn="1"/>
        </p:nvSpPr>
        <p:spPr>
          <a:xfrm>
            <a:off x="0" y="5440681"/>
            <a:ext cx="12192000" cy="1417319"/>
          </a:xfrm>
          <a:prstGeom prst="rect">
            <a:avLst/>
          </a:prstGeom>
          <a:gradFill flip="none" rotWithShape="1">
            <a:gsLst>
              <a:gs pos="100000">
                <a:schemeClr val="tx1">
                  <a:lumMod val="66285"/>
                  <a:lumOff val="33715"/>
                </a:schemeClr>
              </a:gs>
              <a:gs pos="0">
                <a:schemeClr val="tx1">
                  <a:alpha val="0"/>
                  <a:lumMod val="36495"/>
                  <a:lumOff val="63505"/>
                </a:schemeClr>
              </a:gs>
            </a:gsLst>
            <a:lin ang="5400000" scaled="1"/>
            <a:tileRect/>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9" name="Picture 8" descr="University of Vermont logo: A white letter V outlined by a dark green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2"/>
          <a:stretch>
            <a:fillRect/>
          </a:stretch>
        </p:blipFill>
        <p:spPr>
          <a:xfrm>
            <a:off x="706388" y="6152528"/>
            <a:ext cx="1274769" cy="410198"/>
          </a:xfrm>
          <a:prstGeom prst="rect">
            <a:avLst/>
          </a:prstGeom>
        </p:spPr>
      </p:pic>
    </p:spTree>
    <p:extLst>
      <p:ext uri="{BB962C8B-B14F-4D97-AF65-F5344CB8AC3E}">
        <p14:creationId xmlns:p14="http://schemas.microsoft.com/office/powerpoint/2010/main" val="330597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Green)">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D54CA6A-FAB6-8BEC-3B15-E63C27885899}"/>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chemeClr val="bg1"/>
                </a:solidFill>
                <a:latin typeface="Lora SemiBold" pitchFamily="2" charset="77"/>
                <a:ea typeface="Frank Ruhl Libre" pitchFamily="2" charset="-79"/>
                <a:cs typeface="Frank Ruhl Libre" pitchFamily="2" charset="-79"/>
              </a:defRPr>
            </a:lvl1pPr>
          </a:lstStyle>
          <a:p>
            <a:r>
              <a:rPr lang="en-US" dirty="0"/>
              <a:t>Section Header</a:t>
            </a:r>
          </a:p>
        </p:txBody>
      </p:sp>
      <p:pic>
        <p:nvPicPr>
          <p:cNvPr id="8" name="Picture 7" descr="University of Vermont logo: A dark green letter V outlined by a white shield and the text University of Vermont">
            <a:extLst>
              <a:ext uri="{FF2B5EF4-FFF2-40B4-BE49-F238E27FC236}">
                <a16:creationId xmlns:a16="http://schemas.microsoft.com/office/drawing/2014/main" id="{31C91D99-D4A2-16B9-0F04-C6B9E89D0690}"/>
              </a:ext>
              <a:ext uri="{C183D7F6-B498-43B3-948B-1728B52AA6E4}">
                <adec:decorative xmlns:adec="http://schemas.microsoft.com/office/drawing/2017/decorative" val="0"/>
              </a:ext>
            </a:extLst>
          </p:cNvPr>
          <p:cNvPicPr>
            <a:picLocks noChangeAspect="1"/>
          </p:cNvPicPr>
          <p:nvPr userDrawn="1"/>
        </p:nvPicPr>
        <p:blipFill>
          <a:blip r:embed="rId2"/>
          <a:srcRect/>
          <a:stretch/>
        </p:blipFill>
        <p:spPr>
          <a:xfrm>
            <a:off x="706389" y="6152528"/>
            <a:ext cx="1274766" cy="410197"/>
          </a:xfrm>
          <a:prstGeom prst="rect">
            <a:avLst/>
          </a:prstGeom>
        </p:spPr>
      </p:pic>
      <p:sp>
        <p:nvSpPr>
          <p:cNvPr id="2" name="Subtitle 2">
            <a:extLst>
              <a:ext uri="{FF2B5EF4-FFF2-40B4-BE49-F238E27FC236}">
                <a16:creationId xmlns:a16="http://schemas.microsoft.com/office/drawing/2014/main" id="{1DAB7374-13BC-0937-2362-154AA628BACB}"/>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chemeClr val="bg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0882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942A7-53B2-5F91-3643-A00826167592}"/>
              </a:ext>
            </a:extLst>
          </p:cNvPr>
          <p:cNvSpPr/>
          <p:nvPr userDrawn="1"/>
        </p:nvSpPr>
        <p:spPr>
          <a:xfrm>
            <a:off x="0" y="-7"/>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02C4BC6-33AC-4C1B-BE79-B4B658E9EF7B}"/>
              </a:ext>
            </a:extLst>
          </p:cNvPr>
          <p:cNvPicPr>
            <a:picLocks noChangeAspect="1"/>
          </p:cNvPicPr>
          <p:nvPr userDrawn="1"/>
        </p:nvPicPr>
        <p:blipFill>
          <a:blip r:embed="rId2"/>
          <a:srcRect/>
          <a:stretch/>
        </p:blipFill>
        <p:spPr>
          <a:xfrm>
            <a:off x="-3883" y="1"/>
            <a:ext cx="12187065" cy="6857999"/>
          </a:xfrm>
          <a:prstGeom prst="rect">
            <a:avLst/>
          </a:prstGeom>
        </p:spPr>
      </p:pic>
      <p:sp>
        <p:nvSpPr>
          <p:cNvPr id="9" name="Title 1">
            <a:extLst>
              <a:ext uri="{FF2B5EF4-FFF2-40B4-BE49-F238E27FC236}">
                <a16:creationId xmlns:a16="http://schemas.microsoft.com/office/drawing/2014/main" id="{C1DD8DB1-55C6-5968-DF8A-421B03F59241}"/>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rgbClr val="006B51"/>
                </a:solidFill>
                <a:latin typeface="Lora SemiBold" pitchFamily="2" charset="77"/>
                <a:ea typeface="Frank Ruhl Libre" pitchFamily="2" charset="-79"/>
                <a:cs typeface="Frank Ruhl Libre" pitchFamily="2" charset="-79"/>
              </a:defRPr>
            </a:lvl1pPr>
          </a:lstStyle>
          <a:p>
            <a:r>
              <a:rPr lang="en-US" dirty="0"/>
              <a:t>Section Header</a:t>
            </a:r>
          </a:p>
        </p:txBody>
      </p:sp>
      <p:pic>
        <p:nvPicPr>
          <p:cNvPr id="11" name="Picture 10" descr="University of Vermont logo: A white letter V outlined by a dark green shield and the text University of Vermont">
            <a:extLst>
              <a:ext uri="{FF2B5EF4-FFF2-40B4-BE49-F238E27FC236}">
                <a16:creationId xmlns:a16="http://schemas.microsoft.com/office/drawing/2014/main" id="{88E39C40-3A42-C612-AB1B-DD8211B4E377}"/>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4" name="Subtitle 2">
            <a:extLst>
              <a:ext uri="{FF2B5EF4-FFF2-40B4-BE49-F238E27FC236}">
                <a16:creationId xmlns:a16="http://schemas.microsoft.com/office/drawing/2014/main" id="{E3748863-D2A7-E7F6-D3D6-854414498C1E}"/>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rgbClr val="006B5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07350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Imag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34BAA4-5309-5B83-E0D9-66E735B3847C}"/>
              </a:ext>
            </a:extLst>
          </p:cNvPr>
          <p:cNvGrpSpPr/>
          <p:nvPr userDrawn="1"/>
        </p:nvGrpSpPr>
        <p:grpSpPr>
          <a:xfrm>
            <a:off x="-5477" y="-108155"/>
            <a:ext cx="12202951" cy="2424318"/>
            <a:chOff x="-300625" y="-108155"/>
            <a:chExt cx="12703214" cy="2424318"/>
          </a:xfrm>
        </p:grpSpPr>
        <p:sp>
          <p:nvSpPr>
            <p:cNvPr id="5" name="Rectangle 4">
              <a:extLst>
                <a:ext uri="{FF2B5EF4-FFF2-40B4-BE49-F238E27FC236}">
                  <a16:creationId xmlns:a16="http://schemas.microsoft.com/office/drawing/2014/main" id="{EFCE9288-77EA-4A16-EB6C-62FA4464A11B}"/>
                </a:ext>
              </a:extLst>
            </p:cNvPr>
            <p:cNvSpPr/>
            <p:nvPr userDrawn="1"/>
          </p:nvSpPr>
          <p:spPr>
            <a:xfrm>
              <a:off x="-300625" y="-108155"/>
              <a:ext cx="12703214" cy="2287334"/>
            </a:xfrm>
            <a:prstGeom prst="rect">
              <a:avLst/>
            </a:prstGeom>
            <a:solidFill>
              <a:srgbClr val="1547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3438170-238B-A0FF-E49B-A59F1281371C}"/>
                </a:ext>
              </a:extLst>
            </p:cNvPr>
            <p:cNvSpPr/>
            <p:nvPr userDrawn="1"/>
          </p:nvSpPr>
          <p:spPr>
            <a:xfrm flipV="1">
              <a:off x="-300625" y="2179179"/>
              <a:ext cx="12703214" cy="136984"/>
            </a:xfrm>
            <a:prstGeom prst="rect">
              <a:avLst/>
            </a:prstGeom>
            <a:solidFill>
              <a:srgbClr val="FFD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80AED746-76AB-01EF-A1B4-D421586CD4EE}"/>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0" i="0">
                <a:solidFill>
                  <a:schemeClr val="bg1"/>
                </a:solidFill>
                <a:latin typeface="Poppins Medium" pitchFamily="2" charset="77"/>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Picture Placeholder 7">
            <a:extLst>
              <a:ext uri="{FF2B5EF4-FFF2-40B4-BE49-F238E27FC236}">
                <a16:creationId xmlns:a16="http://schemas.microsoft.com/office/drawing/2014/main" id="{2331BA53-B0E3-1E4D-37DC-C82AF7B04169}"/>
              </a:ext>
            </a:extLst>
          </p:cNvPr>
          <p:cNvSpPr>
            <a:spLocks noGrp="1"/>
          </p:cNvSpPr>
          <p:nvPr>
            <p:ph type="pic" sz="quarter" idx="14"/>
          </p:nvPr>
        </p:nvSpPr>
        <p:spPr>
          <a:xfrm>
            <a:off x="0" y="2316163"/>
            <a:ext cx="12192000" cy="4541837"/>
          </a:xfrm>
          <a:prstGeom prst="rect">
            <a:avLst/>
          </a:prstGeom>
          <a:solidFill>
            <a:schemeClr val="bg2">
              <a:lumMod val="90000"/>
            </a:schemeClr>
          </a:solidFill>
        </p:spPr>
        <p:txBody>
          <a:bodyPr anchor="ctr"/>
          <a:lstStyle>
            <a:lvl1pPr marL="0" indent="0" algn="ctr">
              <a:buNone/>
              <a:defRPr/>
            </a:lvl1pPr>
          </a:lstStyle>
          <a:p>
            <a:endParaRPr lang="en-US" dirty="0"/>
          </a:p>
        </p:txBody>
      </p:sp>
      <p:sp>
        <p:nvSpPr>
          <p:cNvPr id="6" name="Text Placeholder 5">
            <a:extLst>
              <a:ext uri="{FF2B5EF4-FFF2-40B4-BE49-F238E27FC236}">
                <a16:creationId xmlns:a16="http://schemas.microsoft.com/office/drawing/2014/main" id="{91807679-9261-6A01-19FF-4EB85659F77C}"/>
              </a:ext>
            </a:extLst>
          </p:cNvPr>
          <p:cNvSpPr>
            <a:spLocks noGrp="1"/>
          </p:cNvSpPr>
          <p:nvPr>
            <p:ph type="body" sz="quarter" idx="15" hasCustomPrompt="1"/>
          </p:nvPr>
        </p:nvSpPr>
        <p:spPr>
          <a:xfrm>
            <a:off x="703507" y="1148304"/>
            <a:ext cx="8967787" cy="727075"/>
          </a:xfrm>
          <a:prstGeom prst="rect">
            <a:avLst/>
          </a:prstGeom>
        </p:spPr>
        <p:txBody>
          <a:bodyPr anchor="b"/>
          <a:lstStyle>
            <a:lvl1pPr marL="0" indent="0" algn="l" defTabSz="914400" rtl="0" eaLnBrk="1" latinLnBrk="0" hangingPunct="1">
              <a:lnSpc>
                <a:spcPct val="90000"/>
              </a:lnSpc>
              <a:spcBef>
                <a:spcPct val="0"/>
              </a:spcBef>
              <a:buNone/>
              <a:defRPr lang="en-US" sz="6000" b="1" i="0" kern="1200" dirty="0">
                <a:solidFill>
                  <a:schemeClr val="bg1"/>
                </a:solidFill>
                <a:latin typeface="Lora SemiBold" pitchFamily="2" charset="77"/>
                <a:ea typeface="Frank Ruhl Libre" pitchFamily="2" charset="-79"/>
                <a:cs typeface="Frank Ruhl Libre" pitchFamily="2" charset="-79"/>
              </a:defRPr>
            </a:lvl1pPr>
            <a:lvl3pPr marL="914400" indent="0">
              <a:buNone/>
              <a:defRPr/>
            </a:lvl3pPr>
          </a:lstStyle>
          <a:p>
            <a:r>
              <a:rPr lang="en-US" b="1" i="0" dirty="0">
                <a:solidFill>
                  <a:schemeClr val="bg1"/>
                </a:solidFill>
                <a:latin typeface="Lora SemiBold" pitchFamily="2" charset="77"/>
              </a:rPr>
              <a:t>Section Header</a:t>
            </a:r>
          </a:p>
        </p:txBody>
      </p:sp>
    </p:spTree>
    <p:extLst>
      <p:ext uri="{BB962C8B-B14F-4D97-AF65-F5344CB8AC3E}">
        <p14:creationId xmlns:p14="http://schemas.microsoft.com/office/powerpoint/2010/main" val="63021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Green)">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28D95FE-0C9F-7EC9-03C1-2A3366D55427}"/>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2" name="Picture 1" descr="University of Vermont logo: A dark green letter V outlined by a white shield and the text University of Vermont">
            <a:extLst>
              <a:ext uri="{FF2B5EF4-FFF2-40B4-BE49-F238E27FC236}">
                <a16:creationId xmlns:a16="http://schemas.microsoft.com/office/drawing/2014/main" id="{5510C3E4-AB58-E4C7-F9A0-06A8C7C3D455}"/>
              </a:ext>
            </a:extLst>
          </p:cNvPr>
          <p:cNvPicPr>
            <a:picLocks noChangeAspect="1"/>
          </p:cNvPicPr>
          <p:nvPr userDrawn="1"/>
        </p:nvPicPr>
        <p:blipFill>
          <a:blip r:embed="rId2"/>
          <a:stretch>
            <a:fillRect/>
          </a:stretch>
        </p:blipFill>
        <p:spPr>
          <a:xfrm>
            <a:off x="706388" y="6152528"/>
            <a:ext cx="1274769" cy="410198"/>
          </a:xfrm>
          <a:prstGeom prst="rect">
            <a:avLst/>
          </a:prstGeom>
        </p:spPr>
      </p:pic>
      <p:sp>
        <p:nvSpPr>
          <p:cNvPr id="14" name="Title 1">
            <a:extLst>
              <a:ext uri="{FF2B5EF4-FFF2-40B4-BE49-F238E27FC236}">
                <a16:creationId xmlns:a16="http://schemas.microsoft.com/office/drawing/2014/main" id="{F07E0E46-4BEA-9194-149E-7C8D1E907B00}"/>
              </a:ext>
            </a:extLst>
          </p:cNvPr>
          <p:cNvSpPr>
            <a:spLocks noGrp="1"/>
          </p:cNvSpPr>
          <p:nvPr>
            <p:ph type="title"/>
          </p:nvPr>
        </p:nvSpPr>
        <p:spPr>
          <a:xfrm>
            <a:off x="620430" y="779264"/>
            <a:ext cx="5623208"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15" name="Text Placeholder 2">
            <a:extLst>
              <a:ext uri="{FF2B5EF4-FFF2-40B4-BE49-F238E27FC236}">
                <a16:creationId xmlns:a16="http://schemas.microsoft.com/office/drawing/2014/main" id="{89E56A5E-931A-0745-86BD-0CB49BB458B9}"/>
              </a:ext>
            </a:extLst>
          </p:cNvPr>
          <p:cNvSpPr>
            <a:spLocks noGrp="1"/>
          </p:cNvSpPr>
          <p:nvPr>
            <p:ph idx="1" hasCustomPrompt="1"/>
          </p:nvPr>
        </p:nvSpPr>
        <p:spPr>
          <a:xfrm>
            <a:off x="620429" y="1628779"/>
            <a:ext cx="6666195" cy="3869638"/>
          </a:xfrm>
          <a:prstGeom prst="rect">
            <a:avLst/>
          </a:prstGeom>
        </p:spPr>
        <p:txBody>
          <a:bodyPr vert="horz" lIns="91440" tIns="45720" rIns="91440" bIns="45720" rtlCol="0">
            <a:normAutofit/>
          </a:bodyPr>
          <a:lstStyle>
            <a:lvl1pPr marL="0" indent="0">
              <a:lnSpc>
                <a:spcPct val="150000"/>
              </a:lnSpc>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74785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hit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176074-C3BE-4A6E-B535-D9D93A5EB941}"/>
              </a:ext>
            </a:extLst>
          </p:cNvPr>
          <p:cNvGrpSpPr/>
          <p:nvPr userDrawn="1"/>
        </p:nvGrpSpPr>
        <p:grpSpPr>
          <a:xfrm>
            <a:off x="0" y="-7"/>
            <a:ext cx="12192000" cy="6858007"/>
            <a:chOff x="0" y="-7"/>
            <a:chExt cx="12192000" cy="6858007"/>
          </a:xfrm>
        </p:grpSpPr>
        <p:sp>
          <p:nvSpPr>
            <p:cNvPr id="4" name="Rectangle 3">
              <a:extLst>
                <a:ext uri="{FF2B5EF4-FFF2-40B4-BE49-F238E27FC236}">
                  <a16:creationId xmlns:a16="http://schemas.microsoft.com/office/drawing/2014/main" id="{A3AEDD0F-D865-DC86-D255-30A0C7FDDC14}"/>
                </a:ext>
              </a:extLst>
            </p:cNvPr>
            <p:cNvSpPr/>
            <p:nvPr userDrawn="1"/>
          </p:nvSpPr>
          <p:spPr>
            <a:xfrm>
              <a:off x="0" y="-7"/>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0E8E13F-416A-95D0-9286-49ACD2BFBDAC}"/>
                </a:ext>
              </a:extLst>
            </p:cNvPr>
            <p:cNvPicPr>
              <a:picLocks noChangeAspect="1"/>
            </p:cNvPicPr>
            <p:nvPr userDrawn="1"/>
          </p:nvPicPr>
          <p:blipFill>
            <a:blip r:embed="rId2"/>
            <a:srcRect/>
            <a:stretch/>
          </p:blipFill>
          <p:spPr>
            <a:xfrm>
              <a:off x="4935" y="1"/>
              <a:ext cx="12187065" cy="6857999"/>
            </a:xfrm>
            <a:prstGeom prst="rect">
              <a:avLst/>
            </a:prstGeom>
          </p:spPr>
        </p:pic>
      </p:grpSp>
      <p:sp>
        <p:nvSpPr>
          <p:cNvPr id="8" name="Slide Number Placeholder 5">
            <a:extLst>
              <a:ext uri="{FF2B5EF4-FFF2-40B4-BE49-F238E27FC236}">
                <a16:creationId xmlns:a16="http://schemas.microsoft.com/office/drawing/2014/main" id="{528D95FE-0C9F-7EC9-03C1-2A3366D55427}"/>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2" name="Picture 1" descr="University of Vermont logo: A white letter V outlined by a dark green shield and the text University of Vermont">
            <a:extLst>
              <a:ext uri="{FF2B5EF4-FFF2-40B4-BE49-F238E27FC236}">
                <a16:creationId xmlns:a16="http://schemas.microsoft.com/office/drawing/2014/main" id="{5510C3E4-AB58-E4C7-F9A0-06A8C7C3D455}"/>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5" name="Title 1">
            <a:extLst>
              <a:ext uri="{FF2B5EF4-FFF2-40B4-BE49-F238E27FC236}">
                <a16:creationId xmlns:a16="http://schemas.microsoft.com/office/drawing/2014/main" id="{BBC22E84-98C9-2268-3258-804D58610F4A}"/>
              </a:ext>
            </a:extLst>
          </p:cNvPr>
          <p:cNvSpPr>
            <a:spLocks noGrp="1"/>
          </p:cNvSpPr>
          <p:nvPr>
            <p:ph type="title"/>
          </p:nvPr>
        </p:nvSpPr>
        <p:spPr>
          <a:xfrm>
            <a:off x="620430" y="779264"/>
            <a:ext cx="5623208"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7" name="Text Placeholder 2">
            <a:extLst>
              <a:ext uri="{FF2B5EF4-FFF2-40B4-BE49-F238E27FC236}">
                <a16:creationId xmlns:a16="http://schemas.microsoft.com/office/drawing/2014/main" id="{DC22D6FC-18A3-95A5-DA37-A9E8F8584823}"/>
              </a:ext>
            </a:extLst>
          </p:cNvPr>
          <p:cNvSpPr>
            <a:spLocks noGrp="1"/>
          </p:cNvSpPr>
          <p:nvPr>
            <p:ph idx="1" hasCustomPrompt="1"/>
          </p:nvPr>
        </p:nvSpPr>
        <p:spPr>
          <a:xfrm>
            <a:off x="620429" y="1628779"/>
            <a:ext cx="6666195" cy="3869638"/>
          </a:xfrm>
          <a:prstGeom prst="rect">
            <a:avLst/>
          </a:prstGeom>
        </p:spPr>
        <p:txBody>
          <a:bodyPr vert="horz" lIns="91440" tIns="45720" rIns="91440" bIns="45720" rtlCol="0">
            <a:normAutofit/>
          </a:bodyPr>
          <a:lstStyle>
            <a:lvl1pPr marL="0" indent="0">
              <a:lnSpc>
                <a:spcPct val="150000"/>
              </a:lnSpc>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324014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Text 2-Col (Gree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BD06F7D-E286-4308-B43F-5674DDE18AB6}"/>
              </a:ext>
            </a:extLst>
          </p:cNvPr>
          <p:cNvGrpSpPr/>
          <p:nvPr userDrawn="1"/>
        </p:nvGrpSpPr>
        <p:grpSpPr>
          <a:xfrm>
            <a:off x="-3882" y="-1"/>
            <a:ext cx="12187063" cy="6858001"/>
            <a:chOff x="-3882" y="-1"/>
            <a:chExt cx="12187063" cy="6858001"/>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8"/>
            </a:xfrm>
            <a:prstGeom prst="rect">
              <a:avLst/>
            </a:prstGeom>
          </p:spPr>
        </p:pic>
      </p:grpSp>
      <p:sp>
        <p:nvSpPr>
          <p:cNvPr id="10" name="Text Placeholder 10">
            <a:extLst>
              <a:ext uri="{FF2B5EF4-FFF2-40B4-BE49-F238E27FC236}">
                <a16:creationId xmlns:a16="http://schemas.microsoft.com/office/drawing/2014/main" id="{05F9D803-EAD4-480C-EDA0-88656D019366}"/>
              </a:ext>
            </a:extLst>
          </p:cNvPr>
          <p:cNvSpPr>
            <a:spLocks noGrp="1"/>
          </p:cNvSpPr>
          <p:nvPr>
            <p:ph type="body" sz="quarter" idx="13" hasCustomPrompt="1"/>
          </p:nvPr>
        </p:nvSpPr>
        <p:spPr>
          <a:xfrm>
            <a:off x="614360" y="1616696"/>
            <a:ext cx="11073073" cy="4198175"/>
          </a:xfrm>
          <a:prstGeom prst="rect">
            <a:avLst/>
          </a:prstGeom>
        </p:spPr>
        <p:txBody>
          <a:bodyPr numCol="2" spcCol="457200">
            <a:normAutofit/>
          </a:bodyPr>
          <a:lstStyle>
            <a:lvl1pPr marL="0" indent="0">
              <a:lnSpc>
                <a:spcPct val="150000"/>
              </a:lnSpc>
              <a:spcBef>
                <a:spcPts val="1200"/>
              </a:spcBef>
              <a:buNone/>
              <a:defRPr sz="18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pic>
        <p:nvPicPr>
          <p:cNvPr id="8" name="Picture 7" descr="University of Vermont logo: A dark green letter V outlined by a white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9" y="6152528"/>
            <a:ext cx="1274766"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11067003"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Tree>
    <p:extLst>
      <p:ext uri="{BB962C8B-B14F-4D97-AF65-F5344CB8AC3E}">
        <p14:creationId xmlns:p14="http://schemas.microsoft.com/office/powerpoint/2010/main" val="232615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mple Text 2-Col (White)">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BD06F7D-E286-4308-B43F-5674DDE18AB6}"/>
              </a:ext>
            </a:extLst>
          </p:cNvPr>
          <p:cNvGrpSpPr/>
          <p:nvPr userDrawn="1"/>
        </p:nvGrpSpPr>
        <p:grpSpPr>
          <a:xfrm>
            <a:off x="-3882" y="-1"/>
            <a:ext cx="12187063" cy="6858001"/>
            <a:chOff x="-3882" y="-1"/>
            <a:chExt cx="12187063" cy="6858001"/>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10" name="Text Placeholder 10">
            <a:extLst>
              <a:ext uri="{FF2B5EF4-FFF2-40B4-BE49-F238E27FC236}">
                <a16:creationId xmlns:a16="http://schemas.microsoft.com/office/drawing/2014/main" id="{05F9D803-EAD4-480C-EDA0-88656D019366}"/>
              </a:ext>
            </a:extLst>
          </p:cNvPr>
          <p:cNvSpPr>
            <a:spLocks noGrp="1"/>
          </p:cNvSpPr>
          <p:nvPr>
            <p:ph type="body" sz="quarter" idx="13" hasCustomPrompt="1"/>
          </p:nvPr>
        </p:nvSpPr>
        <p:spPr>
          <a:xfrm>
            <a:off x="614360" y="1616696"/>
            <a:ext cx="11073073" cy="4198175"/>
          </a:xfrm>
          <a:prstGeom prst="rect">
            <a:avLst/>
          </a:prstGeom>
        </p:spPr>
        <p:txBody>
          <a:bodyPr numCol="2" spcCol="457200">
            <a:normAutofit/>
          </a:bodyPr>
          <a:lstStyle>
            <a:lvl1pPr marL="0" indent="0">
              <a:lnSpc>
                <a:spcPct val="150000"/>
              </a:lnSpc>
              <a:spcBef>
                <a:spcPts val="1200"/>
              </a:spcBef>
              <a:buNone/>
              <a:defRPr sz="1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pic>
        <p:nvPicPr>
          <p:cNvPr id="8" name="Picture 7" descr="University of Vermont logo: A white letter V outlined by a dark green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11067003"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Tree>
    <p:extLst>
      <p:ext uri="{BB962C8B-B14F-4D97-AF65-F5344CB8AC3E}">
        <p14:creationId xmlns:p14="http://schemas.microsoft.com/office/powerpoint/2010/main" val="288765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76C1B2-0DA1-F5D2-6204-9E685D770001}"/>
              </a:ext>
            </a:extLst>
          </p:cNvPr>
          <p:cNvSpPr txBox="1">
            <a:spLocks/>
          </p:cNvSpPr>
          <p:nvPr userDrawn="1"/>
        </p:nvSpPr>
        <p:spPr>
          <a:xfrm>
            <a:off x="502592" y="1122363"/>
            <a:ext cx="8614904" cy="2387600"/>
          </a:xfrm>
          <a:prstGeom prst="rect">
            <a:avLst/>
          </a:prstGeom>
        </p:spPr>
        <p:txBody>
          <a:bodyPr anchor="b"/>
          <a:lstStyle>
            <a:lvl1pPr algn="l" defTabSz="914400" rtl="0" eaLnBrk="1" latinLnBrk="0" hangingPunct="1">
              <a:lnSpc>
                <a:spcPct val="90000"/>
              </a:lnSpc>
              <a:spcBef>
                <a:spcPct val="0"/>
              </a:spcBef>
              <a:buNone/>
              <a:defRPr sz="6000" b="1" kern="1200">
                <a:solidFill>
                  <a:schemeClr val="bg1"/>
                </a:solidFill>
                <a:latin typeface="Times New Roman" panose="02020603050405020304" pitchFamily="18" charset="0"/>
                <a:ea typeface="+mj-ea"/>
                <a:cs typeface="Times New Roman" panose="02020603050405020304" pitchFamily="18" charset="0"/>
              </a:defRPr>
            </a:lvl1pPr>
          </a:lstStyle>
          <a:p>
            <a:r>
              <a:rPr lang="en-US" dirty="0"/>
              <a:t>University of</a:t>
            </a:r>
            <a:br>
              <a:rPr lang="en-US" dirty="0"/>
            </a:br>
            <a:r>
              <a:rPr lang="en-US" dirty="0"/>
              <a:t>Vermont</a:t>
            </a:r>
          </a:p>
        </p:txBody>
      </p:sp>
      <p:sp>
        <p:nvSpPr>
          <p:cNvPr id="5" name="Subtitle 2">
            <a:extLst>
              <a:ext uri="{FF2B5EF4-FFF2-40B4-BE49-F238E27FC236}">
                <a16:creationId xmlns:a16="http://schemas.microsoft.com/office/drawing/2014/main" id="{A816F94E-748B-7D45-D414-4BE2D60D31AF}"/>
              </a:ext>
            </a:extLst>
          </p:cNvPr>
          <p:cNvSpPr txBox="1">
            <a:spLocks/>
          </p:cNvSpPr>
          <p:nvPr userDrawn="1"/>
        </p:nvSpPr>
        <p:spPr>
          <a:xfrm>
            <a:off x="502592" y="3602038"/>
            <a:ext cx="8614904" cy="16557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bg1"/>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2022 </a:t>
            </a:r>
            <a:r>
              <a:rPr lang="en-US" dirty="0" err="1"/>
              <a:t>Powerpoint</a:t>
            </a:r>
            <a:r>
              <a:rPr lang="en-US" dirty="0"/>
              <a:t> Template</a:t>
            </a:r>
          </a:p>
        </p:txBody>
      </p:sp>
      <p:pic>
        <p:nvPicPr>
          <p:cNvPr id="3" name="Picture 2">
            <a:extLst>
              <a:ext uri="{FF2B5EF4-FFF2-40B4-BE49-F238E27FC236}">
                <a16:creationId xmlns:a16="http://schemas.microsoft.com/office/drawing/2014/main" id="{B979A093-937E-26ED-13F7-AEC9DD394A04}"/>
              </a:ext>
            </a:extLst>
          </p:cNvPr>
          <p:cNvPicPr>
            <a:picLocks noChangeAspect="1"/>
          </p:cNvPicPr>
          <p:nvPr userDrawn="1"/>
        </p:nvPicPr>
        <p:blipFill>
          <a:blip r:embed="rId28"/>
          <a:srcRect/>
          <a:stretch/>
        </p:blipFill>
        <p:spPr>
          <a:xfrm>
            <a:off x="2467" y="0"/>
            <a:ext cx="12187065" cy="6858000"/>
          </a:xfrm>
          <a:prstGeom prst="rect">
            <a:avLst/>
          </a:prstGeom>
        </p:spPr>
      </p:pic>
    </p:spTree>
    <p:extLst>
      <p:ext uri="{BB962C8B-B14F-4D97-AF65-F5344CB8AC3E}">
        <p14:creationId xmlns:p14="http://schemas.microsoft.com/office/powerpoint/2010/main" val="2407056672"/>
      </p:ext>
    </p:extLst>
  </p:cSld>
  <p:clrMap bg1="lt1" tx1="dk1" bg2="lt2" tx2="dk2" accent1="accent1" accent2="accent2" accent3="accent3" accent4="accent4" accent5="accent5" accent6="accent6" hlink="hlink" folHlink="folHlink"/>
  <p:sldLayoutIdLst>
    <p:sldLayoutId id="2147483715" r:id="rId1"/>
    <p:sldLayoutId id="2147483712" r:id="rId2"/>
    <p:sldLayoutId id="2147483684" r:id="rId3"/>
    <p:sldLayoutId id="2147483714" r:id="rId4"/>
    <p:sldLayoutId id="2147483717" r:id="rId5"/>
    <p:sldLayoutId id="2147483649" r:id="rId6"/>
    <p:sldLayoutId id="2147483718" r:id="rId7"/>
    <p:sldLayoutId id="2147483735" r:id="rId8"/>
    <p:sldLayoutId id="2147483700" r:id="rId9"/>
    <p:sldLayoutId id="2147483736" r:id="rId10"/>
    <p:sldLayoutId id="2147483719" r:id="rId11"/>
    <p:sldLayoutId id="2147483737" r:id="rId12"/>
    <p:sldLayoutId id="2147483720" r:id="rId13"/>
    <p:sldLayoutId id="2147483721" r:id="rId14"/>
    <p:sldLayoutId id="2147483733" r:id="rId15"/>
    <p:sldLayoutId id="2147483723" r:id="rId16"/>
    <p:sldLayoutId id="2147483732" r:id="rId17"/>
    <p:sldLayoutId id="2147483722" r:id="rId18"/>
    <p:sldLayoutId id="2147483734" r:id="rId19"/>
    <p:sldLayoutId id="2147483726" r:id="rId20"/>
    <p:sldLayoutId id="2147483731" r:id="rId21"/>
    <p:sldLayoutId id="2147483698" r:id="rId22"/>
    <p:sldLayoutId id="2147483730" r:id="rId23"/>
    <p:sldLayoutId id="2147483728" r:id="rId24"/>
    <p:sldLayoutId id="2147483729" r:id="rId25"/>
    <p:sldLayoutId id="2147483727" r:id="rId26"/>
  </p:sldLayoutIdLst>
  <p:txStyles>
    <p:titleStyle>
      <a:lvl1pPr algn="l" defTabSz="914400" rtl="0" eaLnBrk="1" latinLnBrk="0" hangingPunct="1">
        <a:lnSpc>
          <a:spcPct val="90000"/>
        </a:lnSpc>
        <a:spcBef>
          <a:spcPct val="0"/>
        </a:spcBef>
        <a:buNone/>
        <a:defRPr sz="4400" b="1"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CB78-58A7-C663-471C-56F096780401}"/>
              </a:ext>
            </a:extLst>
          </p:cNvPr>
          <p:cNvSpPr>
            <a:spLocks noGrp="1"/>
          </p:cNvSpPr>
          <p:nvPr>
            <p:ph type="ctrTitle"/>
          </p:nvPr>
        </p:nvSpPr>
        <p:spPr>
          <a:xfrm>
            <a:off x="550606" y="1076960"/>
            <a:ext cx="11499154" cy="2433003"/>
          </a:xfrm>
        </p:spPr>
        <p:txBody>
          <a:bodyPr/>
          <a:lstStyle/>
          <a:p>
            <a:r>
              <a:rPr lang="en-US" dirty="0"/>
              <a:t>Low-Cost Precipitation Phase Partitioning Using Acoustic Data and Machine Learning in the Edge</a:t>
            </a:r>
          </a:p>
        </p:txBody>
      </p:sp>
      <p:sp>
        <p:nvSpPr>
          <p:cNvPr id="3" name="Subtitle 2">
            <a:extLst>
              <a:ext uri="{FF2B5EF4-FFF2-40B4-BE49-F238E27FC236}">
                <a16:creationId xmlns:a16="http://schemas.microsoft.com/office/drawing/2014/main" id="{39509F87-5DB0-F2FA-A4EB-071DDF88D0EF}"/>
              </a:ext>
            </a:extLst>
          </p:cNvPr>
          <p:cNvSpPr>
            <a:spLocks noGrp="1"/>
          </p:cNvSpPr>
          <p:nvPr>
            <p:ph type="subTitle" idx="1"/>
          </p:nvPr>
        </p:nvSpPr>
        <p:spPr/>
        <p:txBody>
          <a:bodyPr/>
          <a:lstStyle/>
          <a:p>
            <a:r>
              <a:rPr lang="en-US" b="1" dirty="0">
                <a:latin typeface="Century Gothic" panose="020B0502020202020204" pitchFamily="34" charset="0"/>
              </a:rPr>
              <a:t>Christian Skalka, Rachael Chertok, Julia Sober, Soheyl Faghir-Hagh, Tian Xia</a:t>
            </a:r>
          </a:p>
        </p:txBody>
      </p:sp>
      <p:pic>
        <p:nvPicPr>
          <p:cNvPr id="1026" name="Picture 2" descr="CIROH Logo">
            <a:extLst>
              <a:ext uri="{FF2B5EF4-FFF2-40B4-BE49-F238E27FC236}">
                <a16:creationId xmlns:a16="http://schemas.microsoft.com/office/drawing/2014/main" id="{467E3006-A7C5-6F29-2CD3-20F1A1F26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0673" y="5181452"/>
            <a:ext cx="1199176" cy="11991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ation Oceanic and Atmospheric Association">
            <a:extLst>
              <a:ext uri="{FF2B5EF4-FFF2-40B4-BE49-F238E27FC236}">
                <a16:creationId xmlns:a16="http://schemas.microsoft.com/office/drawing/2014/main" id="{3921B107-4B0C-79D1-D466-E106E0AAA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1040" y="5037452"/>
            <a:ext cx="1276456" cy="12764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SGS">
            <a:extLst>
              <a:ext uri="{FF2B5EF4-FFF2-40B4-BE49-F238E27FC236}">
                <a16:creationId xmlns:a16="http://schemas.microsoft.com/office/drawing/2014/main" id="{0788293F-CC55-3BB3-7913-80D18DDA72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961" y="5037452"/>
            <a:ext cx="1453087" cy="14530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56025E3-AAB3-7E72-0DA4-3EDEAA6E367B}"/>
              </a:ext>
            </a:extLst>
          </p:cNvPr>
          <p:cNvPicPr>
            <a:picLocks noChangeAspect="1"/>
          </p:cNvPicPr>
          <p:nvPr/>
        </p:nvPicPr>
        <p:blipFill>
          <a:blip r:embed="rId6"/>
          <a:stretch>
            <a:fillRect/>
          </a:stretch>
        </p:blipFill>
        <p:spPr>
          <a:xfrm>
            <a:off x="6104737" y="5104171"/>
            <a:ext cx="1404758" cy="1276457"/>
          </a:xfrm>
          <a:prstGeom prst="rect">
            <a:avLst/>
          </a:prstGeom>
        </p:spPr>
      </p:pic>
    </p:spTree>
    <p:extLst>
      <p:ext uri="{BB962C8B-B14F-4D97-AF65-F5344CB8AC3E}">
        <p14:creationId xmlns:p14="http://schemas.microsoft.com/office/powerpoint/2010/main" val="311507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A9384-4A17-C8FD-B9D1-DD9B98E6020A}"/>
              </a:ext>
            </a:extLst>
          </p:cNvPr>
          <p:cNvSpPr>
            <a:spLocks noGrp="1"/>
          </p:cNvSpPr>
          <p:nvPr>
            <p:ph type="body" sz="quarter" idx="13"/>
          </p:nvPr>
        </p:nvSpPr>
        <p:spPr>
          <a:xfrm>
            <a:off x="614360" y="1158756"/>
            <a:ext cx="11073073" cy="4656116"/>
          </a:xfrm>
        </p:spPr>
        <p:txBody>
          <a:bodyPr numCol="1">
            <a:noAutofit/>
          </a:bodyPr>
          <a:lstStyle/>
          <a:p>
            <a:pPr marL="285750" indent="-285750">
              <a:buFont typeface="Arial" panose="020B0604020202020204" pitchFamily="34" charset="0"/>
              <a:buChar char="•"/>
            </a:pPr>
            <a:r>
              <a:rPr lang="en-US" dirty="0"/>
              <a:t>Temporal Features:</a:t>
            </a:r>
          </a:p>
          <a:p>
            <a:pPr marL="742950" lvl="1" indent="-285750">
              <a:lnSpc>
                <a:spcPct val="100000"/>
              </a:lnSpc>
              <a:buFont typeface="Arial" panose="020B0604020202020204" pitchFamily="34" charset="0"/>
              <a:buChar char="•"/>
            </a:pPr>
            <a:r>
              <a:rPr lang="en-US" dirty="0"/>
              <a:t>Average Autocorrelation Coefficient*, Average Zero Crossing Rate*, Temporal Entropy, Acoustic Complexity Index</a:t>
            </a:r>
          </a:p>
          <a:p>
            <a:pPr marL="285750" indent="-285750">
              <a:lnSpc>
                <a:spcPct val="100000"/>
              </a:lnSpc>
              <a:buFont typeface="Arial" panose="020B0604020202020204" pitchFamily="34" charset="0"/>
              <a:buChar char="•"/>
            </a:pPr>
            <a:r>
              <a:rPr lang="en-US" dirty="0"/>
              <a:t>Spectral Features: </a:t>
            </a:r>
          </a:p>
          <a:p>
            <a:pPr marL="742950" lvl="1" indent="-285750">
              <a:lnSpc>
                <a:spcPct val="100000"/>
              </a:lnSpc>
              <a:buFont typeface="Arial" panose="020B0604020202020204" pitchFamily="34" charset="0"/>
              <a:buChar char="•"/>
            </a:pPr>
            <a:r>
              <a:rPr lang="en-US" dirty="0"/>
              <a:t>Spectral Entropy, Spectral Cover Low Frequency Coverage, Spectral Cover Mid Frequency Coverage, Spectral Cover High Frequency Coverage, Spectral Flux, Spectral Centroid, Spectral Spread, Spectral Skewness, Spectral Kurtosis, Spectral Bandwidth, Spectral Flatness, Spectral Rolloff</a:t>
            </a:r>
          </a:p>
          <a:p>
            <a:pPr marL="285750" indent="-285750">
              <a:lnSpc>
                <a:spcPct val="100000"/>
              </a:lnSpc>
              <a:buFont typeface="Arial" panose="020B0604020202020204" pitchFamily="34" charset="0"/>
              <a:buChar char="•"/>
            </a:pPr>
            <a:r>
              <a:rPr lang="en-US" dirty="0"/>
              <a:t>*For some features, like Autocorrelation Coefficient, many values are outputted for each sample. To cut down on the number of features inputted to the model, we average these values together for each .</a:t>
            </a:r>
          </a:p>
        </p:txBody>
      </p:sp>
      <p:sp>
        <p:nvSpPr>
          <p:cNvPr id="3" name="Title 2">
            <a:extLst>
              <a:ext uri="{FF2B5EF4-FFF2-40B4-BE49-F238E27FC236}">
                <a16:creationId xmlns:a16="http://schemas.microsoft.com/office/drawing/2014/main" id="{41B05EE2-14D9-7F4A-6C37-8BED321ECD82}"/>
              </a:ext>
            </a:extLst>
          </p:cNvPr>
          <p:cNvSpPr>
            <a:spLocks noGrp="1"/>
          </p:cNvSpPr>
          <p:nvPr>
            <p:ph type="title"/>
          </p:nvPr>
        </p:nvSpPr>
        <p:spPr>
          <a:xfrm>
            <a:off x="614360" y="380680"/>
            <a:ext cx="11067003" cy="778075"/>
          </a:xfrm>
        </p:spPr>
        <p:txBody>
          <a:bodyPr/>
          <a:lstStyle/>
          <a:p>
            <a:r>
              <a:rPr lang="en-US" dirty="0"/>
              <a:t>Features Extracted from Audio</a:t>
            </a:r>
          </a:p>
        </p:txBody>
      </p:sp>
    </p:spTree>
    <p:extLst>
      <p:ext uri="{BB962C8B-B14F-4D97-AF65-F5344CB8AC3E}">
        <p14:creationId xmlns:p14="http://schemas.microsoft.com/office/powerpoint/2010/main" val="85110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F71EAE-A110-0748-F5FF-A639C08EED2F}"/>
              </a:ext>
            </a:extLst>
          </p:cNvPr>
          <p:cNvSpPr>
            <a:spLocks noGrp="1" noRot="1" noMove="1" noResize="1" noEditPoints="1" noAdjustHandles="1" noChangeArrowheads="1" noChangeShapeType="1"/>
          </p:cNvSpPr>
          <p:nvPr>
            <p:ph type="title"/>
          </p:nvPr>
        </p:nvSpPr>
        <p:spPr/>
        <p:txBody>
          <a:bodyPr>
            <a:normAutofit/>
          </a:bodyPr>
          <a:lstStyle/>
          <a:p>
            <a:r>
              <a:rPr lang="en-US" dirty="0"/>
              <a:t>Precipitation Phase Partitioning with IoT </a:t>
            </a:r>
            <a:r>
              <a:rPr lang="en-US" dirty="0" err="1"/>
              <a:t>Sytems</a:t>
            </a:r>
            <a:endParaRPr lang="en-US" dirty="0">
              <a:highlight>
                <a:srgbClr val="00FFFF"/>
              </a:highlight>
            </a:endParaRPr>
          </a:p>
        </p:txBody>
      </p:sp>
      <p:sp>
        <p:nvSpPr>
          <p:cNvPr id="2" name="Text Placeholder 1">
            <a:extLst>
              <a:ext uri="{FF2B5EF4-FFF2-40B4-BE49-F238E27FC236}">
                <a16:creationId xmlns:a16="http://schemas.microsoft.com/office/drawing/2014/main" id="{E2B565E9-7C1F-30BD-99F2-15DA4245F9C7}"/>
              </a:ext>
            </a:extLst>
          </p:cNvPr>
          <p:cNvSpPr>
            <a:spLocks noGrp="1" noRot="1" noMove="1" noResize="1" noEditPoints="1" noAdjustHandles="1" noChangeArrowheads="1" noChangeShapeType="1"/>
          </p:cNvSpPr>
          <p:nvPr>
            <p:ph type="body" sz="quarter" idx="13"/>
          </p:nvPr>
        </p:nvSpPr>
        <p:spPr/>
        <p:txBody>
          <a:bodyPr numCol="1">
            <a:normAutofit/>
          </a:bodyPr>
          <a:lstStyle/>
          <a:p>
            <a:pPr marL="285750" indent="-285750">
              <a:buFont typeface="Arial" panose="020B0604020202020204" pitchFamily="34" charset="0"/>
              <a:buChar char="•"/>
            </a:pPr>
            <a:r>
              <a:rPr lang="en-US" dirty="0">
                <a:solidFill>
                  <a:schemeClr val="accent6">
                    <a:lumMod val="60000"/>
                    <a:lumOff val="40000"/>
                  </a:schemeClr>
                </a:solidFill>
              </a:rPr>
              <a:t>Precipitation phase partitioning:</a:t>
            </a:r>
            <a:r>
              <a:rPr lang="en-US" dirty="0"/>
              <a:t> an important, difficult problem for alpine snow hydrology.</a:t>
            </a:r>
          </a:p>
          <a:p>
            <a:pPr marL="742950" lvl="1" indent="-285750">
              <a:buFont typeface="Arial" panose="020B0604020202020204" pitchFamily="34" charset="0"/>
              <a:buChar char="•"/>
            </a:pPr>
            <a:r>
              <a:rPr lang="en-US" dirty="0"/>
              <a:t>E.g., </a:t>
            </a:r>
            <a:r>
              <a:rPr lang="en-US" i="1" dirty="0"/>
              <a:t>Rain on snow </a:t>
            </a:r>
            <a:r>
              <a:rPr lang="en-US" dirty="0"/>
              <a:t>detection: one of the 23 unsolved problems in hydrology [1]</a:t>
            </a:r>
          </a:p>
          <a:p>
            <a:pPr marL="285750" indent="-285750">
              <a:buFont typeface="Arial" panose="020B0604020202020204" pitchFamily="34" charset="0"/>
              <a:buChar char="•"/>
            </a:pPr>
            <a:r>
              <a:rPr lang="en-US" dirty="0"/>
              <a:t>Our goal: how to detect rain vs. hail vs. snow with ground-based sensors?</a:t>
            </a:r>
          </a:p>
          <a:p>
            <a:pPr marL="742950" lvl="1" indent="-285750">
              <a:buFont typeface="Arial" panose="020B0604020202020204" pitchFamily="34" charset="0"/>
              <a:buChar char="•"/>
            </a:pPr>
            <a:r>
              <a:rPr lang="en-US" dirty="0"/>
              <a:t>Existing sensors (e.g., disdrometers) are expensive and power-hungry.</a:t>
            </a:r>
          </a:p>
          <a:p>
            <a:pPr marL="742950" lvl="1" indent="-285750">
              <a:buFont typeface="Arial" panose="020B0604020202020204" pitchFamily="34" charset="0"/>
              <a:buChar char="•"/>
            </a:pPr>
            <a:r>
              <a:rPr lang="en-US" dirty="0"/>
              <a:t>Poor spatial resolution- but high spatial variability of phase in alpine settings. </a:t>
            </a:r>
          </a:p>
          <a:p>
            <a:pPr marL="285750" indent="-285750">
              <a:buFont typeface="Arial" panose="020B0604020202020204" pitchFamily="34" charset="0"/>
              <a:buChar char="•"/>
            </a:pPr>
            <a:r>
              <a:rPr lang="en-US" dirty="0"/>
              <a:t>Our approach: </a:t>
            </a:r>
            <a:r>
              <a:rPr lang="en-US" dirty="0">
                <a:solidFill>
                  <a:schemeClr val="accent6">
                    <a:lumMod val="60000"/>
                    <a:lumOff val="40000"/>
                  </a:schemeClr>
                </a:solidFill>
              </a:rPr>
              <a:t>Low-cost AI enabled IoT systems</a:t>
            </a:r>
            <a:r>
              <a:rPr lang="en-US" dirty="0"/>
              <a:t>, using acoustic sensors.</a:t>
            </a:r>
          </a:p>
          <a:p>
            <a:pPr marL="742950" lvl="1" indent="-285750">
              <a:buFont typeface="Arial" panose="020B0604020202020204" pitchFamily="34" charset="0"/>
              <a:buChar char="•"/>
            </a:pPr>
            <a:r>
              <a:rPr lang="en-US" dirty="0"/>
              <a:t>Modern platforms (e.g., Arduino) highly programmable, low power/cost.</a:t>
            </a:r>
          </a:p>
          <a:p>
            <a:pPr marL="742950" lvl="1" indent="-285750">
              <a:buFont typeface="Arial" panose="020B0604020202020204" pitchFamily="34" charset="0"/>
              <a:buChar char="•"/>
            </a:pPr>
            <a:r>
              <a:rPr lang="en-US" dirty="0"/>
              <a:t>Low cost/power/size = better spatial resolution.</a:t>
            </a:r>
            <a:endParaRPr lang="en-US" dirty="0">
              <a:highlight>
                <a:srgbClr val="00FFFF"/>
              </a:highlight>
            </a:endParaRPr>
          </a:p>
        </p:txBody>
      </p:sp>
      <p:sp>
        <p:nvSpPr>
          <p:cNvPr id="4" name="TextBox 3">
            <a:extLst>
              <a:ext uri="{FF2B5EF4-FFF2-40B4-BE49-F238E27FC236}">
                <a16:creationId xmlns:a16="http://schemas.microsoft.com/office/drawing/2014/main" id="{C9F9B489-2D3F-1E04-474F-538FC069579C}"/>
              </a:ext>
            </a:extLst>
          </p:cNvPr>
          <p:cNvSpPr txBox="1"/>
          <p:nvPr/>
        </p:nvSpPr>
        <p:spPr>
          <a:xfrm>
            <a:off x="2142309" y="5814871"/>
            <a:ext cx="9777688" cy="738664"/>
          </a:xfrm>
          <a:prstGeom prst="rect">
            <a:avLst/>
          </a:prstGeom>
          <a:noFill/>
        </p:spPr>
        <p:txBody>
          <a:bodyPr wrap="square" rtlCol="0">
            <a:spAutoFit/>
          </a:bodyPr>
          <a:lstStyle/>
          <a:p>
            <a:r>
              <a:rPr lang="en-US" sz="1400" i="1" dirty="0">
                <a:solidFill>
                  <a:schemeClr val="bg1"/>
                </a:solidFill>
              </a:rPr>
              <a:t>[1] Gunter </a:t>
            </a:r>
            <a:r>
              <a:rPr lang="en-US" sz="1400" i="1" dirty="0" err="1">
                <a:solidFill>
                  <a:schemeClr val="bg1"/>
                </a:solidFill>
              </a:rPr>
              <a:t>Bloschl</a:t>
            </a:r>
            <a:r>
              <a:rPr lang="en-US" sz="1400" i="1" dirty="0">
                <a:solidFill>
                  <a:schemeClr val="bg1"/>
                </a:solidFill>
              </a:rPr>
              <a:t>, Marc FP </a:t>
            </a:r>
            <a:r>
              <a:rPr lang="en-US" sz="1400" i="1" dirty="0" err="1">
                <a:solidFill>
                  <a:schemeClr val="bg1"/>
                </a:solidFill>
              </a:rPr>
              <a:t>Bierkens</a:t>
            </a:r>
            <a:r>
              <a:rPr lang="en-US" sz="1400" i="1" dirty="0">
                <a:solidFill>
                  <a:schemeClr val="bg1"/>
                </a:solidFill>
              </a:rPr>
              <a:t>, Antonio </a:t>
            </a:r>
            <a:r>
              <a:rPr lang="en-US" sz="1400" i="1" dirty="0" err="1">
                <a:solidFill>
                  <a:schemeClr val="bg1"/>
                </a:solidFill>
              </a:rPr>
              <a:t>Chambel</a:t>
            </a:r>
            <a:r>
              <a:rPr lang="en-US" sz="1400" i="1" dirty="0">
                <a:solidFill>
                  <a:schemeClr val="bg1"/>
                </a:solidFill>
              </a:rPr>
              <a:t>, Christophe </a:t>
            </a:r>
            <a:r>
              <a:rPr lang="en-US" sz="1400" i="1" dirty="0" err="1">
                <a:solidFill>
                  <a:schemeClr val="bg1"/>
                </a:solidFill>
              </a:rPr>
              <a:t>Cudennec</a:t>
            </a:r>
            <a:r>
              <a:rPr lang="en-US" sz="1400" i="1" dirty="0">
                <a:solidFill>
                  <a:schemeClr val="bg1"/>
                </a:solidFill>
              </a:rPr>
              <a:t>, Georgia </a:t>
            </a:r>
            <a:r>
              <a:rPr lang="en-US" sz="1400" i="1" dirty="0" err="1">
                <a:solidFill>
                  <a:schemeClr val="bg1"/>
                </a:solidFill>
              </a:rPr>
              <a:t>Destouni</a:t>
            </a:r>
            <a:r>
              <a:rPr lang="en-US" sz="1400" i="1" dirty="0">
                <a:solidFill>
                  <a:schemeClr val="bg1"/>
                </a:solidFill>
              </a:rPr>
              <a:t>, Aldo Fiori, James </a:t>
            </a:r>
            <a:r>
              <a:rPr lang="en-US" sz="1400" i="1" dirty="0" err="1">
                <a:solidFill>
                  <a:schemeClr val="bg1"/>
                </a:solidFill>
              </a:rPr>
              <a:t>WKirchner</a:t>
            </a:r>
            <a:r>
              <a:rPr lang="en-US" sz="1400" i="1" dirty="0">
                <a:solidFill>
                  <a:schemeClr val="bg1"/>
                </a:solidFill>
              </a:rPr>
              <a:t>, Jeffrey J McDonnell, Hubert HG </a:t>
            </a:r>
            <a:r>
              <a:rPr lang="en-US" sz="1400" i="1" dirty="0" err="1">
                <a:solidFill>
                  <a:schemeClr val="bg1"/>
                </a:solidFill>
              </a:rPr>
              <a:t>Savenije</a:t>
            </a:r>
            <a:r>
              <a:rPr lang="en-US" sz="1400" i="1" dirty="0">
                <a:solidFill>
                  <a:schemeClr val="bg1"/>
                </a:solidFill>
              </a:rPr>
              <a:t>, Murugesu Sivapalan, et al. </a:t>
            </a:r>
            <a:r>
              <a:rPr lang="en-US" sz="1400" i="1" dirty="0">
                <a:solidFill>
                  <a:schemeClr val="accent6">
                    <a:lumMod val="60000"/>
                    <a:lumOff val="40000"/>
                  </a:schemeClr>
                </a:solidFill>
              </a:rPr>
              <a:t>Twenty-three unsolved problems in hydrology–a community perspective. Hydrological sciences journal, 64(10):1141–1158, 2019</a:t>
            </a:r>
          </a:p>
        </p:txBody>
      </p:sp>
    </p:spTree>
    <p:extLst>
      <p:ext uri="{BB962C8B-B14F-4D97-AF65-F5344CB8AC3E}">
        <p14:creationId xmlns:p14="http://schemas.microsoft.com/office/powerpoint/2010/main" val="341760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DAF35-D0A6-95A2-7060-00605873AACB}"/>
              </a:ext>
            </a:extLst>
          </p:cNvPr>
          <p:cNvSpPr>
            <a:spLocks noGrp="1"/>
          </p:cNvSpPr>
          <p:nvPr>
            <p:ph type="body" sz="quarter" idx="13"/>
          </p:nvPr>
        </p:nvSpPr>
        <p:spPr>
          <a:xfrm>
            <a:off x="181791" y="1415168"/>
            <a:ext cx="7081418" cy="4358745"/>
          </a:xfrm>
        </p:spPr>
        <p:txBody>
          <a:bodyPr numCol="1">
            <a:normAutofit/>
          </a:bodyPr>
          <a:lstStyle/>
          <a:p>
            <a:pPr marL="285750" indent="-285750">
              <a:buFont typeface="Arial" panose="020B0604020202020204" pitchFamily="34" charset="0"/>
              <a:buChar char="•"/>
            </a:pPr>
            <a:r>
              <a:rPr lang="en-US" dirty="0"/>
              <a:t>Precipitation phase detection, summary: </a:t>
            </a:r>
          </a:p>
          <a:p>
            <a:pPr marL="800100" lvl="1" indent="-342900">
              <a:buFont typeface="+mj-lt"/>
              <a:buAutoNum type="arabicPeriod"/>
            </a:pPr>
            <a:r>
              <a:rPr lang="en-US" dirty="0"/>
              <a:t>Audio data recorded via a microphone.</a:t>
            </a:r>
          </a:p>
          <a:p>
            <a:pPr marL="800100" lvl="1" indent="-342900">
              <a:buFont typeface="+mj-lt"/>
              <a:buAutoNum type="arabicPeriod"/>
            </a:pPr>
            <a:r>
              <a:rPr lang="en-US" dirty="0"/>
              <a:t>Audio features extracted from this audio via signal processing.</a:t>
            </a:r>
          </a:p>
          <a:p>
            <a:pPr marL="800100" lvl="1" indent="-342900">
              <a:buFont typeface="+mj-lt"/>
              <a:buAutoNum type="arabicPeriod"/>
            </a:pPr>
            <a:r>
              <a:rPr lang="en-US" dirty="0"/>
              <a:t>Features provided to ML models, previously trained to classify precipitation phase.	</a:t>
            </a:r>
          </a:p>
          <a:p>
            <a:pPr marL="285750" indent="-285750">
              <a:buFont typeface="Arial" panose="020B0604020202020204" pitchFamily="34" charset="0"/>
              <a:buChar char="•"/>
            </a:pPr>
            <a:r>
              <a:rPr lang="en-US" dirty="0">
                <a:solidFill>
                  <a:schemeClr val="accent6">
                    <a:lumMod val="60000"/>
                    <a:lumOff val="40000"/>
                  </a:schemeClr>
                </a:solidFill>
              </a:rPr>
              <a:t>Critical to embed the entire prediction workflow on device. </a:t>
            </a:r>
          </a:p>
          <a:p>
            <a:pPr marL="742950" lvl="1" indent="-285750">
              <a:buFont typeface="Arial" panose="020B0604020202020204" pitchFamily="34" charset="0"/>
              <a:buChar char="•"/>
            </a:pPr>
            <a:r>
              <a:rPr lang="en-US" dirty="0"/>
              <a:t>Streaming sound data is too costly for remote near-real-time reporting or even storage. </a:t>
            </a:r>
          </a:p>
          <a:p>
            <a:pPr marL="742950" lvl="1" indent="-285750">
              <a:buFont typeface="Arial" panose="020B0604020202020204" pitchFamily="34" charset="0"/>
              <a:buChar char="•"/>
            </a:pPr>
            <a:r>
              <a:rPr lang="en-US" i="1" dirty="0">
                <a:solidFill>
                  <a:schemeClr val="accent6">
                    <a:lumMod val="60000"/>
                    <a:lumOff val="40000"/>
                  </a:schemeClr>
                </a:solidFill>
              </a:rPr>
              <a:t>Smart sampling </a:t>
            </a:r>
            <a:r>
              <a:rPr lang="en-US" dirty="0"/>
              <a:t>ensures conservative use of mic.</a:t>
            </a:r>
            <a:endParaRPr lang="en-US" i="1" dirty="0"/>
          </a:p>
          <a:p>
            <a:pPr marL="285750" indent="-285750">
              <a:lnSpc>
                <a:spcPct val="100000"/>
              </a:lnSpc>
              <a:buFont typeface="Arial" panose="020B0604020202020204" pitchFamily="34" charset="0"/>
              <a:buChar char="•"/>
            </a:pPr>
            <a:r>
              <a:rPr lang="en-US" dirty="0"/>
              <a:t>Phase partitioning can be integrated into a complete snow sensor system (incl. snow depth, temp/rh, others).</a:t>
            </a:r>
          </a:p>
          <a:p>
            <a:pPr marL="285750" indent="-285750">
              <a:buFont typeface="Arial" panose="020B0604020202020204" pitchFamily="34" charset="0"/>
              <a:buChar char="•"/>
            </a:pPr>
            <a:endParaRPr lang="en-US" i="1" dirty="0"/>
          </a:p>
        </p:txBody>
      </p:sp>
      <p:sp>
        <p:nvSpPr>
          <p:cNvPr id="3" name="Title 2">
            <a:extLst>
              <a:ext uri="{FF2B5EF4-FFF2-40B4-BE49-F238E27FC236}">
                <a16:creationId xmlns:a16="http://schemas.microsoft.com/office/drawing/2014/main" id="{664D3F1E-37C9-8321-6059-B6C2D1A5C198}"/>
              </a:ext>
            </a:extLst>
          </p:cNvPr>
          <p:cNvSpPr>
            <a:spLocks noGrp="1"/>
          </p:cNvSpPr>
          <p:nvPr>
            <p:ph type="title"/>
          </p:nvPr>
        </p:nvSpPr>
        <p:spPr>
          <a:xfrm>
            <a:off x="181791" y="637093"/>
            <a:ext cx="6942910" cy="778075"/>
          </a:xfrm>
        </p:spPr>
        <p:txBody>
          <a:bodyPr/>
          <a:lstStyle/>
          <a:p>
            <a:r>
              <a:rPr lang="en-US" dirty="0"/>
              <a:t>Low-Cost Arduino Sensor Platform</a:t>
            </a:r>
          </a:p>
        </p:txBody>
      </p:sp>
      <p:pic>
        <p:nvPicPr>
          <p:cNvPr id="19" name="Picture 18">
            <a:extLst>
              <a:ext uri="{FF2B5EF4-FFF2-40B4-BE49-F238E27FC236}">
                <a16:creationId xmlns:a16="http://schemas.microsoft.com/office/drawing/2014/main" id="{FC37787D-9DE3-905B-5920-2945AEBE7710}"/>
              </a:ext>
            </a:extLst>
          </p:cNvPr>
          <p:cNvPicPr>
            <a:picLocks noChangeAspect="1"/>
          </p:cNvPicPr>
          <p:nvPr/>
        </p:nvPicPr>
        <p:blipFill>
          <a:blip r:embed="rId3"/>
          <a:stretch>
            <a:fillRect/>
          </a:stretch>
        </p:blipFill>
        <p:spPr>
          <a:xfrm>
            <a:off x="7330407" y="316748"/>
            <a:ext cx="4496190" cy="2994920"/>
          </a:xfrm>
          <a:prstGeom prst="rect">
            <a:avLst/>
          </a:prstGeom>
        </p:spPr>
      </p:pic>
      <p:pic>
        <p:nvPicPr>
          <p:cNvPr id="21" name="Picture 20">
            <a:extLst>
              <a:ext uri="{FF2B5EF4-FFF2-40B4-BE49-F238E27FC236}">
                <a16:creationId xmlns:a16="http://schemas.microsoft.com/office/drawing/2014/main" id="{A3513F9F-A9D5-FE3E-DFFE-0E42AA3B88CE}"/>
              </a:ext>
            </a:extLst>
          </p:cNvPr>
          <p:cNvPicPr>
            <a:picLocks noChangeAspect="1"/>
          </p:cNvPicPr>
          <p:nvPr/>
        </p:nvPicPr>
        <p:blipFill>
          <a:blip r:embed="rId4"/>
          <a:stretch>
            <a:fillRect/>
          </a:stretch>
        </p:blipFill>
        <p:spPr>
          <a:xfrm>
            <a:off x="8568764" y="3331674"/>
            <a:ext cx="2019475" cy="3398815"/>
          </a:xfrm>
          <a:prstGeom prst="rect">
            <a:avLst/>
          </a:prstGeom>
        </p:spPr>
      </p:pic>
    </p:spTree>
    <p:extLst>
      <p:ext uri="{BB962C8B-B14F-4D97-AF65-F5344CB8AC3E}">
        <p14:creationId xmlns:p14="http://schemas.microsoft.com/office/powerpoint/2010/main" val="269399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73D12-9982-60E2-D7A8-81E20429102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492500A-E757-F10D-F589-292CB73E7E61}"/>
              </a:ext>
            </a:extLst>
          </p:cNvPr>
          <p:cNvSpPr>
            <a:spLocks noGrp="1"/>
          </p:cNvSpPr>
          <p:nvPr>
            <p:ph type="title"/>
          </p:nvPr>
        </p:nvSpPr>
        <p:spPr>
          <a:xfrm>
            <a:off x="476344" y="712473"/>
            <a:ext cx="2731927" cy="1530979"/>
          </a:xfrm>
        </p:spPr>
        <p:txBody>
          <a:bodyPr>
            <a:noAutofit/>
          </a:bodyPr>
          <a:lstStyle/>
          <a:p>
            <a:r>
              <a:rPr lang="en-US" sz="4000" dirty="0"/>
              <a:t>Detection </a:t>
            </a:r>
            <a:br>
              <a:rPr lang="en-US" sz="4000" dirty="0"/>
            </a:br>
            <a:r>
              <a:rPr lang="en-US" sz="4000" dirty="0"/>
              <a:t>Algorithm</a:t>
            </a:r>
            <a:br>
              <a:rPr lang="en-US" sz="4000" dirty="0"/>
            </a:br>
            <a:r>
              <a:rPr lang="en-US" sz="4000" dirty="0"/>
              <a:t>Flowchart</a:t>
            </a:r>
          </a:p>
        </p:txBody>
      </p:sp>
      <p:sp>
        <p:nvSpPr>
          <p:cNvPr id="6" name="Rectangle: Rounded Corners 5">
            <a:extLst>
              <a:ext uri="{FF2B5EF4-FFF2-40B4-BE49-F238E27FC236}">
                <a16:creationId xmlns:a16="http://schemas.microsoft.com/office/drawing/2014/main" id="{82E31F39-385A-B41C-F60A-34068ADF5C03}"/>
              </a:ext>
            </a:extLst>
          </p:cNvPr>
          <p:cNvSpPr/>
          <p:nvPr/>
        </p:nvSpPr>
        <p:spPr>
          <a:xfrm>
            <a:off x="4363672" y="1277295"/>
            <a:ext cx="2438400" cy="391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Microphone</a:t>
            </a:r>
          </a:p>
        </p:txBody>
      </p:sp>
      <p:sp>
        <p:nvSpPr>
          <p:cNvPr id="7" name="Arrow: Down 6">
            <a:extLst>
              <a:ext uri="{FF2B5EF4-FFF2-40B4-BE49-F238E27FC236}">
                <a16:creationId xmlns:a16="http://schemas.microsoft.com/office/drawing/2014/main" id="{042A56B8-E27C-C4B7-6CC5-A2D967540F6B}"/>
              </a:ext>
            </a:extLst>
          </p:cNvPr>
          <p:cNvSpPr/>
          <p:nvPr/>
        </p:nvSpPr>
        <p:spPr>
          <a:xfrm>
            <a:off x="5477163" y="1746466"/>
            <a:ext cx="171721" cy="3264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049A19B-CA70-7F4C-249A-420498ED9E01}"/>
              </a:ext>
            </a:extLst>
          </p:cNvPr>
          <p:cNvSpPr/>
          <p:nvPr/>
        </p:nvSpPr>
        <p:spPr>
          <a:xfrm>
            <a:off x="3391562" y="2120673"/>
            <a:ext cx="4656667" cy="391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series sound data (.wav file)</a:t>
            </a:r>
          </a:p>
        </p:txBody>
      </p:sp>
      <p:sp>
        <p:nvSpPr>
          <p:cNvPr id="9" name="Arrow: Down 8">
            <a:extLst>
              <a:ext uri="{FF2B5EF4-FFF2-40B4-BE49-F238E27FC236}">
                <a16:creationId xmlns:a16="http://schemas.microsoft.com/office/drawing/2014/main" id="{548904D5-597E-305E-039D-5FC539581BBB}"/>
              </a:ext>
            </a:extLst>
          </p:cNvPr>
          <p:cNvSpPr/>
          <p:nvPr/>
        </p:nvSpPr>
        <p:spPr>
          <a:xfrm rot="2887684">
            <a:off x="2898144" y="2286298"/>
            <a:ext cx="193274" cy="2007429"/>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60C322D2-1F10-A20B-A5FF-F5FEE08F2064}"/>
              </a:ext>
            </a:extLst>
          </p:cNvPr>
          <p:cNvSpPr/>
          <p:nvPr/>
        </p:nvSpPr>
        <p:spPr>
          <a:xfrm rot="19152184">
            <a:off x="7010780" y="2531118"/>
            <a:ext cx="146788" cy="417989"/>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53B4CD1-D947-51E6-EA62-87A16894B4C7}"/>
              </a:ext>
            </a:extLst>
          </p:cNvPr>
          <p:cNvSpPr/>
          <p:nvPr/>
        </p:nvSpPr>
        <p:spPr>
          <a:xfrm>
            <a:off x="6687413" y="3035070"/>
            <a:ext cx="2371746" cy="5893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Fast Fourier Transform (FFT / STFT)</a:t>
            </a:r>
          </a:p>
        </p:txBody>
      </p:sp>
      <p:sp>
        <p:nvSpPr>
          <p:cNvPr id="16" name="Rectangle: Rounded Corners 15">
            <a:extLst>
              <a:ext uri="{FF2B5EF4-FFF2-40B4-BE49-F238E27FC236}">
                <a16:creationId xmlns:a16="http://schemas.microsoft.com/office/drawing/2014/main" id="{CBCD35B1-1D55-384E-4E86-FD5AFC9B1614}"/>
              </a:ext>
            </a:extLst>
          </p:cNvPr>
          <p:cNvSpPr/>
          <p:nvPr/>
        </p:nvSpPr>
        <p:spPr>
          <a:xfrm>
            <a:off x="902069" y="4095701"/>
            <a:ext cx="3052225" cy="5411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Extract time domain features</a:t>
            </a:r>
          </a:p>
        </p:txBody>
      </p:sp>
      <p:sp>
        <p:nvSpPr>
          <p:cNvPr id="17" name="Arrow: Down 16">
            <a:extLst>
              <a:ext uri="{FF2B5EF4-FFF2-40B4-BE49-F238E27FC236}">
                <a16:creationId xmlns:a16="http://schemas.microsoft.com/office/drawing/2014/main" id="{181F01A7-4E65-44BE-6B8E-5BDC5D5A6084}"/>
              </a:ext>
            </a:extLst>
          </p:cNvPr>
          <p:cNvSpPr/>
          <p:nvPr/>
        </p:nvSpPr>
        <p:spPr>
          <a:xfrm>
            <a:off x="7659054" y="3719916"/>
            <a:ext cx="178557" cy="336984"/>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F7899A3-7822-E9DA-409C-F81749F4EE7E}"/>
              </a:ext>
            </a:extLst>
          </p:cNvPr>
          <p:cNvSpPr/>
          <p:nvPr/>
        </p:nvSpPr>
        <p:spPr>
          <a:xfrm>
            <a:off x="6268068" y="4089701"/>
            <a:ext cx="3560322" cy="5893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Extract frequency domain (spectrogram) features</a:t>
            </a:r>
          </a:p>
          <a:p>
            <a:pPr algn="ctr"/>
            <a:endParaRPr lang="en-US" sz="1400" dirty="0"/>
          </a:p>
        </p:txBody>
      </p:sp>
      <p:sp>
        <p:nvSpPr>
          <p:cNvPr id="22" name="Arrow: Down 21">
            <a:extLst>
              <a:ext uri="{FF2B5EF4-FFF2-40B4-BE49-F238E27FC236}">
                <a16:creationId xmlns:a16="http://schemas.microsoft.com/office/drawing/2014/main" id="{F53FB551-D13C-7964-7AE7-92439778C8FF}"/>
              </a:ext>
            </a:extLst>
          </p:cNvPr>
          <p:cNvSpPr/>
          <p:nvPr/>
        </p:nvSpPr>
        <p:spPr>
          <a:xfrm rot="19771854">
            <a:off x="2939566" y="4748208"/>
            <a:ext cx="176093" cy="311833"/>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70493DF5-E0E3-22A4-B8DE-D84D8E492C7A}"/>
              </a:ext>
            </a:extLst>
          </p:cNvPr>
          <p:cNvSpPr/>
          <p:nvPr/>
        </p:nvSpPr>
        <p:spPr>
          <a:xfrm rot="2873860">
            <a:off x="7208786" y="4737923"/>
            <a:ext cx="152058" cy="399964"/>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DAC6C94-B3F0-461F-7B91-53B7DC08F8AA}"/>
              </a:ext>
            </a:extLst>
          </p:cNvPr>
          <p:cNvSpPr/>
          <p:nvPr/>
        </p:nvSpPr>
        <p:spPr>
          <a:xfrm>
            <a:off x="1695066" y="5127631"/>
            <a:ext cx="8805333" cy="4803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as input features to ML models</a:t>
            </a:r>
          </a:p>
        </p:txBody>
      </p:sp>
      <p:sp>
        <p:nvSpPr>
          <p:cNvPr id="25" name="Arrow: Down 24">
            <a:extLst>
              <a:ext uri="{FF2B5EF4-FFF2-40B4-BE49-F238E27FC236}">
                <a16:creationId xmlns:a16="http://schemas.microsoft.com/office/drawing/2014/main" id="{44DB826E-DA32-C8C2-53A8-F6BF123240AA}"/>
              </a:ext>
            </a:extLst>
          </p:cNvPr>
          <p:cNvSpPr/>
          <p:nvPr/>
        </p:nvSpPr>
        <p:spPr>
          <a:xfrm>
            <a:off x="5605260" y="5704988"/>
            <a:ext cx="229273" cy="266449"/>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09F7E85D-83E9-A490-BE86-C36CAC7CBC9D}"/>
              </a:ext>
            </a:extLst>
          </p:cNvPr>
          <p:cNvSpPr/>
          <p:nvPr/>
        </p:nvSpPr>
        <p:spPr>
          <a:xfrm>
            <a:off x="2316313" y="6037040"/>
            <a:ext cx="7208339" cy="5590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Outputs: Classified precipitation phase</a:t>
            </a:r>
          </a:p>
          <a:p>
            <a:pPr algn="ctr"/>
            <a:r>
              <a:rPr lang="en-US" dirty="0"/>
              <a:t>Light rain, heavy rain, light hail, heavy hail, snow, silence</a:t>
            </a:r>
          </a:p>
        </p:txBody>
      </p:sp>
      <p:sp>
        <p:nvSpPr>
          <p:cNvPr id="27" name="Oval 26">
            <a:extLst>
              <a:ext uri="{FF2B5EF4-FFF2-40B4-BE49-F238E27FC236}">
                <a16:creationId xmlns:a16="http://schemas.microsoft.com/office/drawing/2014/main" id="{A74B4FB3-223E-7F0B-1940-50236B0DBF56}"/>
              </a:ext>
            </a:extLst>
          </p:cNvPr>
          <p:cNvSpPr/>
          <p:nvPr/>
        </p:nvSpPr>
        <p:spPr>
          <a:xfrm>
            <a:off x="4066162" y="239363"/>
            <a:ext cx="3210126" cy="585184"/>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If dew point &gt; 100 - </a:t>
            </a:r>
            <a:r>
              <a:rPr lang="en-US" dirty="0">
                <a:latin typeface="Symbol" pitchFamily="2" charset="2"/>
              </a:rPr>
              <a:t>e</a:t>
            </a:r>
            <a:endParaRPr lang="en-US" dirty="0"/>
          </a:p>
        </p:txBody>
      </p:sp>
      <p:sp>
        <p:nvSpPr>
          <p:cNvPr id="28" name="Arrow: Down 27">
            <a:extLst>
              <a:ext uri="{FF2B5EF4-FFF2-40B4-BE49-F238E27FC236}">
                <a16:creationId xmlns:a16="http://schemas.microsoft.com/office/drawing/2014/main" id="{0AF09102-8C65-CCD1-14BD-6D31FD0C6A68}"/>
              </a:ext>
            </a:extLst>
          </p:cNvPr>
          <p:cNvSpPr/>
          <p:nvPr/>
        </p:nvSpPr>
        <p:spPr>
          <a:xfrm>
            <a:off x="5451569" y="913335"/>
            <a:ext cx="191569" cy="2741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8FE7A1DA-76A6-8BE5-C156-CC60733F3007}"/>
              </a:ext>
            </a:extLst>
          </p:cNvPr>
          <p:cNvSpPr txBox="1"/>
          <p:nvPr/>
        </p:nvSpPr>
        <p:spPr>
          <a:xfrm>
            <a:off x="4840279" y="868420"/>
            <a:ext cx="572995" cy="369332"/>
          </a:xfrm>
          <a:prstGeom prst="rect">
            <a:avLst/>
          </a:prstGeom>
          <a:noFill/>
        </p:spPr>
        <p:txBody>
          <a:bodyPr wrap="square" rtlCol="0">
            <a:spAutoFit/>
          </a:bodyPr>
          <a:lstStyle/>
          <a:p>
            <a:r>
              <a:rPr lang="en-US" dirty="0">
                <a:solidFill>
                  <a:schemeClr val="bg1"/>
                </a:solidFill>
                <a:highlight>
                  <a:srgbClr val="FF0000"/>
                </a:highlight>
              </a:rPr>
              <a:t>Yes</a:t>
            </a:r>
          </a:p>
        </p:txBody>
      </p:sp>
      <p:sp>
        <p:nvSpPr>
          <p:cNvPr id="30" name="Arrow: Curved Right 29">
            <a:extLst>
              <a:ext uri="{FF2B5EF4-FFF2-40B4-BE49-F238E27FC236}">
                <a16:creationId xmlns:a16="http://schemas.microsoft.com/office/drawing/2014/main" id="{F3B35E77-0353-51A1-BFE5-2B87428C66C6}"/>
              </a:ext>
            </a:extLst>
          </p:cNvPr>
          <p:cNvSpPr/>
          <p:nvPr/>
        </p:nvSpPr>
        <p:spPr>
          <a:xfrm rot="10800000">
            <a:off x="7168366" y="338931"/>
            <a:ext cx="704920" cy="77807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6F3016D3-94B3-4993-3A0D-9A40FB4B94C9}"/>
              </a:ext>
            </a:extLst>
          </p:cNvPr>
          <p:cNvSpPr txBox="1"/>
          <p:nvPr/>
        </p:nvSpPr>
        <p:spPr>
          <a:xfrm>
            <a:off x="7856896" y="541911"/>
            <a:ext cx="3818467" cy="369332"/>
          </a:xfrm>
          <a:prstGeom prst="rect">
            <a:avLst/>
          </a:prstGeom>
          <a:noFill/>
        </p:spPr>
        <p:txBody>
          <a:bodyPr wrap="square" rtlCol="0">
            <a:spAutoFit/>
          </a:bodyPr>
          <a:lstStyle/>
          <a:p>
            <a:r>
              <a:rPr lang="en-US" dirty="0">
                <a:solidFill>
                  <a:schemeClr val="bg1"/>
                </a:solidFill>
                <a:highlight>
                  <a:srgbClr val="FF0000"/>
                </a:highlight>
              </a:rPr>
              <a:t>No: Wait x minutes, then resample</a:t>
            </a:r>
          </a:p>
        </p:txBody>
      </p:sp>
    </p:spTree>
    <p:extLst>
      <p:ext uri="{BB962C8B-B14F-4D97-AF65-F5344CB8AC3E}">
        <p14:creationId xmlns:p14="http://schemas.microsoft.com/office/powerpoint/2010/main" val="99193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6AF3D3-8A2A-CCE6-8423-7FA59B3F908F}"/>
              </a:ext>
            </a:extLst>
          </p:cNvPr>
          <p:cNvSpPr>
            <a:spLocks noGrp="1"/>
          </p:cNvSpPr>
          <p:nvPr>
            <p:ph type="body" sz="quarter" idx="13"/>
          </p:nvPr>
        </p:nvSpPr>
        <p:spPr>
          <a:xfrm>
            <a:off x="614360" y="1616696"/>
            <a:ext cx="11073073" cy="4462040"/>
          </a:xfrm>
        </p:spPr>
        <p:txBody>
          <a:bodyPr numCol="1">
            <a:normAutofit fontScale="92500" lnSpcReduction="10000"/>
          </a:bodyPr>
          <a:lstStyle/>
          <a:p>
            <a:pPr marL="285750" indent="-285750">
              <a:buFont typeface="Arial" panose="020B0604020202020204" pitchFamily="34" charset="0"/>
              <a:buChar char="•"/>
            </a:pPr>
            <a:r>
              <a:rPr lang="en-US" dirty="0"/>
              <a:t>Models must be able to fit on embedded device (both for storage and processing).</a:t>
            </a:r>
          </a:p>
          <a:p>
            <a:pPr marL="742950" lvl="1" indent="-285750">
              <a:buFont typeface="Arial" panose="020B0604020202020204" pitchFamily="34" charset="0"/>
              <a:buChar char="•"/>
            </a:pPr>
            <a:r>
              <a:rPr lang="en-US" dirty="0"/>
              <a:t>Rules out deep learning architectures.</a:t>
            </a:r>
          </a:p>
          <a:p>
            <a:pPr marL="285750" indent="-285750">
              <a:buFont typeface="Arial" panose="020B0604020202020204" pitchFamily="34" charset="0"/>
              <a:buChar char="•"/>
            </a:pPr>
            <a:r>
              <a:rPr lang="en-US" dirty="0"/>
              <a:t>Algorithms we’ve evaluated:</a:t>
            </a:r>
          </a:p>
          <a:p>
            <a:pPr marL="742950" lvl="1" indent="-285750">
              <a:buFont typeface="Arial" panose="020B0604020202020204" pitchFamily="34" charset="0"/>
              <a:buChar char="•"/>
            </a:pPr>
            <a:r>
              <a:rPr lang="en-US" dirty="0">
                <a:solidFill>
                  <a:schemeClr val="accent6">
                    <a:lumMod val="60000"/>
                    <a:lumOff val="40000"/>
                  </a:schemeClr>
                </a:solidFill>
              </a:rPr>
              <a:t>Random Forests</a:t>
            </a:r>
          </a:p>
          <a:p>
            <a:pPr marL="742950" lvl="1" indent="-285750">
              <a:buFont typeface="Arial" panose="020B0604020202020204" pitchFamily="34" charset="0"/>
              <a:buChar char="•"/>
            </a:pPr>
            <a:r>
              <a:rPr lang="en-US" dirty="0">
                <a:solidFill>
                  <a:schemeClr val="accent6">
                    <a:lumMod val="60000"/>
                    <a:lumOff val="40000"/>
                  </a:schemeClr>
                </a:solidFill>
              </a:rPr>
              <a:t>Support Vector Machines (SVM)</a:t>
            </a:r>
          </a:p>
          <a:p>
            <a:pPr marL="742950" lvl="1" indent="-285750">
              <a:buFont typeface="Arial" panose="020B0604020202020204" pitchFamily="34" charset="0"/>
              <a:buChar char="•"/>
            </a:pPr>
            <a:r>
              <a:rPr lang="en-US" dirty="0"/>
              <a:t>XGBoost (ruled out, too computationally expensive)</a:t>
            </a:r>
          </a:p>
          <a:p>
            <a:pPr marL="742950" lvl="1" indent="-285750">
              <a:buFont typeface="Arial" panose="020B0604020202020204" pitchFamily="34" charset="0"/>
              <a:buChar char="•"/>
            </a:pPr>
            <a:r>
              <a:rPr lang="en-US" dirty="0"/>
              <a:t>Logistic Regression (too simple for this data, did not converge)</a:t>
            </a:r>
          </a:p>
          <a:p>
            <a:pPr marL="285750" indent="-285750">
              <a:buFont typeface="Arial" panose="020B0604020202020204" pitchFamily="34" charset="0"/>
              <a:buChar char="•"/>
            </a:pPr>
            <a:r>
              <a:rPr lang="en-US" dirty="0"/>
              <a:t>Signal processing performed to extract </a:t>
            </a:r>
            <a:r>
              <a:rPr lang="en-US" dirty="0">
                <a:solidFill>
                  <a:schemeClr val="accent6">
                    <a:lumMod val="60000"/>
                    <a:lumOff val="40000"/>
                  </a:schemeClr>
                </a:solidFill>
              </a:rPr>
              <a:t>audio features</a:t>
            </a:r>
            <a:r>
              <a:rPr lang="en-US" dirty="0"/>
              <a:t>:</a:t>
            </a:r>
          </a:p>
          <a:p>
            <a:pPr marL="742950" lvl="1" indent="-285750">
              <a:buFont typeface="Arial" panose="020B0604020202020204" pitchFamily="34" charset="0"/>
              <a:buChar char="•"/>
            </a:pPr>
            <a:r>
              <a:rPr lang="en-US" dirty="0"/>
              <a:t>Time domain: four candidate temporal features.</a:t>
            </a:r>
          </a:p>
          <a:p>
            <a:pPr marL="742950" lvl="1" indent="-285750">
              <a:buFont typeface="Arial" panose="020B0604020202020204" pitchFamily="34" charset="0"/>
              <a:buChar char="•"/>
            </a:pPr>
            <a:r>
              <a:rPr lang="en-US" dirty="0"/>
              <a:t>Frequency domain:</a:t>
            </a:r>
          </a:p>
          <a:p>
            <a:pPr marL="1200150" lvl="2" indent="-285750">
              <a:buFont typeface="Arial" panose="020B0604020202020204" pitchFamily="34" charset="0"/>
              <a:buChar char="•"/>
            </a:pPr>
            <a:r>
              <a:rPr lang="en-US" dirty="0">
                <a:solidFill>
                  <a:srgbClr val="FF99FF"/>
                </a:solidFill>
              </a:rPr>
              <a:t>From FFT</a:t>
            </a:r>
            <a:r>
              <a:rPr lang="en-US" dirty="0"/>
              <a:t>: 12 candidate spectral features.</a:t>
            </a:r>
          </a:p>
          <a:p>
            <a:pPr marL="1200150" lvl="2" indent="-285750">
              <a:buFont typeface="Arial" panose="020B0604020202020204" pitchFamily="34" charset="0"/>
              <a:buChar char="•"/>
            </a:pPr>
            <a:r>
              <a:rPr lang="en-US" dirty="0">
                <a:solidFill>
                  <a:schemeClr val="accent6">
                    <a:lumMod val="60000"/>
                    <a:lumOff val="40000"/>
                  </a:schemeClr>
                </a:solidFill>
              </a:rPr>
              <a:t>From STFT: </a:t>
            </a:r>
            <a:r>
              <a:rPr lang="en-US" dirty="0"/>
              <a:t>Candidate 13 Mel Frequency Cepstral Coefficients (MFCCs).</a:t>
            </a:r>
          </a:p>
          <a:p>
            <a:pPr marL="742950" lvl="1" indent="-285750">
              <a:buFont typeface="Arial" panose="020B0604020202020204" pitchFamily="34" charset="0"/>
              <a:buChar char="•"/>
            </a:pPr>
            <a:r>
              <a:rPr lang="en-US" dirty="0"/>
              <a:t>Grid search and other feature selection methods to evaluate candidate features.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1252C311-54C2-9F60-958F-F1A087751048}"/>
              </a:ext>
            </a:extLst>
          </p:cNvPr>
          <p:cNvSpPr>
            <a:spLocks noGrp="1"/>
          </p:cNvSpPr>
          <p:nvPr>
            <p:ph type="title"/>
          </p:nvPr>
        </p:nvSpPr>
        <p:spPr/>
        <p:txBody>
          <a:bodyPr/>
          <a:lstStyle/>
          <a:p>
            <a:r>
              <a:rPr lang="en-US" dirty="0"/>
              <a:t>Machine Learning Technologies</a:t>
            </a:r>
          </a:p>
        </p:txBody>
      </p:sp>
    </p:spTree>
    <p:extLst>
      <p:ext uri="{BB962C8B-B14F-4D97-AF65-F5344CB8AC3E}">
        <p14:creationId xmlns:p14="http://schemas.microsoft.com/office/powerpoint/2010/main" val="173561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B5F593-F397-9DF7-38B4-7CAE844D7C5E}"/>
              </a:ext>
            </a:extLst>
          </p:cNvPr>
          <p:cNvSpPr>
            <a:spLocks noGrp="1"/>
          </p:cNvSpPr>
          <p:nvPr>
            <p:ph type="body" sz="quarter" idx="13"/>
          </p:nvPr>
        </p:nvSpPr>
        <p:spPr>
          <a:xfrm>
            <a:off x="614360" y="1616696"/>
            <a:ext cx="11073073" cy="1702701"/>
          </a:xfrm>
        </p:spPr>
        <p:txBody>
          <a:bodyPr numCol="1">
            <a:normAutofit/>
          </a:bodyPr>
          <a:lstStyle/>
          <a:p>
            <a:pPr marL="285750" indent="-285750">
              <a:lnSpc>
                <a:spcPct val="100000"/>
              </a:lnSpc>
              <a:buFont typeface="Arial" panose="020B0604020202020204" pitchFamily="34" charset="0"/>
              <a:buChar char="•"/>
            </a:pPr>
            <a:r>
              <a:rPr lang="en-US" dirty="0"/>
              <a:t>Input features to ML models retrieved from simulated and real data, using our recording device setup.</a:t>
            </a:r>
            <a:endParaRPr lang="en-US" dirty="0">
              <a:highlight>
                <a:srgbClr val="00FFFF"/>
              </a:highlight>
            </a:endParaRPr>
          </a:p>
          <a:p>
            <a:endParaRPr lang="en-US" dirty="0"/>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DE83B380-DFBC-B5B4-AB25-2E0526325021}"/>
              </a:ext>
            </a:extLst>
          </p:cNvPr>
          <p:cNvSpPr>
            <a:spLocks noGrp="1"/>
          </p:cNvSpPr>
          <p:nvPr>
            <p:ph type="title"/>
          </p:nvPr>
        </p:nvSpPr>
        <p:spPr/>
        <p:txBody>
          <a:bodyPr/>
          <a:lstStyle/>
          <a:p>
            <a:r>
              <a:rPr lang="en-US" dirty="0"/>
              <a:t>Machine Learning Results with Simulated Data</a:t>
            </a:r>
          </a:p>
        </p:txBody>
      </p:sp>
      <p:pic>
        <p:nvPicPr>
          <p:cNvPr id="7" name="Picture 6">
            <a:extLst>
              <a:ext uri="{FF2B5EF4-FFF2-40B4-BE49-F238E27FC236}">
                <a16:creationId xmlns:a16="http://schemas.microsoft.com/office/drawing/2014/main" id="{C7D9DB80-A2AF-EFDE-4BA3-3D72047D0528}"/>
              </a:ext>
            </a:extLst>
          </p:cNvPr>
          <p:cNvPicPr>
            <a:picLocks noChangeAspect="1"/>
          </p:cNvPicPr>
          <p:nvPr/>
        </p:nvPicPr>
        <p:blipFill>
          <a:blip r:embed="rId3"/>
          <a:stretch>
            <a:fillRect/>
          </a:stretch>
        </p:blipFill>
        <p:spPr>
          <a:xfrm>
            <a:off x="848993" y="2534478"/>
            <a:ext cx="9322140" cy="1360212"/>
          </a:xfrm>
          <a:prstGeom prst="rect">
            <a:avLst/>
          </a:prstGeom>
        </p:spPr>
      </p:pic>
      <p:sp>
        <p:nvSpPr>
          <p:cNvPr id="10" name="TextBox 9">
            <a:extLst>
              <a:ext uri="{FF2B5EF4-FFF2-40B4-BE49-F238E27FC236}">
                <a16:creationId xmlns:a16="http://schemas.microsoft.com/office/drawing/2014/main" id="{92827FDB-A526-396A-A6D1-928DCC7564D8}"/>
              </a:ext>
            </a:extLst>
          </p:cNvPr>
          <p:cNvSpPr txBox="1"/>
          <p:nvPr/>
        </p:nvSpPr>
        <p:spPr>
          <a:xfrm>
            <a:off x="848993" y="5590134"/>
            <a:ext cx="8455069" cy="369332"/>
          </a:xfrm>
          <a:prstGeom prst="rect">
            <a:avLst/>
          </a:prstGeom>
          <a:noFill/>
        </p:spPr>
        <p:txBody>
          <a:bodyPr wrap="square" rtlCol="0">
            <a:spAutoFit/>
          </a:bodyPr>
          <a:lstStyle/>
          <a:p>
            <a:r>
              <a:rPr lang="en-US" dirty="0">
                <a:solidFill>
                  <a:schemeClr val="bg1"/>
                </a:solidFill>
              </a:rPr>
              <a:t>*Not yet implemented on device</a:t>
            </a:r>
          </a:p>
        </p:txBody>
      </p:sp>
      <p:pic>
        <p:nvPicPr>
          <p:cNvPr id="5" name="Picture 4">
            <a:extLst>
              <a:ext uri="{FF2B5EF4-FFF2-40B4-BE49-F238E27FC236}">
                <a16:creationId xmlns:a16="http://schemas.microsoft.com/office/drawing/2014/main" id="{75F31D3E-47B5-28A9-36FF-5890054EBA1F}"/>
              </a:ext>
            </a:extLst>
          </p:cNvPr>
          <p:cNvPicPr>
            <a:picLocks noChangeAspect="1"/>
          </p:cNvPicPr>
          <p:nvPr/>
        </p:nvPicPr>
        <p:blipFill>
          <a:blip r:embed="rId4"/>
          <a:stretch>
            <a:fillRect/>
          </a:stretch>
        </p:blipFill>
        <p:spPr>
          <a:xfrm>
            <a:off x="848993" y="4015409"/>
            <a:ext cx="9322140" cy="1323370"/>
          </a:xfrm>
          <a:prstGeom prst="rect">
            <a:avLst/>
          </a:prstGeom>
        </p:spPr>
      </p:pic>
    </p:spTree>
    <p:extLst>
      <p:ext uri="{BB962C8B-B14F-4D97-AF65-F5344CB8AC3E}">
        <p14:creationId xmlns:p14="http://schemas.microsoft.com/office/powerpoint/2010/main" val="20479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42BE0-E572-A3FC-D42A-CFF5162CD170}"/>
              </a:ext>
            </a:extLst>
          </p:cNvPr>
          <p:cNvSpPr>
            <a:spLocks noGrp="1"/>
          </p:cNvSpPr>
          <p:nvPr>
            <p:ph type="body" sz="quarter" idx="13"/>
          </p:nvPr>
        </p:nvSpPr>
        <p:spPr>
          <a:xfrm>
            <a:off x="614361" y="1616696"/>
            <a:ext cx="6891339" cy="4198175"/>
          </a:xfrm>
        </p:spPr>
        <p:txBody>
          <a:bodyPr numCol="1">
            <a:normAutofit lnSpcReduction="10000"/>
          </a:bodyPr>
          <a:lstStyle/>
          <a:p>
            <a:pPr marL="285750" indent="-285750">
              <a:buFont typeface="Arial" panose="020B0604020202020204" pitchFamily="34" charset="0"/>
              <a:buChar char="•"/>
            </a:pPr>
            <a:r>
              <a:rPr lang="en-US" dirty="0"/>
              <a:t>Collecting real weather audio (in process)</a:t>
            </a:r>
          </a:p>
          <a:p>
            <a:pPr marL="285750" indent="-285750">
              <a:buFont typeface="Arial" panose="020B0604020202020204" pitchFamily="34" charset="0"/>
              <a:buChar char="•"/>
            </a:pPr>
            <a:r>
              <a:rPr lang="en-US" dirty="0"/>
              <a:t>Refining models using real data</a:t>
            </a:r>
          </a:p>
          <a:p>
            <a:pPr marL="285750" indent="-285750">
              <a:lnSpc>
                <a:spcPct val="110000"/>
              </a:lnSpc>
              <a:buFont typeface="Arial" panose="020B0604020202020204" pitchFamily="34" charset="0"/>
              <a:buChar char="•"/>
            </a:pPr>
            <a:r>
              <a:rPr lang="en-US" dirty="0"/>
              <a:t>Refining hardware for remote IoT-based sensor network deployments.</a:t>
            </a:r>
          </a:p>
          <a:p>
            <a:pPr marL="742950" lvl="1" indent="-285750">
              <a:buFont typeface="Arial" panose="020B0604020202020204" pitchFamily="34" charset="0"/>
              <a:buChar char="•"/>
            </a:pPr>
            <a:r>
              <a:rPr lang="en-US" dirty="0"/>
              <a:t>Local area networking via </a:t>
            </a:r>
            <a:r>
              <a:rPr lang="en-US" dirty="0" err="1"/>
              <a:t>LoRA</a:t>
            </a:r>
            <a:r>
              <a:rPr lang="en-US" dirty="0"/>
              <a:t>.</a:t>
            </a:r>
          </a:p>
          <a:p>
            <a:pPr marL="742950" lvl="1" indent="-285750">
              <a:buFont typeface="Arial" panose="020B0604020202020204" pitchFamily="34" charset="0"/>
              <a:buChar char="•"/>
            </a:pPr>
            <a:r>
              <a:rPr lang="en-US" dirty="0"/>
              <a:t>Near real time reporting via satellite uplink.</a:t>
            </a:r>
          </a:p>
          <a:p>
            <a:pPr marL="285750" indent="-285750">
              <a:buFont typeface="Arial" panose="020B0604020202020204" pitchFamily="34" charset="0"/>
              <a:buChar char="•"/>
            </a:pPr>
            <a:r>
              <a:rPr lang="en-US" dirty="0"/>
              <a:t>Integration with full snow hydrology sensor suite: </a:t>
            </a:r>
          </a:p>
          <a:p>
            <a:pPr marL="742950" lvl="1" indent="-285750">
              <a:buFont typeface="Arial" panose="020B0604020202020204" pitchFamily="34" charset="0"/>
              <a:buChar char="•"/>
            </a:pPr>
            <a:r>
              <a:rPr lang="en-US" dirty="0"/>
              <a:t>Snow depth, soil moisture, temp/RH.</a:t>
            </a:r>
          </a:p>
          <a:p>
            <a:pPr marL="285750" indent="-285750">
              <a:buFont typeface="Arial" panose="020B0604020202020204" pitchFamily="34" charset="0"/>
              <a:buChar char="•"/>
            </a:pPr>
            <a:r>
              <a:rPr lang="en-US" dirty="0"/>
              <a:t>Thanks to our project team at UVM, the CIROH Consortium, NOAA and USGS</a:t>
            </a:r>
          </a:p>
          <a:p>
            <a:pPr marL="742950" lvl="1" indent="-285750">
              <a:lnSpc>
                <a:spcPct val="110000"/>
              </a:lnSpc>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6FA88438-D9CB-06BC-3B23-01A5B1DC90ED}"/>
              </a:ext>
            </a:extLst>
          </p:cNvPr>
          <p:cNvSpPr>
            <a:spLocks noGrp="1"/>
          </p:cNvSpPr>
          <p:nvPr>
            <p:ph type="title"/>
          </p:nvPr>
        </p:nvSpPr>
        <p:spPr/>
        <p:txBody>
          <a:bodyPr/>
          <a:lstStyle/>
          <a:p>
            <a:r>
              <a:rPr lang="en-US" dirty="0"/>
              <a:t>Current and Future Work</a:t>
            </a:r>
          </a:p>
        </p:txBody>
      </p:sp>
      <p:pic>
        <p:nvPicPr>
          <p:cNvPr id="6" name="Picture 5">
            <a:extLst>
              <a:ext uri="{FF2B5EF4-FFF2-40B4-BE49-F238E27FC236}">
                <a16:creationId xmlns:a16="http://schemas.microsoft.com/office/drawing/2014/main" id="{2B9DDC60-26FB-1EE1-6A54-0B54E1192DE5}"/>
              </a:ext>
            </a:extLst>
          </p:cNvPr>
          <p:cNvPicPr>
            <a:picLocks noChangeAspect="1"/>
          </p:cNvPicPr>
          <p:nvPr/>
        </p:nvPicPr>
        <p:blipFill>
          <a:blip r:embed="rId3"/>
          <a:stretch>
            <a:fillRect/>
          </a:stretch>
        </p:blipFill>
        <p:spPr>
          <a:xfrm>
            <a:off x="7914344" y="1369046"/>
            <a:ext cx="3368486" cy="3690939"/>
          </a:xfrm>
          <a:prstGeom prst="rect">
            <a:avLst/>
          </a:prstGeom>
        </p:spPr>
      </p:pic>
    </p:spTree>
    <p:extLst>
      <p:ext uri="{BB962C8B-B14F-4D97-AF65-F5344CB8AC3E}">
        <p14:creationId xmlns:p14="http://schemas.microsoft.com/office/powerpoint/2010/main" val="231947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1B1132-148D-4C30-178F-FAC555EBAB16}"/>
              </a:ext>
            </a:extLst>
          </p:cNvPr>
          <p:cNvSpPr>
            <a:spLocks noGrp="1"/>
          </p:cNvSpPr>
          <p:nvPr>
            <p:ph type="title"/>
          </p:nvPr>
        </p:nvSpPr>
        <p:spPr/>
        <p:txBody>
          <a:bodyPr/>
          <a:lstStyle/>
          <a:p>
            <a:r>
              <a:rPr lang="en-US" dirty="0"/>
              <a:t>Supplemental Slides</a:t>
            </a:r>
          </a:p>
        </p:txBody>
      </p:sp>
    </p:spTree>
    <p:extLst>
      <p:ext uri="{BB962C8B-B14F-4D97-AF65-F5344CB8AC3E}">
        <p14:creationId xmlns:p14="http://schemas.microsoft.com/office/powerpoint/2010/main" val="307140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6B5787-CE66-B767-2E7A-52EDA106EBD6}"/>
              </a:ext>
            </a:extLst>
          </p:cNvPr>
          <p:cNvGrpSpPr/>
          <p:nvPr/>
        </p:nvGrpSpPr>
        <p:grpSpPr>
          <a:xfrm>
            <a:off x="1395385" y="825926"/>
            <a:ext cx="9401229" cy="5703106"/>
            <a:chOff x="1416298" y="420639"/>
            <a:chExt cx="9401229" cy="5703106"/>
          </a:xfrm>
        </p:grpSpPr>
        <p:sp>
          <p:nvSpPr>
            <p:cNvPr id="5" name="Rectangle: Rounded Corners 4">
              <a:extLst>
                <a:ext uri="{FF2B5EF4-FFF2-40B4-BE49-F238E27FC236}">
                  <a16:creationId xmlns:a16="http://schemas.microsoft.com/office/drawing/2014/main" id="{1B214F22-7405-94F5-AF3F-5F9818BDB54B}"/>
                </a:ext>
              </a:extLst>
            </p:cNvPr>
            <p:cNvSpPr/>
            <p:nvPr/>
          </p:nvSpPr>
          <p:spPr>
            <a:xfrm>
              <a:off x="5053104" y="675459"/>
              <a:ext cx="1495697" cy="133893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6" name="Arrow: Pentagon 5">
              <a:extLst>
                <a:ext uri="{FF2B5EF4-FFF2-40B4-BE49-F238E27FC236}">
                  <a16:creationId xmlns:a16="http://schemas.microsoft.com/office/drawing/2014/main" id="{AC99E89A-5CA2-16D3-835C-97C6CCC7C4A7}"/>
                </a:ext>
              </a:extLst>
            </p:cNvPr>
            <p:cNvSpPr/>
            <p:nvPr/>
          </p:nvSpPr>
          <p:spPr>
            <a:xfrm rot="10800000">
              <a:off x="3276015" y="930184"/>
              <a:ext cx="1242101" cy="842554"/>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ndParaRPr>
            </a:p>
          </p:txBody>
        </p:sp>
        <p:sp>
          <p:nvSpPr>
            <p:cNvPr id="7" name="TextBox 10">
              <a:extLst>
                <a:ext uri="{FF2B5EF4-FFF2-40B4-BE49-F238E27FC236}">
                  <a16:creationId xmlns:a16="http://schemas.microsoft.com/office/drawing/2014/main" id="{3BD8D9CF-D91E-9D75-01E5-0178276A728B}"/>
                </a:ext>
              </a:extLst>
            </p:cNvPr>
            <p:cNvSpPr txBox="1"/>
            <p:nvPr/>
          </p:nvSpPr>
          <p:spPr>
            <a:xfrm>
              <a:off x="3600538" y="1024349"/>
              <a:ext cx="80502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ADC</a:t>
              </a:r>
            </a:p>
            <a:p>
              <a:pPr algn="ctr"/>
              <a:r>
                <a:rPr lang="en-US" dirty="0">
                  <a:solidFill>
                    <a:schemeClr val="bg1"/>
                  </a:solidFill>
                </a:rPr>
                <a:t>Pin A0</a:t>
              </a:r>
            </a:p>
          </p:txBody>
        </p:sp>
        <p:cxnSp>
          <p:nvCxnSpPr>
            <p:cNvPr id="8" name="Straight Arrow Connector 7">
              <a:extLst>
                <a:ext uri="{FF2B5EF4-FFF2-40B4-BE49-F238E27FC236}">
                  <a16:creationId xmlns:a16="http://schemas.microsoft.com/office/drawing/2014/main" id="{56D62E5F-DD66-7340-DCDE-21BD877B29D0}"/>
                </a:ext>
              </a:extLst>
            </p:cNvPr>
            <p:cNvCxnSpPr>
              <a:cxnSpLocks/>
            </p:cNvCxnSpPr>
            <p:nvPr/>
          </p:nvCxnSpPr>
          <p:spPr>
            <a:xfrm>
              <a:off x="4518117" y="1360166"/>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9" name="Picture 8" descr="Electret Microphone Amplifier - MAX9814 ...">
              <a:extLst>
                <a:ext uri="{FF2B5EF4-FFF2-40B4-BE49-F238E27FC236}">
                  <a16:creationId xmlns:a16="http://schemas.microsoft.com/office/drawing/2014/main" id="{6E170389-54A1-BF05-1686-99B489F13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298" y="695936"/>
              <a:ext cx="1311048" cy="1311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6">
              <a:extLst>
                <a:ext uri="{FF2B5EF4-FFF2-40B4-BE49-F238E27FC236}">
                  <a16:creationId xmlns:a16="http://schemas.microsoft.com/office/drawing/2014/main" id="{1895AEFA-E39A-7A05-E80E-84118E1668F6}"/>
                </a:ext>
              </a:extLst>
            </p:cNvPr>
            <p:cNvSpPr txBox="1"/>
            <p:nvPr/>
          </p:nvSpPr>
          <p:spPr>
            <a:xfrm>
              <a:off x="5094976" y="695936"/>
              <a:ext cx="1410788"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Record </a:t>
              </a:r>
              <a:r>
                <a:rPr lang="en-US" b="1" dirty="0">
                  <a:solidFill>
                    <a:schemeClr val="bg1"/>
                  </a:solidFill>
                  <a:effectLst>
                    <a:outerShdw blurRad="38100" dist="38100" dir="2700000" algn="tl">
                      <a:srgbClr val="000000">
                        <a:alpha val="43137"/>
                      </a:srgbClr>
                    </a:outerShdw>
                  </a:effectLst>
                </a:rPr>
                <a:t>.wav </a:t>
              </a:r>
              <a:r>
                <a:rPr lang="en-US" dirty="0">
                  <a:solidFill>
                    <a:schemeClr val="bg1"/>
                  </a:solidFill>
                </a:rPr>
                <a:t>files onto the SD card</a:t>
              </a:r>
            </a:p>
          </p:txBody>
        </p:sp>
        <p:sp>
          <p:nvSpPr>
            <p:cNvPr id="11" name="Rectangle: Rounded Corners 10">
              <a:extLst>
                <a:ext uri="{FF2B5EF4-FFF2-40B4-BE49-F238E27FC236}">
                  <a16:creationId xmlns:a16="http://schemas.microsoft.com/office/drawing/2014/main" id="{F4A21822-59DF-BF27-A585-B7D8E1B34A53}"/>
                </a:ext>
              </a:extLst>
            </p:cNvPr>
            <p:cNvSpPr/>
            <p:nvPr/>
          </p:nvSpPr>
          <p:spPr>
            <a:xfrm>
              <a:off x="7098033" y="863231"/>
              <a:ext cx="1226819" cy="99386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DDBB6D5D-82B8-443A-E13D-7B64159ED9AE}"/>
                </a:ext>
              </a:extLst>
            </p:cNvPr>
            <p:cNvCxnSpPr>
              <a:cxnSpLocks/>
            </p:cNvCxnSpPr>
            <p:nvPr/>
          </p:nvCxnSpPr>
          <p:spPr>
            <a:xfrm>
              <a:off x="6555923" y="1344927"/>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9">
              <a:extLst>
                <a:ext uri="{FF2B5EF4-FFF2-40B4-BE49-F238E27FC236}">
                  <a16:creationId xmlns:a16="http://schemas.microsoft.com/office/drawing/2014/main" id="{683D6040-F719-90B0-9558-39CE82AC1120}"/>
                </a:ext>
              </a:extLst>
            </p:cNvPr>
            <p:cNvSpPr txBox="1"/>
            <p:nvPr/>
          </p:nvSpPr>
          <p:spPr>
            <a:xfrm>
              <a:off x="7047874" y="898498"/>
              <a:ext cx="132713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Read the .wav file from SD</a:t>
              </a:r>
            </a:p>
          </p:txBody>
        </p:sp>
        <p:cxnSp>
          <p:nvCxnSpPr>
            <p:cNvPr id="14" name="Straight Arrow Connector 13">
              <a:extLst>
                <a:ext uri="{FF2B5EF4-FFF2-40B4-BE49-F238E27FC236}">
                  <a16:creationId xmlns:a16="http://schemas.microsoft.com/office/drawing/2014/main" id="{BFEEC8E9-843E-DA7F-D97C-4FC53F13AD98}"/>
                </a:ext>
              </a:extLst>
            </p:cNvPr>
            <p:cNvCxnSpPr>
              <a:cxnSpLocks/>
              <a:endCxn id="6" idx="3"/>
            </p:cNvCxnSpPr>
            <p:nvPr/>
          </p:nvCxnSpPr>
          <p:spPr>
            <a:xfrm>
              <a:off x="2575730" y="1344927"/>
              <a:ext cx="700285" cy="653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24">
              <a:extLst>
                <a:ext uri="{FF2B5EF4-FFF2-40B4-BE49-F238E27FC236}">
                  <a16:creationId xmlns:a16="http://schemas.microsoft.com/office/drawing/2014/main" id="{BD2F262F-A2C6-833E-FBCE-1F0676F94A2C}"/>
                </a:ext>
              </a:extLst>
            </p:cNvPr>
            <p:cNvSpPr txBox="1"/>
            <p:nvPr/>
          </p:nvSpPr>
          <p:spPr>
            <a:xfrm>
              <a:off x="1536637" y="421451"/>
              <a:ext cx="135043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n w="12700">
                    <a:solidFill>
                      <a:schemeClr val="accent1"/>
                    </a:solidFill>
                    <a:prstDash val="solid"/>
                  </a:ln>
                  <a:solidFill>
                    <a:schemeClr val="bg1"/>
                  </a:solidFill>
                </a:rPr>
                <a:t>Microphone</a:t>
              </a:r>
            </a:p>
          </p:txBody>
        </p:sp>
        <p:pic>
          <p:nvPicPr>
            <p:cNvPr id="16" name="Picture 15" descr="Amazon.com: SanDisk 8GB microSD High ...">
              <a:extLst>
                <a:ext uri="{FF2B5EF4-FFF2-40B4-BE49-F238E27FC236}">
                  <a16:creationId xmlns:a16="http://schemas.microsoft.com/office/drawing/2014/main" id="{AE79CBDA-9B17-30F4-5D16-B2755CC7D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052" y="1605336"/>
              <a:ext cx="377988" cy="27950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A3E0809E-7DDF-8382-2D6A-DCF4DFAE2EC6}"/>
                </a:ext>
              </a:extLst>
            </p:cNvPr>
            <p:cNvCxnSpPr>
              <a:cxnSpLocks/>
            </p:cNvCxnSpPr>
            <p:nvPr/>
          </p:nvCxnSpPr>
          <p:spPr>
            <a:xfrm>
              <a:off x="8324852" y="1344927"/>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Rectangle: Rounded Corners 17">
              <a:extLst>
                <a:ext uri="{FF2B5EF4-FFF2-40B4-BE49-F238E27FC236}">
                  <a16:creationId xmlns:a16="http://schemas.microsoft.com/office/drawing/2014/main" id="{890FB84B-125D-7A06-4104-4C0B33A82DE6}"/>
                </a:ext>
              </a:extLst>
            </p:cNvPr>
            <p:cNvSpPr/>
            <p:nvPr/>
          </p:nvSpPr>
          <p:spPr>
            <a:xfrm>
              <a:off x="8874082" y="930184"/>
              <a:ext cx="1327135" cy="79066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19" name="TextBox 27">
              <a:extLst>
                <a:ext uri="{FF2B5EF4-FFF2-40B4-BE49-F238E27FC236}">
                  <a16:creationId xmlns:a16="http://schemas.microsoft.com/office/drawing/2014/main" id="{97A74996-7971-90D1-E9F8-E91AC8ECF166}"/>
                </a:ext>
              </a:extLst>
            </p:cNvPr>
            <p:cNvSpPr txBox="1"/>
            <p:nvPr/>
          </p:nvSpPr>
          <p:spPr>
            <a:xfrm>
              <a:off x="8866960" y="1021763"/>
              <a:ext cx="13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Apply Windowing</a:t>
              </a:r>
            </a:p>
          </p:txBody>
        </p:sp>
        <p:cxnSp>
          <p:nvCxnSpPr>
            <p:cNvPr id="20" name="Straight Arrow Connector 19">
              <a:extLst>
                <a:ext uri="{FF2B5EF4-FFF2-40B4-BE49-F238E27FC236}">
                  <a16:creationId xmlns:a16="http://schemas.microsoft.com/office/drawing/2014/main" id="{205A93F9-8762-07D3-DC21-ABFB255192E3}"/>
                </a:ext>
              </a:extLst>
            </p:cNvPr>
            <p:cNvCxnSpPr>
              <a:cxnSpLocks/>
              <a:stCxn id="18" idx="2"/>
              <a:endCxn id="21" idx="0"/>
            </p:cNvCxnSpPr>
            <p:nvPr/>
          </p:nvCxnSpPr>
          <p:spPr>
            <a:xfrm flipH="1">
              <a:off x="9530526" y="1720852"/>
              <a:ext cx="7122" cy="87285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Rounded Corners 20">
              <a:extLst>
                <a:ext uri="{FF2B5EF4-FFF2-40B4-BE49-F238E27FC236}">
                  <a16:creationId xmlns:a16="http://schemas.microsoft.com/office/drawing/2014/main" id="{9C893C3D-D915-F5C6-E1A8-1DDE10C379AF}"/>
                </a:ext>
              </a:extLst>
            </p:cNvPr>
            <p:cNvSpPr/>
            <p:nvPr/>
          </p:nvSpPr>
          <p:spPr>
            <a:xfrm>
              <a:off x="8866960" y="2593707"/>
              <a:ext cx="1327135" cy="99386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22" name="TextBox 34">
              <a:extLst>
                <a:ext uri="{FF2B5EF4-FFF2-40B4-BE49-F238E27FC236}">
                  <a16:creationId xmlns:a16="http://schemas.microsoft.com/office/drawing/2014/main" id="{6D670976-FD9A-261A-FC4D-09CB3C22828C}"/>
                </a:ext>
              </a:extLst>
            </p:cNvPr>
            <p:cNvSpPr txBox="1"/>
            <p:nvPr/>
          </p:nvSpPr>
          <p:spPr>
            <a:xfrm>
              <a:off x="8866960" y="2632487"/>
              <a:ext cx="132713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Discrete </a:t>
              </a:r>
            </a:p>
            <a:p>
              <a:pPr algn="ctr"/>
              <a:r>
                <a:rPr lang="en-US" dirty="0">
                  <a:solidFill>
                    <a:schemeClr val="bg1"/>
                  </a:solidFill>
                </a:rPr>
                <a:t>Fourier </a:t>
              </a:r>
            </a:p>
            <a:p>
              <a:pPr algn="ctr"/>
              <a:r>
                <a:rPr lang="en-US" dirty="0">
                  <a:solidFill>
                    <a:schemeClr val="bg1"/>
                  </a:solidFill>
                </a:rPr>
                <a:t>Transform</a:t>
              </a:r>
            </a:p>
          </p:txBody>
        </p:sp>
        <p:cxnSp>
          <p:nvCxnSpPr>
            <p:cNvPr id="23" name="Straight Arrow Connector 22">
              <a:extLst>
                <a:ext uri="{FF2B5EF4-FFF2-40B4-BE49-F238E27FC236}">
                  <a16:creationId xmlns:a16="http://schemas.microsoft.com/office/drawing/2014/main" id="{92B6AFAB-27E1-A4AB-CDC0-F75F675CC8E1}"/>
                </a:ext>
              </a:extLst>
            </p:cNvPr>
            <p:cNvCxnSpPr>
              <a:cxnSpLocks/>
            </p:cNvCxnSpPr>
            <p:nvPr/>
          </p:nvCxnSpPr>
          <p:spPr>
            <a:xfrm flipH="1">
              <a:off x="8317728" y="3093452"/>
              <a:ext cx="549230"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Rounded Corners 23">
              <a:extLst>
                <a:ext uri="{FF2B5EF4-FFF2-40B4-BE49-F238E27FC236}">
                  <a16:creationId xmlns:a16="http://schemas.microsoft.com/office/drawing/2014/main" id="{962A2968-4964-41C9-4785-5CE7C35EF797}"/>
                </a:ext>
              </a:extLst>
            </p:cNvPr>
            <p:cNvSpPr/>
            <p:nvPr/>
          </p:nvSpPr>
          <p:spPr>
            <a:xfrm>
              <a:off x="7090911" y="2702927"/>
              <a:ext cx="1226819" cy="76835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25" name="TextBox 48">
              <a:extLst>
                <a:ext uri="{FF2B5EF4-FFF2-40B4-BE49-F238E27FC236}">
                  <a16:creationId xmlns:a16="http://schemas.microsoft.com/office/drawing/2014/main" id="{87F54D59-F4F8-1CC3-6BFC-64D312748A78}"/>
                </a:ext>
              </a:extLst>
            </p:cNvPr>
            <p:cNvSpPr txBox="1"/>
            <p:nvPr/>
          </p:nvSpPr>
          <p:spPr>
            <a:xfrm>
              <a:off x="7040751" y="2767475"/>
              <a:ext cx="13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Mel Filter Bank</a:t>
              </a:r>
            </a:p>
          </p:txBody>
        </p:sp>
        <p:cxnSp>
          <p:nvCxnSpPr>
            <p:cNvPr id="26" name="Straight Arrow Connector 25">
              <a:extLst>
                <a:ext uri="{FF2B5EF4-FFF2-40B4-BE49-F238E27FC236}">
                  <a16:creationId xmlns:a16="http://schemas.microsoft.com/office/drawing/2014/main" id="{F6E4507E-FCE9-54E5-B119-4954EF5D056E}"/>
                </a:ext>
              </a:extLst>
            </p:cNvPr>
            <p:cNvCxnSpPr>
              <a:cxnSpLocks/>
            </p:cNvCxnSpPr>
            <p:nvPr/>
          </p:nvCxnSpPr>
          <p:spPr>
            <a:xfrm flipH="1">
              <a:off x="6548799" y="3090277"/>
              <a:ext cx="549230"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D894F1E-79AE-6C14-E857-3CF4ED069C0B}"/>
                </a:ext>
              </a:extLst>
            </p:cNvPr>
            <p:cNvSpPr/>
            <p:nvPr/>
          </p:nvSpPr>
          <p:spPr>
            <a:xfrm>
              <a:off x="5265820" y="2417636"/>
              <a:ext cx="1270441" cy="133893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28" name="TextBox 51">
              <a:extLst>
                <a:ext uri="{FF2B5EF4-FFF2-40B4-BE49-F238E27FC236}">
                  <a16:creationId xmlns:a16="http://schemas.microsoft.com/office/drawing/2014/main" id="{032B2D0A-3E30-A30A-E41B-8BA4BB80C630}"/>
                </a:ext>
              </a:extLst>
            </p:cNvPr>
            <p:cNvSpPr txBox="1"/>
            <p:nvPr/>
          </p:nvSpPr>
          <p:spPr>
            <a:xfrm>
              <a:off x="5228788" y="2486938"/>
              <a:ext cx="1327135"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Log and Discrete Cosine Transform</a:t>
              </a:r>
            </a:p>
          </p:txBody>
        </p:sp>
        <p:cxnSp>
          <p:nvCxnSpPr>
            <p:cNvPr id="29" name="Straight Arrow Connector 28">
              <a:extLst>
                <a:ext uri="{FF2B5EF4-FFF2-40B4-BE49-F238E27FC236}">
                  <a16:creationId xmlns:a16="http://schemas.microsoft.com/office/drawing/2014/main" id="{8A1E2FD4-BED8-EA90-FF6B-16971AE2ECFD}"/>
                </a:ext>
              </a:extLst>
            </p:cNvPr>
            <p:cNvCxnSpPr>
              <a:cxnSpLocks/>
            </p:cNvCxnSpPr>
            <p:nvPr/>
          </p:nvCxnSpPr>
          <p:spPr>
            <a:xfrm flipH="1">
              <a:off x="4716588" y="3087100"/>
              <a:ext cx="549230"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A850636-C4E3-B6F6-A4BB-97BB34983E43}"/>
                </a:ext>
              </a:extLst>
            </p:cNvPr>
            <p:cNvSpPr/>
            <p:nvPr/>
          </p:nvSpPr>
          <p:spPr>
            <a:xfrm>
              <a:off x="3252543" y="2417634"/>
              <a:ext cx="1455947" cy="133893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31" name="TextBox 55">
              <a:extLst>
                <a:ext uri="{FF2B5EF4-FFF2-40B4-BE49-F238E27FC236}">
                  <a16:creationId xmlns:a16="http://schemas.microsoft.com/office/drawing/2014/main" id="{6528321C-CCB5-DFD4-8E51-3C683C78378D}"/>
                </a:ext>
              </a:extLst>
            </p:cNvPr>
            <p:cNvSpPr txBox="1"/>
            <p:nvPr/>
          </p:nvSpPr>
          <p:spPr>
            <a:xfrm>
              <a:off x="3252543" y="2457442"/>
              <a:ext cx="144970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Calculate and Save </a:t>
              </a:r>
              <a:r>
                <a:rPr lang="en-US" b="1" dirty="0">
                  <a:solidFill>
                    <a:schemeClr val="bg1"/>
                  </a:solidFill>
                  <a:effectLst>
                    <a:outerShdw blurRad="38100" dist="38100" dir="2700000" algn="tl">
                      <a:srgbClr val="000000">
                        <a:alpha val="43137"/>
                      </a:srgbClr>
                    </a:outerShdw>
                  </a:effectLst>
                </a:rPr>
                <a:t>MFCCs</a:t>
              </a:r>
              <a:r>
                <a:rPr lang="en-US" dirty="0">
                  <a:solidFill>
                    <a:schemeClr val="bg1"/>
                  </a:solidFill>
                </a:rPr>
                <a:t> onto the SD card</a:t>
              </a:r>
            </a:p>
          </p:txBody>
        </p:sp>
        <p:pic>
          <p:nvPicPr>
            <p:cNvPr id="32" name="Picture 31">
              <a:extLst>
                <a:ext uri="{FF2B5EF4-FFF2-40B4-BE49-F238E27FC236}">
                  <a16:creationId xmlns:a16="http://schemas.microsoft.com/office/drawing/2014/main" id="{3156066F-C056-3237-88A4-5E21ED3F35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5961" y="420639"/>
              <a:ext cx="370956" cy="37095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83C68C80-DAEA-2D6E-E25E-DC851F525084}"/>
                </a:ext>
              </a:extLst>
            </p:cNvPr>
            <p:cNvSpPr/>
            <p:nvPr/>
          </p:nvSpPr>
          <p:spPr>
            <a:xfrm>
              <a:off x="3295437" y="4629424"/>
              <a:ext cx="1455947" cy="968488"/>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34" name="TextBox 58">
              <a:extLst>
                <a:ext uri="{FF2B5EF4-FFF2-40B4-BE49-F238E27FC236}">
                  <a16:creationId xmlns:a16="http://schemas.microsoft.com/office/drawing/2014/main" id="{BEE0B951-870F-5059-FC9E-FEB45D97FFE9}"/>
                </a:ext>
              </a:extLst>
            </p:cNvPr>
            <p:cNvSpPr txBox="1"/>
            <p:nvPr/>
          </p:nvSpPr>
          <p:spPr>
            <a:xfrm>
              <a:off x="3351038" y="4655878"/>
              <a:ext cx="132713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Read the </a:t>
              </a:r>
              <a:r>
                <a:rPr lang="en-US" b="1" dirty="0">
                  <a:solidFill>
                    <a:schemeClr val="bg1"/>
                  </a:solidFill>
                  <a:effectLst>
                    <a:outerShdw blurRad="38100" dist="38100" dir="2700000" algn="tl">
                      <a:srgbClr val="000000">
                        <a:alpha val="43137"/>
                      </a:srgbClr>
                    </a:outerShdw>
                  </a:effectLst>
                </a:rPr>
                <a:t>MFCC.csv</a:t>
              </a:r>
            </a:p>
            <a:p>
              <a:pPr algn="ctr"/>
              <a:r>
                <a:rPr lang="en-US" dirty="0">
                  <a:solidFill>
                    <a:schemeClr val="bg1"/>
                  </a:solidFill>
                </a:rPr>
                <a:t>from SD</a:t>
              </a:r>
            </a:p>
          </p:txBody>
        </p:sp>
        <p:pic>
          <p:nvPicPr>
            <p:cNvPr id="35" name="Picture 34">
              <a:extLst>
                <a:ext uri="{FF2B5EF4-FFF2-40B4-BE49-F238E27FC236}">
                  <a16:creationId xmlns:a16="http://schemas.microsoft.com/office/drawing/2014/main" id="{047FEC62-199B-5D81-EC98-3CAE7FE0C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383" y="4192995"/>
              <a:ext cx="370956" cy="37095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Voice-Record Icons - Free SVG &amp; PNG ...">
              <a:extLst>
                <a:ext uri="{FF2B5EF4-FFF2-40B4-BE49-F238E27FC236}">
                  <a16:creationId xmlns:a16="http://schemas.microsoft.com/office/drawing/2014/main" id="{3A0FE953-8A5A-DE2C-4748-BD2DA887E8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3949" b="15766"/>
            <a:stretch/>
          </p:blipFill>
          <p:spPr bwMode="auto">
            <a:xfrm>
              <a:off x="5263665" y="1551713"/>
              <a:ext cx="536707" cy="377226"/>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E5536279-C82A-FC4A-A601-DB2F29237C9B}"/>
                </a:ext>
              </a:extLst>
            </p:cNvPr>
            <p:cNvCxnSpPr>
              <a:cxnSpLocks/>
            </p:cNvCxnSpPr>
            <p:nvPr/>
          </p:nvCxnSpPr>
          <p:spPr>
            <a:xfrm flipH="1">
              <a:off x="4016287" y="3756569"/>
              <a:ext cx="7122" cy="87285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8" name="Rectangle: Rounded Corners 37">
              <a:extLst>
                <a:ext uri="{FF2B5EF4-FFF2-40B4-BE49-F238E27FC236}">
                  <a16:creationId xmlns:a16="http://schemas.microsoft.com/office/drawing/2014/main" id="{C505D679-E1F3-95DF-A3CB-FEDFC0A920F3}"/>
                </a:ext>
              </a:extLst>
            </p:cNvPr>
            <p:cNvSpPr/>
            <p:nvPr/>
          </p:nvSpPr>
          <p:spPr>
            <a:xfrm>
              <a:off x="5299171" y="4460004"/>
              <a:ext cx="1726070" cy="129961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ndParaRPr>
            </a:p>
          </p:txBody>
        </p:sp>
        <p:sp>
          <p:nvSpPr>
            <p:cNvPr id="39" name="TextBox 1023">
              <a:extLst>
                <a:ext uri="{FF2B5EF4-FFF2-40B4-BE49-F238E27FC236}">
                  <a16:creationId xmlns:a16="http://schemas.microsoft.com/office/drawing/2014/main" id="{2C87570F-92D4-2B45-24A6-5E517BE0AFDA}"/>
                </a:ext>
              </a:extLst>
            </p:cNvPr>
            <p:cNvSpPr txBox="1"/>
            <p:nvPr/>
          </p:nvSpPr>
          <p:spPr>
            <a:xfrm>
              <a:off x="5274112" y="4492526"/>
              <a:ext cx="1776193"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Feed the MFCCs to the </a:t>
              </a:r>
              <a:r>
                <a:rPr lang="en-US" b="1" dirty="0">
                  <a:solidFill>
                    <a:schemeClr val="bg1"/>
                  </a:solidFill>
                  <a:effectLst>
                    <a:outerShdw blurRad="38100" dist="38100" dir="2700000" algn="tl">
                      <a:srgbClr val="000000">
                        <a:alpha val="43137"/>
                      </a:srgbClr>
                    </a:outerShdw>
                  </a:effectLst>
                </a:rPr>
                <a:t>Random Forest </a:t>
              </a:r>
            </a:p>
            <a:p>
              <a:pPr algn="ctr"/>
              <a:r>
                <a:rPr lang="en-US" dirty="0">
                  <a:solidFill>
                    <a:schemeClr val="bg1"/>
                  </a:solidFill>
                </a:rPr>
                <a:t>Model</a:t>
              </a:r>
            </a:p>
          </p:txBody>
        </p:sp>
        <p:cxnSp>
          <p:nvCxnSpPr>
            <p:cNvPr id="40" name="Straight Arrow Connector 39">
              <a:extLst>
                <a:ext uri="{FF2B5EF4-FFF2-40B4-BE49-F238E27FC236}">
                  <a16:creationId xmlns:a16="http://schemas.microsoft.com/office/drawing/2014/main" id="{AB549086-4BA0-ACDD-3E6A-0C2504BCE333}"/>
                </a:ext>
              </a:extLst>
            </p:cNvPr>
            <p:cNvCxnSpPr>
              <a:cxnSpLocks/>
            </p:cNvCxnSpPr>
            <p:nvPr/>
          </p:nvCxnSpPr>
          <p:spPr>
            <a:xfrm>
              <a:off x="7025243" y="5108081"/>
              <a:ext cx="1009097"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5BFCE4E-53B3-9A03-6483-F7EF86089A50}"/>
                </a:ext>
              </a:extLst>
            </p:cNvPr>
            <p:cNvCxnSpPr>
              <a:cxnSpLocks/>
            </p:cNvCxnSpPr>
            <p:nvPr/>
          </p:nvCxnSpPr>
          <p:spPr>
            <a:xfrm>
              <a:off x="4757064" y="5096034"/>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1030">
              <a:extLst>
                <a:ext uri="{FF2B5EF4-FFF2-40B4-BE49-F238E27FC236}">
                  <a16:creationId xmlns:a16="http://schemas.microsoft.com/office/drawing/2014/main" id="{4D2DA74D-0522-96F3-C747-7D1AA011833D}"/>
                </a:ext>
              </a:extLst>
            </p:cNvPr>
            <p:cNvSpPr txBox="1"/>
            <p:nvPr/>
          </p:nvSpPr>
          <p:spPr>
            <a:xfrm>
              <a:off x="7136465" y="4754135"/>
              <a:ext cx="778995"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ln w="0"/>
                  <a:solidFill>
                    <a:schemeClr val="bg1"/>
                  </a:solidFill>
                  <a:effectLst>
                    <a:reflection blurRad="6350" stA="53000" endA="300" endPos="35500" dir="5400000" sy="-90000" algn="bl" rotWithShape="0"/>
                  </a:effectLst>
                </a:rPr>
                <a:t>Results</a:t>
              </a:r>
            </a:p>
          </p:txBody>
        </p:sp>
        <p:pic>
          <p:nvPicPr>
            <p:cNvPr id="43" name="Picture 42">
              <a:extLst>
                <a:ext uri="{FF2B5EF4-FFF2-40B4-BE49-F238E27FC236}">
                  <a16:creationId xmlns:a16="http://schemas.microsoft.com/office/drawing/2014/main" id="{2DC02B13-2686-1322-18EB-196FEDD66A79}"/>
                </a:ext>
              </a:extLst>
            </p:cNvPr>
            <p:cNvPicPr>
              <a:picLocks noChangeAspect="1"/>
            </p:cNvPicPr>
            <p:nvPr/>
          </p:nvPicPr>
          <p:blipFill>
            <a:blip r:embed="rId6"/>
            <a:stretch>
              <a:fillRect/>
            </a:stretch>
          </p:blipFill>
          <p:spPr>
            <a:xfrm rot="10800000" flipH="1">
              <a:off x="8055213" y="4113034"/>
              <a:ext cx="217628" cy="1973851"/>
            </a:xfrm>
            <a:prstGeom prst="rect">
              <a:avLst/>
            </a:prstGeom>
          </p:spPr>
        </p:pic>
        <p:sp>
          <p:nvSpPr>
            <p:cNvPr id="44" name="TextBox 1038">
              <a:extLst>
                <a:ext uri="{FF2B5EF4-FFF2-40B4-BE49-F238E27FC236}">
                  <a16:creationId xmlns:a16="http://schemas.microsoft.com/office/drawing/2014/main" id="{DE042130-EE31-BD76-63DD-306AD945ADB7}"/>
                </a:ext>
              </a:extLst>
            </p:cNvPr>
            <p:cNvSpPr txBox="1"/>
            <p:nvPr/>
          </p:nvSpPr>
          <p:spPr>
            <a:xfrm>
              <a:off x="8221462" y="4092420"/>
              <a:ext cx="1787946"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1. Heavy hail</a:t>
              </a:r>
            </a:p>
            <a:p>
              <a:r>
                <a:rPr lang="en-US" dirty="0">
                  <a:solidFill>
                    <a:schemeClr val="bg1"/>
                  </a:solidFill>
                </a:rPr>
                <a:t>2. Light hail</a:t>
              </a:r>
            </a:p>
            <a:p>
              <a:r>
                <a:rPr lang="en-US" dirty="0">
                  <a:solidFill>
                    <a:schemeClr val="bg1"/>
                  </a:solidFill>
                </a:rPr>
                <a:t>3. Heavy rain</a:t>
              </a:r>
            </a:p>
            <a:p>
              <a:r>
                <a:rPr lang="en-US" dirty="0">
                  <a:solidFill>
                    <a:schemeClr val="bg1"/>
                  </a:solidFill>
                </a:rPr>
                <a:t>4. Medium rain</a:t>
              </a:r>
            </a:p>
            <a:p>
              <a:r>
                <a:rPr lang="en-US" dirty="0">
                  <a:solidFill>
                    <a:schemeClr val="bg1"/>
                  </a:solidFill>
                </a:rPr>
                <a:t>5. Light rain</a:t>
              </a:r>
            </a:p>
            <a:p>
              <a:r>
                <a:rPr lang="en-US" dirty="0">
                  <a:solidFill>
                    <a:schemeClr val="bg1"/>
                  </a:solidFill>
                </a:rPr>
                <a:t>6. Snow</a:t>
              </a:r>
            </a:p>
            <a:p>
              <a:r>
                <a:rPr lang="en-US" dirty="0">
                  <a:solidFill>
                    <a:schemeClr val="bg1"/>
                  </a:solidFill>
                </a:rPr>
                <a:t>7. Silence</a:t>
              </a:r>
            </a:p>
          </p:txBody>
        </p:sp>
        <p:pic>
          <p:nvPicPr>
            <p:cNvPr id="45" name="Picture 44" descr="A computer screen shot of a diagram&#10;&#10;Description automatically generated">
              <a:extLst>
                <a:ext uri="{FF2B5EF4-FFF2-40B4-BE49-F238E27FC236}">
                  <a16:creationId xmlns:a16="http://schemas.microsoft.com/office/drawing/2014/main" id="{3F8B916F-8A5A-C222-2A60-4529CD92122B}"/>
                </a:ext>
              </a:extLst>
            </p:cNvPr>
            <p:cNvPicPr>
              <a:picLocks noChangeAspect="1"/>
            </p:cNvPicPr>
            <p:nvPr/>
          </p:nvPicPr>
          <p:blipFill>
            <a:blip r:embed="rId7">
              <a:extLst>
                <a:ext uri="{28A0092B-C50C-407E-A947-70E740481C1C}">
                  <a14:useLocalDpi xmlns:a14="http://schemas.microsoft.com/office/drawing/2010/main" val="0"/>
                </a:ext>
              </a:extLst>
            </a:blip>
            <a:srcRect l="21998" t="11596" r="20011"/>
            <a:stretch/>
          </p:blipFill>
          <p:spPr>
            <a:xfrm>
              <a:off x="7212365" y="5165556"/>
              <a:ext cx="709972" cy="606095"/>
            </a:xfrm>
            <a:prstGeom prst="rect">
              <a:avLst/>
            </a:prstGeom>
          </p:spPr>
        </p:pic>
        <p:pic>
          <p:nvPicPr>
            <p:cNvPr id="46" name="Picture 45" descr="A screenshot of a weather icon&#10;&#10;Description automatically generated">
              <a:extLst>
                <a:ext uri="{FF2B5EF4-FFF2-40B4-BE49-F238E27FC236}">
                  <a16:creationId xmlns:a16="http://schemas.microsoft.com/office/drawing/2014/main" id="{79F27BC0-F60C-0B90-01C0-71BC603CA8D2}"/>
                </a:ext>
              </a:extLst>
            </p:cNvPr>
            <p:cNvPicPr>
              <a:picLocks noChangeAspect="1"/>
            </p:cNvPicPr>
            <p:nvPr/>
          </p:nvPicPr>
          <p:blipFill>
            <a:blip r:embed="rId8">
              <a:extLst>
                <a:ext uri="{28A0092B-C50C-407E-A947-70E740481C1C}">
                  <a14:useLocalDpi xmlns:a14="http://schemas.microsoft.com/office/drawing/2010/main" val="0"/>
                </a:ext>
              </a:extLst>
            </a:blip>
            <a:srcRect l="34444"/>
            <a:stretch/>
          </p:blipFill>
          <p:spPr>
            <a:xfrm>
              <a:off x="9796258" y="4060664"/>
              <a:ext cx="1021269" cy="1923226"/>
            </a:xfrm>
            <a:prstGeom prst="rect">
              <a:avLst/>
            </a:prstGeom>
          </p:spPr>
        </p:pic>
      </p:grpSp>
      <p:sp>
        <p:nvSpPr>
          <p:cNvPr id="49" name="TextBox 48">
            <a:extLst>
              <a:ext uri="{FF2B5EF4-FFF2-40B4-BE49-F238E27FC236}">
                <a16:creationId xmlns:a16="http://schemas.microsoft.com/office/drawing/2014/main" id="{1E2312A3-5739-141B-0EC8-4A76CC051D5D}"/>
              </a:ext>
            </a:extLst>
          </p:cNvPr>
          <p:cNvSpPr txBox="1"/>
          <p:nvPr/>
        </p:nvSpPr>
        <p:spPr>
          <a:xfrm>
            <a:off x="177076" y="169109"/>
            <a:ext cx="11738113" cy="646331"/>
          </a:xfrm>
          <a:prstGeom prst="rect">
            <a:avLst/>
          </a:prstGeom>
          <a:noFill/>
        </p:spPr>
        <p:txBody>
          <a:bodyPr wrap="square" rtlCol="0">
            <a:spAutoFit/>
          </a:bodyPr>
          <a:lstStyle/>
          <a:p>
            <a:r>
              <a:rPr lang="en-US" sz="3600" b="1" dirty="0">
                <a:solidFill>
                  <a:schemeClr val="bg1"/>
                </a:solidFill>
              </a:rPr>
              <a:t>MFCC Extraction Flow Chart</a:t>
            </a:r>
          </a:p>
        </p:txBody>
      </p:sp>
    </p:spTree>
    <p:extLst>
      <p:ext uri="{BB962C8B-B14F-4D97-AF65-F5344CB8AC3E}">
        <p14:creationId xmlns:p14="http://schemas.microsoft.com/office/powerpoint/2010/main" val="2909947204"/>
      </p:ext>
    </p:extLst>
  </p:cSld>
  <p:clrMapOvr>
    <a:masterClrMapping/>
  </p:clrMapOvr>
</p:sld>
</file>

<file path=ppt/theme/theme1.xml><?xml version="1.0" encoding="utf-8"?>
<a:theme xmlns:a="http://schemas.openxmlformats.org/drawingml/2006/main" name="University of Vermont Exec Template 22">
  <a:themeElements>
    <a:clrScheme name="UVM Template">
      <a:dk1>
        <a:srgbClr val="000000"/>
      </a:dk1>
      <a:lt1>
        <a:srgbClr val="FFFFFF"/>
      </a:lt1>
      <a:dk2>
        <a:srgbClr val="154734"/>
      </a:dk2>
      <a:lt2>
        <a:srgbClr val="F7F7F7"/>
      </a:lt2>
      <a:accent1>
        <a:srgbClr val="71B0E0"/>
      </a:accent1>
      <a:accent2>
        <a:srgbClr val="4C9DD6"/>
      </a:accent2>
      <a:accent3>
        <a:srgbClr val="F7F7F7"/>
      </a:accent3>
      <a:accent4>
        <a:srgbClr val="DC582A"/>
      </a:accent4>
      <a:accent5>
        <a:srgbClr val="00303C"/>
      </a:accent5>
      <a:accent6>
        <a:srgbClr val="FFD1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VM22_PPT_Template_SVG" id="{E61C691F-A77F-A148-8FDB-B61DD208C958}" vid="{39546C88-0921-1F4E-A650-D1BE9CBFA2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a2145f4-c689-44be-8a05-a20dc84ec0fc" xsi:nil="true"/>
    <lcf76f155ced4ddcb4097134ff3c332f xmlns="938f2e1f-609f-4017-a9a2-d54cf4ee6b3b">
      <Terms xmlns="http://schemas.microsoft.com/office/infopath/2007/PartnerControls"/>
    </lcf76f155ced4ddcb4097134ff3c332f>
    <Category xmlns="938f2e1f-609f-4017-a9a2-d54cf4ee6b3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17047E92E752444B1A1A5B6762093D7" ma:contentTypeVersion="15" ma:contentTypeDescription="Create a new document." ma:contentTypeScope="" ma:versionID="f159efe0c45ecc7ccece10a6674a7830">
  <xsd:schema xmlns:xsd="http://www.w3.org/2001/XMLSchema" xmlns:xs="http://www.w3.org/2001/XMLSchema" xmlns:p="http://schemas.microsoft.com/office/2006/metadata/properties" xmlns:ns2="938f2e1f-609f-4017-a9a2-d54cf4ee6b3b" xmlns:ns3="fa2145f4-c689-44be-8a05-a20dc84ec0fc" targetNamespace="http://schemas.microsoft.com/office/2006/metadata/properties" ma:root="true" ma:fieldsID="0aab26d4d3b06b8d0565ee331a57a8de" ns2:_="" ns3:_="">
    <xsd:import namespace="938f2e1f-609f-4017-a9a2-d54cf4ee6b3b"/>
    <xsd:import namespace="fa2145f4-c689-44be-8a05-a20dc84ec0f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Category"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8f2e1f-609f-4017-a9a2-d54cf4ee6b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4e77d114-7286-4773-b3f3-9b1cc7669c5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Category" ma:index="21" nillable="true" ma:displayName="Category" ma:format="Dropdown" ma:indexed="true" ma:internalName="Category">
      <xsd:simpleType>
        <xsd:restriction base="dms:Choice">
          <xsd:enumeration value="College / School"/>
          <xsd:enumeration value="College Department / Program"/>
          <xsd:enumeration value="Division, Department, Office"/>
          <xsd:enumeration value="Research Center / Institute"/>
        </xsd:restriction>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a2145f4-c689-44be-8a05-a20dc84ec0f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b905a7e9-5b32-43bb-93cf-fc523951d637}" ma:internalName="TaxCatchAll" ma:showField="CatchAllData" ma:web="fa2145f4-c689-44be-8a05-a20dc84ec0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413AD4-741F-4F1E-8C6B-35B3DB54C670}">
  <ds:schemaRefs>
    <ds:schemaRef ds:uri="http://schemas.openxmlformats.org/package/2006/metadata/core-properties"/>
    <ds:schemaRef ds:uri="938f2e1f-609f-4017-a9a2-d54cf4ee6b3b"/>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fa2145f4-c689-44be-8a05-a20dc84ec0fc"/>
    <ds:schemaRef ds:uri="http://purl.org/dc/terms/"/>
  </ds:schemaRefs>
</ds:datastoreItem>
</file>

<file path=customXml/itemProps2.xml><?xml version="1.0" encoding="utf-8"?>
<ds:datastoreItem xmlns:ds="http://schemas.openxmlformats.org/officeDocument/2006/customXml" ds:itemID="{D988DFDA-B011-4311-854D-E822A5838782}">
  <ds:schemaRefs>
    <ds:schemaRef ds:uri="http://schemas.microsoft.com/sharepoint/v3/contenttype/forms"/>
  </ds:schemaRefs>
</ds:datastoreItem>
</file>

<file path=customXml/itemProps3.xml><?xml version="1.0" encoding="utf-8"?>
<ds:datastoreItem xmlns:ds="http://schemas.openxmlformats.org/officeDocument/2006/customXml" ds:itemID="{69DBC891-0CF5-4BD7-B58D-A9A26ABE0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8f2e1f-609f-4017-a9a2-d54cf4ee6b3b"/>
    <ds:schemaRef ds:uri="fa2145f4-c689-44be-8a05-a20dc84ec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University of Vermont Exec Template 22</Template>
  <TotalTime>3999</TotalTime>
  <Words>1929</Words>
  <Application>Microsoft Office PowerPoint</Application>
  <PresentationFormat>Widescreen</PresentationFormat>
  <Paragraphs>138</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Symbol</vt:lpstr>
      <vt:lpstr>Times New Roman</vt:lpstr>
      <vt:lpstr>Century Gothic</vt:lpstr>
      <vt:lpstr>Poppins Medium</vt:lpstr>
      <vt:lpstr>Lora SemiBold</vt:lpstr>
      <vt:lpstr>Arial</vt:lpstr>
      <vt:lpstr>Aptos</vt:lpstr>
      <vt:lpstr>University of Vermont Exec Template 22</vt:lpstr>
      <vt:lpstr>Low-Cost Precipitation Phase Partitioning Using Acoustic Data and Machine Learning in the Edge</vt:lpstr>
      <vt:lpstr>Precipitation Phase Partitioning with IoT Sytems</vt:lpstr>
      <vt:lpstr>Low-Cost Arduino Sensor Platform</vt:lpstr>
      <vt:lpstr>Detection  Algorithm Flowchart</vt:lpstr>
      <vt:lpstr>Machine Learning Technologies</vt:lpstr>
      <vt:lpstr>Machine Learning Results with Simulated Data</vt:lpstr>
      <vt:lpstr>Current and Future Work</vt:lpstr>
      <vt:lpstr>Supplemental Slides</vt:lpstr>
      <vt:lpstr>PowerPoint Presentation</vt:lpstr>
      <vt:lpstr>Features Extracted from Audio</vt:lpstr>
    </vt:vector>
  </TitlesOfParts>
  <Manager/>
  <Company>University of Vermont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Cody Silfies (he/him)</dc:creator>
  <cp:keywords/>
  <dc:description/>
  <cp:lastModifiedBy>Rachael Chertok</cp:lastModifiedBy>
  <cp:revision>22</cp:revision>
  <dcterms:created xsi:type="dcterms:W3CDTF">2024-02-13T17:54:54Z</dcterms:created>
  <dcterms:modified xsi:type="dcterms:W3CDTF">2024-12-22T19:47:20Z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0x010100517047E92E752444B1A1A5B6762093D7</vt:lpwstr>
  </property>
  <property fmtid="{D5CDD505-2E9C-101B-9397-08002B2CF9AE}" pid="3" name="MediaServiceImageTags">
    <vt:lpwstr/>
  </property>
</Properties>
</file>