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6"/>
  </p:notesMasterIdLst>
  <p:sldIdLst>
    <p:sldId id="257" r:id="rId5"/>
    <p:sldId id="268" r:id="rId6"/>
    <p:sldId id="286" r:id="rId7"/>
    <p:sldId id="287" r:id="rId8"/>
    <p:sldId id="288" r:id="rId9"/>
    <p:sldId id="289" r:id="rId10"/>
    <p:sldId id="290" r:id="rId11"/>
    <p:sldId id="291" r:id="rId12"/>
    <p:sldId id="292" r:id="rId13"/>
    <p:sldId id="293" r:id="rId14"/>
    <p:sldId id="294"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Poppins Medium" panose="000006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00"/>
    <a:srgbClr val="006B51"/>
    <a:srgbClr val="154734"/>
    <a:srgbClr val="4195D1"/>
    <a:srgbClr val="72B0E0"/>
    <a:srgbClr val="FFC400"/>
    <a:srgbClr val="36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95BBB-FA87-40D5-BED0-BAAF596FA414}" v="16" dt="2024-11-28T03:24:58.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p:restoredTop sz="86405"/>
  </p:normalViewPr>
  <p:slideViewPr>
    <p:cSldViewPr snapToGrid="0">
      <p:cViewPr varScale="1">
        <p:scale>
          <a:sx n="65" d="100"/>
          <a:sy n="65" d="100"/>
        </p:scale>
        <p:origin x="43" y="432"/>
      </p:cViewPr>
      <p:guideLst/>
    </p:cSldViewPr>
  </p:slideViewPr>
  <p:outlineViewPr>
    <p:cViewPr>
      <p:scale>
        <a:sx n="33" d="100"/>
        <a:sy n="33" d="100"/>
      </p:scale>
      <p:origin x="0" y="-320"/>
    </p:cViewPr>
  </p:outlineViewPr>
  <p:notesTextViewPr>
    <p:cViewPr>
      <p:scale>
        <a:sx n="1" d="1"/>
        <a:sy n="1" d="1"/>
      </p:scale>
      <p:origin x="0" y="0"/>
    </p:cViewPr>
  </p:notesTextViewPr>
  <p:notesViewPr>
    <p:cSldViewPr snapToGrid="0">
      <p:cViewPr varScale="1">
        <p:scale>
          <a:sx n="124" d="100"/>
          <a:sy n="124" d="100"/>
        </p:scale>
        <p:origin x="29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FEC3F-CA95-774B-A084-8513D32CF312}"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B3BD-97C9-6447-9D2B-E183E22BC502}" type="slidenum">
              <a:rPr lang="en-US" smtClean="0"/>
              <a:t>‹#›</a:t>
            </a:fld>
            <a:endParaRPr lang="en-US"/>
          </a:p>
        </p:txBody>
      </p:sp>
    </p:spTree>
    <p:extLst>
      <p:ext uri="{BB962C8B-B14F-4D97-AF65-F5344CB8AC3E}">
        <p14:creationId xmlns:p14="http://schemas.microsoft.com/office/powerpoint/2010/main" val="392640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1</a:t>
            </a:fld>
            <a:endParaRPr lang="en-US"/>
          </a:p>
        </p:txBody>
      </p:sp>
    </p:spTree>
    <p:extLst>
      <p:ext uri="{BB962C8B-B14F-4D97-AF65-F5344CB8AC3E}">
        <p14:creationId xmlns:p14="http://schemas.microsoft.com/office/powerpoint/2010/main" val="263251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2</a:t>
            </a:fld>
            <a:endParaRPr lang="en-US"/>
          </a:p>
        </p:txBody>
      </p:sp>
    </p:spTree>
    <p:extLst>
      <p:ext uri="{BB962C8B-B14F-4D97-AF65-F5344CB8AC3E}">
        <p14:creationId xmlns:p14="http://schemas.microsoft.com/office/powerpoint/2010/main" val="212426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3</a:t>
            </a:fld>
            <a:endParaRPr lang="en-US"/>
          </a:p>
        </p:txBody>
      </p:sp>
    </p:spTree>
    <p:extLst>
      <p:ext uri="{BB962C8B-B14F-4D97-AF65-F5344CB8AC3E}">
        <p14:creationId xmlns:p14="http://schemas.microsoft.com/office/powerpoint/2010/main" val="228626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C1B3BD-97C9-6447-9D2B-E183E22BC502}" type="slidenum">
              <a:rPr lang="en-US" smtClean="0"/>
              <a:t>7</a:t>
            </a:fld>
            <a:endParaRPr lang="en-US"/>
          </a:p>
        </p:txBody>
      </p:sp>
    </p:spTree>
    <p:extLst>
      <p:ext uri="{BB962C8B-B14F-4D97-AF65-F5344CB8AC3E}">
        <p14:creationId xmlns:p14="http://schemas.microsoft.com/office/powerpoint/2010/main" val="2329522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een)">
    <p:spTree>
      <p:nvGrpSpPr>
        <p:cNvPr id="1" name=""/>
        <p:cNvGrpSpPr/>
        <p:nvPr/>
      </p:nvGrpSpPr>
      <p:grpSpPr>
        <a:xfrm>
          <a:off x="0" y="0"/>
          <a:ext cx="0" cy="0"/>
          <a:chOff x="0" y="0"/>
          <a:chExt cx="0" cy="0"/>
        </a:xfrm>
      </p:grpSpPr>
      <p:pic>
        <p:nvPicPr>
          <p:cNvPr id="8" name="Picture 7" descr="University of Vermont logo: A dark green letter V outlined by a white shield and the text University of Vermont">
            <a:extLst>
              <a:ext uri="{FF2B5EF4-FFF2-40B4-BE49-F238E27FC236}">
                <a16:creationId xmlns:a16="http://schemas.microsoft.com/office/drawing/2014/main" id="{1708A8B4-B8CB-E276-4D3B-3C043C31F07A}"/>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9" name="Title 1">
            <a:extLst>
              <a:ext uri="{FF2B5EF4-FFF2-40B4-BE49-F238E27FC236}">
                <a16:creationId xmlns:a16="http://schemas.microsoft.com/office/drawing/2014/main" id="{395A18F0-FC8F-95A3-9A8D-90030BA79E3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sp>
        <p:nvSpPr>
          <p:cNvPr id="10" name="Subtitle 2">
            <a:extLst>
              <a:ext uri="{FF2B5EF4-FFF2-40B4-BE49-F238E27FC236}">
                <a16:creationId xmlns:a16="http://schemas.microsoft.com/office/drawing/2014/main" id="{E3060F00-57CF-9E7F-120E-C2581F73AE50}"/>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88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Image (Gree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4" name="Text Placeholder 2">
            <a:extLst>
              <a:ext uri="{FF2B5EF4-FFF2-40B4-BE49-F238E27FC236}">
                <a16:creationId xmlns:a16="http://schemas.microsoft.com/office/drawing/2014/main" id="{8648CB17-E783-66E0-780D-59D5D39A5A93}"/>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18800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5" name="Picture Placeholder 7">
            <a:extLst>
              <a:ext uri="{FF2B5EF4-FFF2-40B4-BE49-F238E27FC236}">
                <a16:creationId xmlns:a16="http://schemas.microsoft.com/office/drawing/2014/main" id="{E9AE9F02-96E0-A04B-CFA7-D38B50B2671A}"/>
              </a:ext>
            </a:extLst>
          </p:cNvPr>
          <p:cNvSpPr>
            <a:spLocks noGrp="1"/>
          </p:cNvSpPr>
          <p:nvPr>
            <p:ph type="pic" sz="quarter" idx="14"/>
          </p:nvPr>
        </p:nvSpPr>
        <p:spPr>
          <a:xfrm>
            <a:off x="7026275" y="171450"/>
            <a:ext cx="5165725" cy="567271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7" name="Text Placeholder 2">
            <a:extLst>
              <a:ext uri="{FF2B5EF4-FFF2-40B4-BE49-F238E27FC236}">
                <a16:creationId xmlns:a16="http://schemas.microsoft.com/office/drawing/2014/main" id="{54C8F0D7-5E83-909E-4402-925EBD5FFE9A}"/>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2247630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Multi-Image (Gree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D2CFC7-F21C-E068-FACC-F3E8C2AC6F56}"/>
              </a:ext>
            </a:extLst>
          </p:cNvPr>
          <p:cNvPicPr>
            <a:picLocks noChangeAspect="1"/>
          </p:cNvPicPr>
          <p:nvPr userDrawn="1"/>
        </p:nvPicPr>
        <p:blipFill>
          <a:blip r:embed="rId2"/>
          <a:srcRect/>
          <a:stretch/>
        </p:blipFill>
        <p:spPr>
          <a:xfrm>
            <a:off x="-3882" y="1"/>
            <a:ext cx="12187063" cy="6857998"/>
          </a:xfrm>
          <a:prstGeom prst="rect">
            <a:avLst/>
          </a:prstGeom>
        </p:spPr>
      </p:pic>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9630D3A8-E7DF-29AB-7626-150B9E893D35}"/>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486512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Multi-Image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8819" y="1"/>
            <a:ext cx="12187063" cy="68579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B8B19AC2-B7C2-ADE2-10DB-341D4BFEB9D6}"/>
              </a:ext>
            </a:extLst>
          </p:cNvPr>
          <p:cNvPicPr>
            <a:picLocks noChangeAspect="1"/>
          </p:cNvPicPr>
          <p:nvPr userDrawn="1"/>
        </p:nvPicPr>
        <p:blipFill>
          <a:blip r:embed="rId3"/>
          <a:stretch>
            <a:fillRect/>
          </a:stretch>
        </p:blipFill>
        <p:spPr>
          <a:xfrm>
            <a:off x="845945" y="6121747"/>
            <a:ext cx="1698423" cy="429376"/>
          </a:xfrm>
          <a:prstGeom prst="rect">
            <a:avLst/>
          </a:prstGeom>
        </p:spPr>
      </p:pic>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4"/>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6023259"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11" name="Picture Placeholder 7">
            <a:extLst>
              <a:ext uri="{FF2B5EF4-FFF2-40B4-BE49-F238E27FC236}">
                <a16:creationId xmlns:a16="http://schemas.microsoft.com/office/drawing/2014/main" id="{C270AB25-6193-D7FE-77F3-3E67A400A40B}"/>
              </a:ext>
            </a:extLst>
          </p:cNvPr>
          <p:cNvSpPr>
            <a:spLocks noGrp="1"/>
          </p:cNvSpPr>
          <p:nvPr>
            <p:ph type="pic" sz="quarter" idx="15"/>
          </p:nvPr>
        </p:nvSpPr>
        <p:spPr>
          <a:xfrm>
            <a:off x="7026275" y="171449"/>
            <a:ext cx="5165725" cy="3384771"/>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6698B619-2A3A-0FE2-7AC2-7BAB29810830}"/>
              </a:ext>
            </a:extLst>
          </p:cNvPr>
          <p:cNvSpPr>
            <a:spLocks noGrp="1"/>
          </p:cNvSpPr>
          <p:nvPr>
            <p:ph type="pic" sz="quarter" idx="16"/>
          </p:nvPr>
        </p:nvSpPr>
        <p:spPr>
          <a:xfrm>
            <a:off x="7026276"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3" name="Picture Placeholder 7">
            <a:extLst>
              <a:ext uri="{FF2B5EF4-FFF2-40B4-BE49-F238E27FC236}">
                <a16:creationId xmlns:a16="http://schemas.microsoft.com/office/drawing/2014/main" id="{A8468787-B2AA-2E5B-1B41-69DB1C6DF149}"/>
              </a:ext>
            </a:extLst>
          </p:cNvPr>
          <p:cNvSpPr>
            <a:spLocks noGrp="1"/>
          </p:cNvSpPr>
          <p:nvPr>
            <p:ph type="pic" sz="quarter" idx="17"/>
          </p:nvPr>
        </p:nvSpPr>
        <p:spPr>
          <a:xfrm>
            <a:off x="9609137" y="3556221"/>
            <a:ext cx="2584864" cy="2287946"/>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5" name="Text Placeholder 2">
            <a:extLst>
              <a:ext uri="{FF2B5EF4-FFF2-40B4-BE49-F238E27FC236}">
                <a16:creationId xmlns:a16="http://schemas.microsoft.com/office/drawing/2014/main" id="{66C9D6F0-A494-7697-828F-653B8AD3284F}"/>
              </a:ext>
            </a:extLst>
          </p:cNvPr>
          <p:cNvSpPr>
            <a:spLocks noGrp="1"/>
          </p:cNvSpPr>
          <p:nvPr>
            <p:ph idx="1" hasCustomPrompt="1"/>
          </p:nvPr>
        </p:nvSpPr>
        <p:spPr>
          <a:xfrm>
            <a:off x="620430" y="1628779"/>
            <a:ext cx="6023258"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951456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286259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 Text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58E088-937D-DB10-8677-BDC43DBB2E50}"/>
              </a:ext>
            </a:extLst>
          </p:cNvPr>
          <p:cNvGrpSpPr/>
          <p:nvPr userDrawn="1"/>
        </p:nvGrpSpPr>
        <p:grpSpPr>
          <a:xfrm>
            <a:off x="-3882" y="-1"/>
            <a:ext cx="12187063" cy="6858001"/>
            <a:chOff x="-3882" y="-1"/>
            <a:chExt cx="12187063" cy="6858001"/>
          </a:xfrm>
        </p:grpSpPr>
        <p:sp>
          <p:nvSpPr>
            <p:cNvPr id="4" name="Rectangle 3">
              <a:extLst>
                <a:ext uri="{FF2B5EF4-FFF2-40B4-BE49-F238E27FC236}">
                  <a16:creationId xmlns:a16="http://schemas.microsoft.com/office/drawing/2014/main" id="{965D2242-DC62-B263-BECE-3ED661FB98E4}"/>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F73F951-8E3E-6E66-C5D1-3372B6EF7B07}"/>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2619883"/>
            <a:ext cx="5085664" cy="3323717"/>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190545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2" name="Text Placeholder 10">
            <a:extLst>
              <a:ext uri="{FF2B5EF4-FFF2-40B4-BE49-F238E27FC236}">
                <a16:creationId xmlns:a16="http://schemas.microsoft.com/office/drawing/2014/main" id="{65D258AC-FA3F-A329-C929-C218C92809FF}"/>
              </a:ext>
            </a:extLst>
          </p:cNvPr>
          <p:cNvSpPr>
            <a:spLocks noGrp="1"/>
          </p:cNvSpPr>
          <p:nvPr>
            <p:ph type="body" sz="quarter" idx="18" hasCustomPrompt="1"/>
          </p:nvPr>
        </p:nvSpPr>
        <p:spPr>
          <a:xfrm>
            <a:off x="6370063" y="2271768"/>
            <a:ext cx="5085664"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Tree>
    <p:extLst>
      <p:ext uri="{BB962C8B-B14F-4D97-AF65-F5344CB8AC3E}">
        <p14:creationId xmlns:p14="http://schemas.microsoft.com/office/powerpoint/2010/main" val="33293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8"/>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0408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 IMG + Text (Whit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27DC0B-667A-7C2A-A251-70BA5DB4E1C1}"/>
              </a:ext>
            </a:extLst>
          </p:cNvPr>
          <p:cNvGrpSpPr/>
          <p:nvPr userDrawn="1"/>
        </p:nvGrpSpPr>
        <p:grpSpPr>
          <a:xfrm>
            <a:off x="-3882" y="-1"/>
            <a:ext cx="12187063" cy="6858001"/>
            <a:chOff x="-3882" y="-1"/>
            <a:chExt cx="12187063" cy="6858001"/>
          </a:xfrm>
        </p:grpSpPr>
        <p:sp>
          <p:nvSpPr>
            <p:cNvPr id="9" name="Rectangle 8">
              <a:extLst>
                <a:ext uri="{FF2B5EF4-FFF2-40B4-BE49-F238E27FC236}">
                  <a16:creationId xmlns:a16="http://schemas.microsoft.com/office/drawing/2014/main" id="{7E5CE99F-5379-46BE-69C4-261A964D565C}"/>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26AABD-C0A5-40CB-D6B9-D61E51C9A8E8}"/>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0835297"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29"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10" name="Text Placeholder 10">
            <a:extLst>
              <a:ext uri="{FF2B5EF4-FFF2-40B4-BE49-F238E27FC236}">
                <a16:creationId xmlns:a16="http://schemas.microsoft.com/office/drawing/2014/main" id="{76D079F8-8613-DBD5-AA65-9B780F23E627}"/>
              </a:ext>
            </a:extLst>
          </p:cNvPr>
          <p:cNvSpPr>
            <a:spLocks noGrp="1"/>
          </p:cNvSpPr>
          <p:nvPr>
            <p:ph type="body" sz="quarter" idx="16" hasCustomPrompt="1"/>
          </p:nvPr>
        </p:nvSpPr>
        <p:spPr>
          <a:xfrm>
            <a:off x="6370063" y="4281632"/>
            <a:ext cx="5085664" cy="1596400"/>
          </a:xfrm>
          <a:prstGeom prst="rect">
            <a:avLst/>
          </a:prstGeom>
        </p:spPr>
        <p:txBody>
          <a:bodyPr>
            <a:normAutofit/>
          </a:bodyPr>
          <a:lstStyle>
            <a:lvl1pPr marL="0" indent="0">
              <a:lnSpc>
                <a:spcPct val="150000"/>
              </a:lnSpc>
              <a:spcBef>
                <a:spcPts val="1200"/>
              </a:spcBef>
              <a:buNone/>
              <a:defRPr sz="16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p>
        </p:txBody>
      </p:sp>
      <p:sp>
        <p:nvSpPr>
          <p:cNvPr id="11" name="Text Placeholder 10">
            <a:extLst>
              <a:ext uri="{FF2B5EF4-FFF2-40B4-BE49-F238E27FC236}">
                <a16:creationId xmlns:a16="http://schemas.microsoft.com/office/drawing/2014/main" id="{20C0607B-2D5C-E2F6-0177-B066BF036CF3}"/>
              </a:ext>
            </a:extLst>
          </p:cNvPr>
          <p:cNvSpPr>
            <a:spLocks noGrp="1"/>
          </p:cNvSpPr>
          <p:nvPr>
            <p:ph type="body" sz="quarter" idx="17" hasCustomPrompt="1"/>
          </p:nvPr>
        </p:nvSpPr>
        <p:spPr>
          <a:xfrm>
            <a:off x="6370063" y="3839275"/>
            <a:ext cx="5085664"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Picture Placeholder 7">
            <a:extLst>
              <a:ext uri="{FF2B5EF4-FFF2-40B4-BE49-F238E27FC236}">
                <a16:creationId xmlns:a16="http://schemas.microsoft.com/office/drawing/2014/main" id="{7134BB87-AD1A-0F85-3894-83865AA66A78}"/>
              </a:ext>
            </a:extLst>
          </p:cNvPr>
          <p:cNvSpPr>
            <a:spLocks noGrp="1"/>
          </p:cNvSpPr>
          <p:nvPr>
            <p:ph type="pic" sz="quarter" idx="19"/>
          </p:nvPr>
        </p:nvSpPr>
        <p:spPr>
          <a:xfrm>
            <a:off x="620429" y="1876903"/>
            <a:ext cx="5099895"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4" name="Picture Placeholder 7">
            <a:extLst>
              <a:ext uri="{FF2B5EF4-FFF2-40B4-BE49-F238E27FC236}">
                <a16:creationId xmlns:a16="http://schemas.microsoft.com/office/drawing/2014/main" id="{186CB49D-423C-F078-9058-14B85BDB1C65}"/>
              </a:ext>
            </a:extLst>
          </p:cNvPr>
          <p:cNvSpPr>
            <a:spLocks noGrp="1"/>
          </p:cNvSpPr>
          <p:nvPr>
            <p:ph type="pic" sz="quarter" idx="20"/>
          </p:nvPr>
        </p:nvSpPr>
        <p:spPr>
          <a:xfrm>
            <a:off x="6338288" y="1876903"/>
            <a:ext cx="5117440" cy="1886328"/>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cxnSp>
        <p:nvCxnSpPr>
          <p:cNvPr id="13" name="Straight Connector 12">
            <a:extLst>
              <a:ext uri="{FF2B5EF4-FFF2-40B4-BE49-F238E27FC236}">
                <a16:creationId xmlns:a16="http://schemas.microsoft.com/office/drawing/2014/main" id="{9F2909AB-DFBE-863A-662A-3836CBB0D020}"/>
              </a:ext>
            </a:extLst>
          </p:cNvPr>
          <p:cNvCxnSpPr>
            <a:cxnSpLocks/>
          </p:cNvCxnSpPr>
          <p:nvPr userDrawn="1"/>
        </p:nvCxnSpPr>
        <p:spPr>
          <a:xfrm>
            <a:off x="6045200"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360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bg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34572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 Text (Whit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95BC352-C1F2-5223-79A3-D1951D40320D}"/>
              </a:ext>
            </a:extLst>
          </p:cNvPr>
          <p:cNvGrpSpPr/>
          <p:nvPr userDrawn="1"/>
        </p:nvGrpSpPr>
        <p:grpSpPr>
          <a:xfrm>
            <a:off x="-3882" y="-1"/>
            <a:ext cx="12187063" cy="6858001"/>
            <a:chOff x="-3882" y="-1"/>
            <a:chExt cx="12187063" cy="6858001"/>
          </a:xfrm>
        </p:grpSpPr>
        <p:sp>
          <p:nvSpPr>
            <p:cNvPr id="11" name="Rectangle 10">
              <a:extLst>
                <a:ext uri="{FF2B5EF4-FFF2-40B4-BE49-F238E27FC236}">
                  <a16:creationId xmlns:a16="http://schemas.microsoft.com/office/drawing/2014/main" id="{28B49361-80AE-3695-3B7E-B660F898A78A}"/>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FF86AFD-E447-F877-521E-A273D2C0037D}"/>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sp>
        <p:nvSpPr>
          <p:cNvPr id="9" name="Text Placeholder 10">
            <a:extLst>
              <a:ext uri="{FF2B5EF4-FFF2-40B4-BE49-F238E27FC236}">
                <a16:creationId xmlns:a16="http://schemas.microsoft.com/office/drawing/2014/main" id="{2B3ED1F2-4695-5735-E4D8-7069AF4DC3E8}"/>
              </a:ext>
            </a:extLst>
          </p:cNvPr>
          <p:cNvSpPr>
            <a:spLocks noGrp="1"/>
          </p:cNvSpPr>
          <p:nvPr>
            <p:ph type="body" sz="quarter" idx="15" hasCustomPrompt="1"/>
          </p:nvPr>
        </p:nvSpPr>
        <p:spPr>
          <a:xfrm>
            <a:off x="620430"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3" name="Text Placeholder 10">
            <a:extLst>
              <a:ext uri="{FF2B5EF4-FFF2-40B4-BE49-F238E27FC236}">
                <a16:creationId xmlns:a16="http://schemas.microsoft.com/office/drawing/2014/main" id="{0CF57C96-C251-CDE5-D7AD-231AF6331BE8}"/>
              </a:ext>
            </a:extLst>
          </p:cNvPr>
          <p:cNvSpPr>
            <a:spLocks noGrp="1"/>
          </p:cNvSpPr>
          <p:nvPr>
            <p:ph type="body" sz="quarter" idx="18" hasCustomPrompt="1"/>
          </p:nvPr>
        </p:nvSpPr>
        <p:spPr>
          <a:xfrm>
            <a:off x="4541701"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2619883"/>
            <a:ext cx="3222902" cy="3323717"/>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1905455"/>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9" name="Text Placeholder 10">
            <a:extLst>
              <a:ext uri="{FF2B5EF4-FFF2-40B4-BE49-F238E27FC236}">
                <a16:creationId xmlns:a16="http://schemas.microsoft.com/office/drawing/2014/main" id="{8EF532F1-6C2D-02D6-B035-09B01ED3222A}"/>
              </a:ext>
            </a:extLst>
          </p:cNvPr>
          <p:cNvSpPr>
            <a:spLocks noGrp="1"/>
          </p:cNvSpPr>
          <p:nvPr>
            <p:ph type="body" sz="quarter" idx="21" hasCustomPrompt="1"/>
          </p:nvPr>
        </p:nvSpPr>
        <p:spPr>
          <a:xfrm>
            <a:off x="8464526" y="2271768"/>
            <a:ext cx="3222902" cy="366312"/>
          </a:xfrm>
          <a:prstGeom prst="rect">
            <a:avLst/>
          </a:prstGeom>
        </p:spPr>
        <p:txBody>
          <a:bodyPr anchor="ctr">
            <a:noAutofit/>
          </a:bodyPr>
          <a:lstStyle>
            <a:lvl1pPr marL="0" indent="0">
              <a:lnSpc>
                <a:spcPct val="150000"/>
              </a:lnSpc>
              <a:spcBef>
                <a:spcPts val="1200"/>
              </a:spcBef>
              <a:buNone/>
              <a:defRPr sz="1400" b="1" i="1">
                <a:solidFill>
                  <a:schemeClr val="tx1"/>
                </a:solidFill>
                <a:latin typeface="Lora SemiBold" pitchFamily="2" charset="77"/>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Sub Line</a:t>
            </a:r>
          </a:p>
        </p:txBody>
      </p:sp>
    </p:spTree>
    <p:extLst>
      <p:ext uri="{BB962C8B-B14F-4D97-AF65-F5344CB8AC3E}">
        <p14:creationId xmlns:p14="http://schemas.microsoft.com/office/powerpoint/2010/main" val="41825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F0F341-E203-2453-86F4-AA75ACDBD101}"/>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3FF0E-8BD7-B152-9E7A-09DAD3497E92}"/>
              </a:ext>
            </a:extLst>
          </p:cNvPr>
          <p:cNvPicPr>
            <a:picLocks noChangeAspect="1"/>
          </p:cNvPicPr>
          <p:nvPr userDrawn="1"/>
        </p:nvPicPr>
        <p:blipFill>
          <a:blip r:embed="rId2"/>
          <a:srcRect/>
          <a:stretch/>
        </p:blipFill>
        <p:spPr>
          <a:xfrm>
            <a:off x="4935" y="1"/>
            <a:ext cx="12187065" cy="6857999"/>
          </a:xfrm>
          <a:prstGeom prst="rect">
            <a:avLst/>
          </a:prstGeom>
        </p:spPr>
      </p:pic>
      <p:sp>
        <p:nvSpPr>
          <p:cNvPr id="11" name="Title 1">
            <a:extLst>
              <a:ext uri="{FF2B5EF4-FFF2-40B4-BE49-F238E27FC236}">
                <a16:creationId xmlns:a16="http://schemas.microsoft.com/office/drawing/2014/main" id="{290E2E53-F98C-94D4-8878-D4A38289367F}"/>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Two-Line</a:t>
            </a:r>
            <a:br>
              <a:rPr lang="en-US" dirty="0"/>
            </a:br>
            <a:r>
              <a:rPr lang="en-US" dirty="0"/>
              <a:t>Presentation Title</a:t>
            </a:r>
          </a:p>
        </p:txBody>
      </p:sp>
      <p:pic>
        <p:nvPicPr>
          <p:cNvPr id="13" name="Picture 12" descr="University of Vermont logo: A white letter V outlined by a dark green shield and the text University of Vermont">
            <a:extLst>
              <a:ext uri="{FF2B5EF4-FFF2-40B4-BE49-F238E27FC236}">
                <a16:creationId xmlns:a16="http://schemas.microsoft.com/office/drawing/2014/main" id="{1119646F-3453-874F-B0E4-6B92EE09620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2" name="Subtitle 2">
            <a:extLst>
              <a:ext uri="{FF2B5EF4-FFF2-40B4-BE49-F238E27FC236}">
                <a16:creationId xmlns:a16="http://schemas.microsoft.com/office/drawing/2014/main" id="{AB2C0948-CB90-B0DC-F06D-B444CA538A52}"/>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595849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IMG + Text (Gree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8D878-325E-E13E-1E54-D128C9B75F9A}"/>
              </a:ext>
            </a:extLst>
          </p:cNvPr>
          <p:cNvPicPr>
            <a:picLocks noChangeAspect="1"/>
          </p:cNvPicPr>
          <p:nvPr userDrawn="1"/>
        </p:nvPicPr>
        <p:blipFill>
          <a:blip r:embed="rId2"/>
          <a:srcRect/>
          <a:stretch/>
        </p:blipFill>
        <p:spPr>
          <a:xfrm>
            <a:off x="2466" y="0"/>
            <a:ext cx="12189532" cy="6859387"/>
          </a:xfrm>
          <a:prstGeom prst="rect">
            <a:avLst/>
          </a:prstGeom>
        </p:spPr>
      </p:pic>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16" name="Picture 15" descr="University of Vermont logo: A dark green letter V outlined by a white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tretch>
            <a:fillRect/>
          </a:stretch>
        </p:blipFill>
        <p:spPr>
          <a:xfrm>
            <a:off x="706388" y="6152528"/>
            <a:ext cx="1274769" cy="410198"/>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72B0E0"/>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87343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 IMG + Text (Whit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3B932D-6ED8-EDE4-15F5-E32C52054725}"/>
              </a:ext>
            </a:extLst>
          </p:cNvPr>
          <p:cNvGrpSpPr/>
          <p:nvPr userDrawn="1"/>
        </p:nvGrpSpPr>
        <p:grpSpPr>
          <a:xfrm>
            <a:off x="-3882" y="-1"/>
            <a:ext cx="12187063" cy="6858001"/>
            <a:chOff x="-3882" y="-1"/>
            <a:chExt cx="12187063" cy="6858001"/>
          </a:xfrm>
        </p:grpSpPr>
        <p:sp>
          <p:nvSpPr>
            <p:cNvPr id="13" name="Rectangle 12">
              <a:extLst>
                <a:ext uri="{FF2B5EF4-FFF2-40B4-BE49-F238E27FC236}">
                  <a16:creationId xmlns:a16="http://schemas.microsoft.com/office/drawing/2014/main" id="{1ADE8DC6-AF10-3D74-7FCE-3F42609401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906D59B-69B8-F059-A18C-88A2D486F7F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3" name="Title 1">
            <a:extLst>
              <a:ext uri="{FF2B5EF4-FFF2-40B4-BE49-F238E27FC236}">
                <a16:creationId xmlns:a16="http://schemas.microsoft.com/office/drawing/2014/main" id="{95BCA301-BC06-3DD5-48A2-A0F9F6CAE44C}"/>
              </a:ext>
            </a:extLst>
          </p:cNvPr>
          <p:cNvSpPr>
            <a:spLocks noGrp="1"/>
          </p:cNvSpPr>
          <p:nvPr>
            <p:ph type="title"/>
          </p:nvPr>
        </p:nvSpPr>
        <p:spPr>
          <a:xfrm>
            <a:off x="620430" y="779264"/>
            <a:ext cx="1106699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6" name="Text Placeholder 10">
            <a:extLst>
              <a:ext uri="{FF2B5EF4-FFF2-40B4-BE49-F238E27FC236}">
                <a16:creationId xmlns:a16="http://schemas.microsoft.com/office/drawing/2014/main" id="{5BB6D34C-01AA-92AA-1E8A-17F94D3F0C67}"/>
              </a:ext>
            </a:extLst>
          </p:cNvPr>
          <p:cNvSpPr>
            <a:spLocks noGrp="1"/>
          </p:cNvSpPr>
          <p:nvPr>
            <p:ph type="body" sz="quarter" idx="13" hasCustomPrompt="1"/>
          </p:nvPr>
        </p:nvSpPr>
        <p:spPr>
          <a:xfrm>
            <a:off x="620430"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7" name="Text Placeholder 10">
            <a:extLst>
              <a:ext uri="{FF2B5EF4-FFF2-40B4-BE49-F238E27FC236}">
                <a16:creationId xmlns:a16="http://schemas.microsoft.com/office/drawing/2014/main" id="{DB3B74DB-87A9-4EE9-D3D8-C3BEFA6F0009}"/>
              </a:ext>
            </a:extLst>
          </p:cNvPr>
          <p:cNvSpPr>
            <a:spLocks noGrp="1"/>
          </p:cNvSpPr>
          <p:nvPr>
            <p:ph type="body" sz="quarter" idx="14" hasCustomPrompt="1"/>
          </p:nvPr>
        </p:nvSpPr>
        <p:spPr>
          <a:xfrm>
            <a:off x="620430"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1 TITLE</a:t>
            </a:r>
          </a:p>
        </p:txBody>
      </p:sp>
      <p:cxnSp>
        <p:nvCxnSpPr>
          <p:cNvPr id="14" name="Straight Connector 13">
            <a:extLst>
              <a:ext uri="{FF2B5EF4-FFF2-40B4-BE49-F238E27FC236}">
                <a16:creationId xmlns:a16="http://schemas.microsoft.com/office/drawing/2014/main" id="{2EEC0CAC-708A-B527-22D6-8428D475A90F}"/>
              </a:ext>
            </a:extLst>
          </p:cNvPr>
          <p:cNvCxnSpPr>
            <a:cxnSpLocks/>
          </p:cNvCxnSpPr>
          <p:nvPr userDrawn="1"/>
        </p:nvCxnSpPr>
        <p:spPr>
          <a:xfrm>
            <a:off x="4202113"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15" name="Slide Number Placeholder 5">
            <a:extLst>
              <a:ext uri="{FF2B5EF4-FFF2-40B4-BE49-F238E27FC236}">
                <a16:creationId xmlns:a16="http://schemas.microsoft.com/office/drawing/2014/main" id="{AF03F658-7563-29DE-A3DE-2ECB4A7D7A7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16" name="Picture 15" descr="University of Vermont logo: A white letter V outlined by a dark green shield and the text University of Vermont">
            <a:extLst>
              <a:ext uri="{FF2B5EF4-FFF2-40B4-BE49-F238E27FC236}">
                <a16:creationId xmlns:a16="http://schemas.microsoft.com/office/drawing/2014/main" id="{325FEF2F-3648-E741-D693-B57893458651}"/>
              </a:ext>
            </a:extLst>
          </p:cNvPr>
          <p:cNvPicPr>
            <a:picLocks noChangeAspect="1"/>
          </p:cNvPicPr>
          <p:nvPr userDrawn="1"/>
        </p:nvPicPr>
        <p:blipFill>
          <a:blip r:embed="rId3"/>
          <a:srcRect/>
          <a:stretch/>
        </p:blipFill>
        <p:spPr>
          <a:xfrm>
            <a:off x="706388" y="6152528"/>
            <a:ext cx="1274769" cy="410197"/>
          </a:xfrm>
          <a:prstGeom prst="rect">
            <a:avLst/>
          </a:prstGeom>
        </p:spPr>
      </p:pic>
      <p:cxnSp>
        <p:nvCxnSpPr>
          <p:cNvPr id="2" name="Straight Connector 1">
            <a:extLst>
              <a:ext uri="{FF2B5EF4-FFF2-40B4-BE49-F238E27FC236}">
                <a16:creationId xmlns:a16="http://schemas.microsoft.com/office/drawing/2014/main" id="{AA974A3C-B02D-FD3E-0C2A-66C14E773FD5}"/>
              </a:ext>
            </a:extLst>
          </p:cNvPr>
          <p:cNvCxnSpPr>
            <a:cxnSpLocks/>
          </p:cNvCxnSpPr>
          <p:nvPr userDrawn="1"/>
        </p:nvCxnSpPr>
        <p:spPr>
          <a:xfrm>
            <a:off x="8131176" y="1905455"/>
            <a:ext cx="0" cy="4010233"/>
          </a:xfrm>
          <a:prstGeom prst="line">
            <a:avLst/>
          </a:prstGeom>
          <a:ln w="19050">
            <a:solidFill>
              <a:schemeClr val="bg2">
                <a:lumMod val="75000"/>
              </a:schemeClr>
            </a:solidFill>
            <a:prstDash val="sysDot"/>
          </a:ln>
        </p:spPr>
        <p:style>
          <a:lnRef idx="1">
            <a:schemeClr val="accent3"/>
          </a:lnRef>
          <a:fillRef idx="0">
            <a:schemeClr val="accent3"/>
          </a:fillRef>
          <a:effectRef idx="0">
            <a:schemeClr val="accent3"/>
          </a:effectRef>
          <a:fontRef idx="minor">
            <a:schemeClr val="tx1"/>
          </a:fontRef>
        </p:style>
      </p:cxnSp>
      <p:sp>
        <p:nvSpPr>
          <p:cNvPr id="4" name="Text Placeholder 10">
            <a:extLst>
              <a:ext uri="{FF2B5EF4-FFF2-40B4-BE49-F238E27FC236}">
                <a16:creationId xmlns:a16="http://schemas.microsoft.com/office/drawing/2014/main" id="{CAC7ED03-825C-1943-083A-75729A445D4D}"/>
              </a:ext>
            </a:extLst>
          </p:cNvPr>
          <p:cNvSpPr>
            <a:spLocks noGrp="1"/>
          </p:cNvSpPr>
          <p:nvPr>
            <p:ph type="body" sz="quarter" idx="16" hasCustomPrompt="1"/>
          </p:nvPr>
        </p:nvSpPr>
        <p:spPr>
          <a:xfrm>
            <a:off x="4541701"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8" name="Text Placeholder 10">
            <a:extLst>
              <a:ext uri="{FF2B5EF4-FFF2-40B4-BE49-F238E27FC236}">
                <a16:creationId xmlns:a16="http://schemas.microsoft.com/office/drawing/2014/main" id="{916D0FB4-8EE6-E514-E4B2-2266CA22DB77}"/>
              </a:ext>
            </a:extLst>
          </p:cNvPr>
          <p:cNvSpPr>
            <a:spLocks noGrp="1"/>
          </p:cNvSpPr>
          <p:nvPr>
            <p:ph type="body" sz="quarter" idx="17" hasCustomPrompt="1"/>
          </p:nvPr>
        </p:nvSpPr>
        <p:spPr>
          <a:xfrm>
            <a:off x="4541701"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2 TITLE</a:t>
            </a:r>
          </a:p>
        </p:txBody>
      </p:sp>
      <p:sp>
        <p:nvSpPr>
          <p:cNvPr id="17" name="Text Placeholder 10">
            <a:extLst>
              <a:ext uri="{FF2B5EF4-FFF2-40B4-BE49-F238E27FC236}">
                <a16:creationId xmlns:a16="http://schemas.microsoft.com/office/drawing/2014/main" id="{43F79B29-AE05-3225-2AD1-7FC58B06F1F5}"/>
              </a:ext>
            </a:extLst>
          </p:cNvPr>
          <p:cNvSpPr>
            <a:spLocks noGrp="1"/>
          </p:cNvSpPr>
          <p:nvPr>
            <p:ph type="body" sz="quarter" idx="19" hasCustomPrompt="1"/>
          </p:nvPr>
        </p:nvSpPr>
        <p:spPr>
          <a:xfrm>
            <a:off x="8464526" y="4226613"/>
            <a:ext cx="3222902" cy="1689075"/>
          </a:xfrm>
          <a:prstGeom prst="rect">
            <a:avLst/>
          </a:prstGeom>
        </p:spPr>
        <p:txBody>
          <a:bodyPr>
            <a:noAutofit/>
          </a:bodyPr>
          <a:lstStyle>
            <a:lvl1pPr marL="0" indent="0">
              <a:lnSpc>
                <a:spcPct val="150000"/>
              </a:lnSpc>
              <a:spcBef>
                <a:spcPts val="1200"/>
              </a:spcBef>
              <a:buNone/>
              <a:defRPr sz="1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a:t>
            </a:r>
          </a:p>
        </p:txBody>
      </p:sp>
      <p:sp>
        <p:nvSpPr>
          <p:cNvPr id="18" name="Text Placeholder 10">
            <a:extLst>
              <a:ext uri="{FF2B5EF4-FFF2-40B4-BE49-F238E27FC236}">
                <a16:creationId xmlns:a16="http://schemas.microsoft.com/office/drawing/2014/main" id="{A52EF80F-88C6-0F57-2E7B-71B731AB06B2}"/>
              </a:ext>
            </a:extLst>
          </p:cNvPr>
          <p:cNvSpPr>
            <a:spLocks noGrp="1"/>
          </p:cNvSpPr>
          <p:nvPr>
            <p:ph type="body" sz="quarter" idx="20" hasCustomPrompt="1"/>
          </p:nvPr>
        </p:nvSpPr>
        <p:spPr>
          <a:xfrm>
            <a:off x="8464526" y="3789461"/>
            <a:ext cx="3222902" cy="366312"/>
          </a:xfrm>
          <a:prstGeom prst="rect">
            <a:avLst/>
          </a:prstGeom>
        </p:spPr>
        <p:txBody>
          <a:bodyPr anchor="ctr">
            <a:noAutofit/>
          </a:bodyPr>
          <a:lstStyle>
            <a:lvl1pPr marL="0" indent="0">
              <a:lnSpc>
                <a:spcPct val="150000"/>
              </a:lnSpc>
              <a:spcBef>
                <a:spcPts val="1200"/>
              </a:spcBef>
              <a:buNone/>
              <a:defRPr sz="2000" b="1">
                <a:solidFill>
                  <a:srgbClr val="4195D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COLUMN 3 TITLE</a:t>
            </a:r>
          </a:p>
        </p:txBody>
      </p:sp>
      <p:sp>
        <p:nvSpPr>
          <p:cNvPr id="10" name="Picture Placeholder 7">
            <a:extLst>
              <a:ext uri="{FF2B5EF4-FFF2-40B4-BE49-F238E27FC236}">
                <a16:creationId xmlns:a16="http://schemas.microsoft.com/office/drawing/2014/main" id="{FD08974C-9538-8A1A-2AC2-F7ED2BC3C9DB}"/>
              </a:ext>
            </a:extLst>
          </p:cNvPr>
          <p:cNvSpPr>
            <a:spLocks noGrp="1"/>
          </p:cNvSpPr>
          <p:nvPr>
            <p:ph type="pic" sz="quarter" idx="21"/>
          </p:nvPr>
        </p:nvSpPr>
        <p:spPr>
          <a:xfrm>
            <a:off x="620430"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1" name="Picture Placeholder 7">
            <a:extLst>
              <a:ext uri="{FF2B5EF4-FFF2-40B4-BE49-F238E27FC236}">
                <a16:creationId xmlns:a16="http://schemas.microsoft.com/office/drawing/2014/main" id="{A560FF8A-CF37-CA43-0097-24AE49185604}"/>
              </a:ext>
            </a:extLst>
          </p:cNvPr>
          <p:cNvSpPr>
            <a:spLocks noGrp="1"/>
          </p:cNvSpPr>
          <p:nvPr>
            <p:ph type="pic" sz="quarter" idx="22"/>
          </p:nvPr>
        </p:nvSpPr>
        <p:spPr>
          <a:xfrm>
            <a:off x="4555195"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
        <p:nvSpPr>
          <p:cNvPr id="12" name="Picture Placeholder 7">
            <a:extLst>
              <a:ext uri="{FF2B5EF4-FFF2-40B4-BE49-F238E27FC236}">
                <a16:creationId xmlns:a16="http://schemas.microsoft.com/office/drawing/2014/main" id="{930B08BD-8E51-9155-C70E-64190DB7C7F2}"/>
              </a:ext>
            </a:extLst>
          </p:cNvPr>
          <p:cNvSpPr>
            <a:spLocks noGrp="1"/>
          </p:cNvSpPr>
          <p:nvPr>
            <p:ph type="pic" sz="quarter" idx="23"/>
          </p:nvPr>
        </p:nvSpPr>
        <p:spPr>
          <a:xfrm>
            <a:off x="8484257" y="1905455"/>
            <a:ext cx="3222899" cy="1753345"/>
          </a:xfrm>
          <a:prstGeom prst="rect">
            <a:avLst/>
          </a:prstGeom>
          <a:solidFill>
            <a:schemeClr val="bg2">
              <a:lumMod val="90000"/>
            </a:schemeClr>
          </a:solidFill>
          <a:ln>
            <a:no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41066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Imag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6" y="0"/>
            <a:ext cx="12189532" cy="6859387"/>
          </a:xfrm>
          <a:prstGeom prst="rect">
            <a:avLst/>
          </a:prstGeom>
        </p:spPr>
      </p:pic>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819027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Image (Whit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61F406A-2269-3B0E-CBD1-4D9F348F5421}"/>
              </a:ext>
            </a:extLst>
          </p:cNvPr>
          <p:cNvGrpSpPr/>
          <p:nvPr userDrawn="1"/>
        </p:nvGrpSpPr>
        <p:grpSpPr>
          <a:xfrm>
            <a:off x="-3882" y="-1"/>
            <a:ext cx="12187063" cy="6858001"/>
            <a:chOff x="-3882" y="-1"/>
            <a:chExt cx="12187063" cy="6858001"/>
          </a:xfrm>
        </p:grpSpPr>
        <p:sp>
          <p:nvSpPr>
            <p:cNvPr id="3" name="Rectangle 2">
              <a:extLst>
                <a:ext uri="{FF2B5EF4-FFF2-40B4-BE49-F238E27FC236}">
                  <a16:creationId xmlns:a16="http://schemas.microsoft.com/office/drawing/2014/main" id="{8BCF1C66-3CE3-3AE1-4CA2-27394ECD6C5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A9E27EF-C8DA-FA1B-7DBF-0AEEEBFC4956}"/>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8" name="Picture Placeholder 7">
            <a:extLst>
              <a:ext uri="{FF2B5EF4-FFF2-40B4-BE49-F238E27FC236}">
                <a16:creationId xmlns:a16="http://schemas.microsoft.com/office/drawing/2014/main" id="{D6065D40-132E-319F-EDB4-6BA3CADBE6F6}"/>
              </a:ext>
            </a:extLst>
          </p:cNvPr>
          <p:cNvSpPr>
            <a:spLocks noGrp="1"/>
          </p:cNvSpPr>
          <p:nvPr>
            <p:ph type="pic" sz="quarter" idx="14" hasCustomPrompt="1"/>
          </p:nvPr>
        </p:nvSpPr>
        <p:spPr>
          <a:xfrm>
            <a:off x="706387" y="1557339"/>
            <a:ext cx="10981045" cy="4333098"/>
          </a:xfrm>
          <a:prstGeom prst="rect">
            <a:avLst/>
          </a:prstGeom>
          <a:solidFill>
            <a:schemeClr val="bg2">
              <a:lumMod val="90000"/>
            </a:schemeClr>
          </a:solidFill>
          <a:ln>
            <a:solidFill>
              <a:schemeClr val="bg2">
                <a:lumMod val="50000"/>
              </a:schemeClr>
            </a:solidFill>
          </a:ln>
        </p:spPr>
        <p:txBody>
          <a:bodyPr anchor="ctr"/>
          <a:lstStyle>
            <a:lvl1pPr marL="0" indent="0" algn="ctr">
              <a:buNone/>
              <a:defRPr/>
            </a:lvl1pPr>
          </a:lstStyle>
          <a:p>
            <a:r>
              <a:rPr lang="en-US" dirty="0"/>
              <a:t>Insert Picture</a:t>
            </a:r>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700706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Gree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876D6E7-381D-BF91-7E45-7B405AEC27D5}"/>
              </a:ext>
            </a:extLst>
          </p:cNvPr>
          <p:cNvPicPr>
            <a:picLocks noChangeAspect="1"/>
          </p:cNvPicPr>
          <p:nvPr userDrawn="1"/>
        </p:nvPicPr>
        <p:blipFill>
          <a:blip r:embed="rId2"/>
          <a:srcRect/>
          <a:stretch/>
        </p:blipFill>
        <p:spPr>
          <a:xfrm>
            <a:off x="2467" y="0"/>
            <a:ext cx="12189530" cy="6859387"/>
          </a:xfrm>
          <a:prstGeom prst="rect">
            <a:avLst/>
          </a:prstGeom>
        </p:spPr>
      </p:pic>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dark green letter V outlined by a white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3"/>
          <a:stretch>
            <a:fillRect/>
          </a:stretch>
        </p:blipFill>
        <p:spPr>
          <a:xfrm>
            <a:off x="706388" y="6152528"/>
            <a:ext cx="1274769" cy="410198"/>
          </a:xfrm>
          <a:prstGeom prst="rect">
            <a:avLst/>
          </a:prstGeom>
        </p:spPr>
      </p:pic>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FFD100"/>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bg1"/>
                </a:solidFill>
                <a:latin typeface="Century Gothic" panose="020B0502020202020204" pitchFamily="34" charset="0"/>
              </a:defRPr>
            </a:lvl1pPr>
          </a:lstStyle>
          <a:p>
            <a:pPr lvl="0"/>
            <a:r>
              <a:rPr lang="en-US" dirty="0"/>
              <a:t>Information about the Date.</a:t>
            </a:r>
          </a:p>
        </p:txBody>
      </p:sp>
    </p:spTree>
    <p:extLst>
      <p:ext uri="{BB962C8B-B14F-4D97-AF65-F5344CB8AC3E}">
        <p14:creationId xmlns:p14="http://schemas.microsoft.com/office/powerpoint/2010/main" val="3465326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Whi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827A3E4-7694-DEBF-0D4B-FB8F62BD8F61}"/>
              </a:ext>
            </a:extLst>
          </p:cNvPr>
          <p:cNvGrpSpPr/>
          <p:nvPr userDrawn="1"/>
        </p:nvGrpSpPr>
        <p:grpSpPr>
          <a:xfrm>
            <a:off x="-3882" y="-1"/>
            <a:ext cx="12187063" cy="6858001"/>
            <a:chOff x="-3882" y="-1"/>
            <a:chExt cx="12187063" cy="6858001"/>
          </a:xfrm>
        </p:grpSpPr>
        <p:sp>
          <p:nvSpPr>
            <p:cNvPr id="15" name="Rectangle 14">
              <a:extLst>
                <a:ext uri="{FF2B5EF4-FFF2-40B4-BE49-F238E27FC236}">
                  <a16:creationId xmlns:a16="http://schemas.microsoft.com/office/drawing/2014/main" id="{2472325D-BBD1-30D3-D1D5-71D197775A83}"/>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827CCA8-8DED-635E-1C7E-426E5D64B8A0}"/>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itle 1">
            <a:extLst>
              <a:ext uri="{FF2B5EF4-FFF2-40B4-BE49-F238E27FC236}">
                <a16:creationId xmlns:a16="http://schemas.microsoft.com/office/drawing/2014/main" id="{82C0F80D-7AAD-AD0E-F103-527D6700BEBA}"/>
              </a:ext>
            </a:extLst>
          </p:cNvPr>
          <p:cNvSpPr>
            <a:spLocks noGrp="1"/>
          </p:cNvSpPr>
          <p:nvPr>
            <p:ph type="title"/>
          </p:nvPr>
        </p:nvSpPr>
        <p:spPr>
          <a:xfrm>
            <a:off x="620430" y="779264"/>
            <a:ext cx="11067002"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20" name="Text Placeholder 19">
            <a:extLst>
              <a:ext uri="{FF2B5EF4-FFF2-40B4-BE49-F238E27FC236}">
                <a16:creationId xmlns:a16="http://schemas.microsoft.com/office/drawing/2014/main" id="{8C72F04F-61F8-521E-147B-43994A83DCE7}"/>
              </a:ext>
            </a:extLst>
          </p:cNvPr>
          <p:cNvSpPr>
            <a:spLocks noGrp="1"/>
          </p:cNvSpPr>
          <p:nvPr>
            <p:ph type="body" sz="quarter" idx="10" hasCustomPrompt="1"/>
          </p:nvPr>
        </p:nvSpPr>
        <p:spPr>
          <a:xfrm>
            <a:off x="1716520"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1" name="Text Placeholder 19">
            <a:extLst>
              <a:ext uri="{FF2B5EF4-FFF2-40B4-BE49-F238E27FC236}">
                <a16:creationId xmlns:a16="http://schemas.microsoft.com/office/drawing/2014/main" id="{4F877BB0-D24A-EA2D-EED9-1C05E91F025F}"/>
              </a:ext>
            </a:extLst>
          </p:cNvPr>
          <p:cNvSpPr>
            <a:spLocks noGrp="1"/>
          </p:cNvSpPr>
          <p:nvPr>
            <p:ph type="body" sz="quarter" idx="11" hasCustomPrompt="1"/>
          </p:nvPr>
        </p:nvSpPr>
        <p:spPr>
          <a:xfrm>
            <a:off x="1716520"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3" name="Text Placeholder 19">
            <a:extLst>
              <a:ext uri="{FF2B5EF4-FFF2-40B4-BE49-F238E27FC236}">
                <a16:creationId xmlns:a16="http://schemas.microsoft.com/office/drawing/2014/main" id="{0FB04284-AA97-184F-DFE1-52ACA680ADB6}"/>
              </a:ext>
            </a:extLst>
          </p:cNvPr>
          <p:cNvSpPr>
            <a:spLocks noGrp="1"/>
          </p:cNvSpPr>
          <p:nvPr>
            <p:ph type="body" sz="quarter" idx="12" hasCustomPrompt="1"/>
          </p:nvPr>
        </p:nvSpPr>
        <p:spPr>
          <a:xfrm>
            <a:off x="7481594" y="2958346"/>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4" name="Text Placeholder 19">
            <a:extLst>
              <a:ext uri="{FF2B5EF4-FFF2-40B4-BE49-F238E27FC236}">
                <a16:creationId xmlns:a16="http://schemas.microsoft.com/office/drawing/2014/main" id="{B832DA12-5E88-E056-EAB1-C2D8F8200194}"/>
              </a:ext>
            </a:extLst>
          </p:cNvPr>
          <p:cNvSpPr>
            <a:spLocks noGrp="1"/>
          </p:cNvSpPr>
          <p:nvPr>
            <p:ph type="body" sz="quarter" idx="13" hasCustomPrompt="1"/>
          </p:nvPr>
        </p:nvSpPr>
        <p:spPr>
          <a:xfrm>
            <a:off x="7481594" y="1965523"/>
            <a:ext cx="1688531" cy="961073"/>
          </a:xfrm>
          <a:prstGeom prst="rect">
            <a:avLst/>
          </a:prstGeom>
        </p:spPr>
        <p:txBody>
          <a:bodyPr anchor="b"/>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5" name="Text Placeholder 19">
            <a:extLst>
              <a:ext uri="{FF2B5EF4-FFF2-40B4-BE49-F238E27FC236}">
                <a16:creationId xmlns:a16="http://schemas.microsoft.com/office/drawing/2014/main" id="{77AFCC41-7E71-5CCA-553E-E5C74A7C148D}"/>
              </a:ext>
            </a:extLst>
          </p:cNvPr>
          <p:cNvSpPr>
            <a:spLocks noGrp="1"/>
          </p:cNvSpPr>
          <p:nvPr>
            <p:ph type="body" sz="quarter" idx="14" hasCustomPrompt="1"/>
          </p:nvPr>
        </p:nvSpPr>
        <p:spPr>
          <a:xfrm>
            <a:off x="4181046"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6" name="Text Placeholder 19">
            <a:extLst>
              <a:ext uri="{FF2B5EF4-FFF2-40B4-BE49-F238E27FC236}">
                <a16:creationId xmlns:a16="http://schemas.microsoft.com/office/drawing/2014/main" id="{D8343A77-DF00-DA14-1954-46C4AB5FF0D0}"/>
              </a:ext>
            </a:extLst>
          </p:cNvPr>
          <p:cNvSpPr>
            <a:spLocks noGrp="1"/>
          </p:cNvSpPr>
          <p:nvPr>
            <p:ph type="body" sz="quarter" idx="15" hasCustomPrompt="1"/>
          </p:nvPr>
        </p:nvSpPr>
        <p:spPr>
          <a:xfrm>
            <a:off x="4181046"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sp>
        <p:nvSpPr>
          <p:cNvPr id="27" name="Text Placeholder 19">
            <a:extLst>
              <a:ext uri="{FF2B5EF4-FFF2-40B4-BE49-F238E27FC236}">
                <a16:creationId xmlns:a16="http://schemas.microsoft.com/office/drawing/2014/main" id="{8411A662-6C0B-32A5-5663-D8337FEAA193}"/>
              </a:ext>
            </a:extLst>
          </p:cNvPr>
          <p:cNvSpPr>
            <a:spLocks noGrp="1"/>
          </p:cNvSpPr>
          <p:nvPr>
            <p:ph type="body" sz="quarter" idx="16" hasCustomPrompt="1"/>
          </p:nvPr>
        </p:nvSpPr>
        <p:spPr>
          <a:xfrm>
            <a:off x="9933545" y="3866169"/>
            <a:ext cx="1688531" cy="393700"/>
          </a:xfrm>
          <a:prstGeom prst="rect">
            <a:avLst/>
          </a:prstGeom>
        </p:spPr>
        <p:txBody>
          <a:bodyPr/>
          <a:lstStyle>
            <a:lvl1pPr marL="0" indent="0" algn="l">
              <a:buNone/>
              <a:defRPr b="1" i="0">
                <a:solidFill>
                  <a:srgbClr val="154734"/>
                </a:solidFill>
                <a:latin typeface="Lora SemiBold" pitchFamily="2" charset="77"/>
              </a:defRPr>
            </a:lvl1pPr>
          </a:lstStyle>
          <a:p>
            <a:pPr lvl="0"/>
            <a:r>
              <a:rPr lang="en-US" dirty="0"/>
              <a:t>20XX</a:t>
            </a:r>
          </a:p>
        </p:txBody>
      </p:sp>
      <p:sp>
        <p:nvSpPr>
          <p:cNvPr id="28" name="Text Placeholder 19">
            <a:extLst>
              <a:ext uri="{FF2B5EF4-FFF2-40B4-BE49-F238E27FC236}">
                <a16:creationId xmlns:a16="http://schemas.microsoft.com/office/drawing/2014/main" id="{98E2C73D-F122-AEF6-5574-F631D3CD8B62}"/>
              </a:ext>
            </a:extLst>
          </p:cNvPr>
          <p:cNvSpPr>
            <a:spLocks noGrp="1"/>
          </p:cNvSpPr>
          <p:nvPr>
            <p:ph type="body" sz="quarter" idx="17" hasCustomPrompt="1"/>
          </p:nvPr>
        </p:nvSpPr>
        <p:spPr>
          <a:xfrm>
            <a:off x="9933545" y="4282228"/>
            <a:ext cx="1688531" cy="961073"/>
          </a:xfrm>
          <a:prstGeom prst="rect">
            <a:avLst/>
          </a:prstGeom>
        </p:spPr>
        <p:txBody>
          <a:bodyPr anchor="t"/>
          <a:lstStyle>
            <a:lvl1pPr marL="0" indent="0" algn="l">
              <a:buNone/>
              <a:defRPr sz="1400" b="0" i="0">
                <a:solidFill>
                  <a:schemeClr val="tx1"/>
                </a:solidFill>
                <a:latin typeface="Century Gothic" panose="020B0502020202020204" pitchFamily="34" charset="0"/>
              </a:defRPr>
            </a:lvl1pPr>
          </a:lstStyle>
          <a:p>
            <a:pPr lvl="0"/>
            <a:r>
              <a:rPr lang="en-US" dirty="0"/>
              <a:t>Information about the Date.</a:t>
            </a:r>
          </a:p>
        </p:txBody>
      </p:sp>
      <p:pic>
        <p:nvPicPr>
          <p:cNvPr id="4" name="Picture 3" descr="University of Vermont logo: A white letter V outlined by a dark green shield and the text University of Vermont">
            <a:extLst>
              <a:ext uri="{FF2B5EF4-FFF2-40B4-BE49-F238E27FC236}">
                <a16:creationId xmlns:a16="http://schemas.microsoft.com/office/drawing/2014/main" id="{0ADE4C94-D287-22C5-DA6F-5B41788BEFC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8" name="Slide Number Placeholder 5">
            <a:extLst>
              <a:ext uri="{FF2B5EF4-FFF2-40B4-BE49-F238E27FC236}">
                <a16:creationId xmlns:a16="http://schemas.microsoft.com/office/drawing/2014/main" id="{3504A1C4-C072-F4A2-B520-44FF362AA26B}"/>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spTree>
    <p:extLst>
      <p:ext uri="{BB962C8B-B14F-4D97-AF65-F5344CB8AC3E}">
        <p14:creationId xmlns:p14="http://schemas.microsoft.com/office/powerpoint/2010/main" val="2648422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11786384-4B8B-AE93-F7AC-32BBFD45C5B4}"/>
              </a:ext>
            </a:extLst>
          </p:cNvPr>
          <p:cNvSpPr>
            <a:spLocks noGrp="1"/>
          </p:cNvSpPr>
          <p:nvPr>
            <p:ph type="pic" sz="quarter" idx="14" hasCustomPrompt="1"/>
          </p:nvPr>
        </p:nvSpPr>
        <p:spPr>
          <a:xfrm>
            <a:off x="1" y="171450"/>
            <a:ext cx="12192000" cy="6686550"/>
          </a:xfrm>
          <a:prstGeom prst="rect">
            <a:avLst/>
          </a:prstGeom>
          <a:solidFill>
            <a:schemeClr val="bg2">
              <a:lumMod val="90000"/>
            </a:schemeClr>
          </a:solidFill>
        </p:spPr>
        <p:txBody>
          <a:bodyPr anchor="ctr"/>
          <a:lstStyle>
            <a:lvl1pPr marL="0" indent="0" algn="ctr">
              <a:buNone/>
              <a:defRPr/>
            </a:lvl1pPr>
          </a:lstStyle>
          <a:p>
            <a:r>
              <a:rPr lang="en-US" dirty="0"/>
              <a:t>Insert Picture</a:t>
            </a:r>
          </a:p>
        </p:txBody>
      </p:sp>
      <p:sp>
        <p:nvSpPr>
          <p:cNvPr id="6" name="Rectangle 5">
            <a:extLst>
              <a:ext uri="{FF2B5EF4-FFF2-40B4-BE49-F238E27FC236}">
                <a16:creationId xmlns:a16="http://schemas.microsoft.com/office/drawing/2014/main" id="{2BB4F7FB-4DAB-FCA4-A1CD-8C932883575E}"/>
              </a:ext>
            </a:extLst>
          </p:cNvPr>
          <p:cNvSpPr/>
          <p:nvPr userDrawn="1"/>
        </p:nvSpPr>
        <p:spPr>
          <a:xfrm>
            <a:off x="0" y="5440681"/>
            <a:ext cx="12192000" cy="1417319"/>
          </a:xfrm>
          <a:prstGeom prst="rect">
            <a:avLst/>
          </a:prstGeom>
          <a:gradFill flip="none" rotWithShape="1">
            <a:gsLst>
              <a:gs pos="100000">
                <a:schemeClr val="tx1">
                  <a:lumMod val="66285"/>
                  <a:lumOff val="33715"/>
                </a:schemeClr>
              </a:gs>
              <a:gs pos="0">
                <a:schemeClr val="tx1">
                  <a:alpha val="0"/>
                  <a:lumMod val="36495"/>
                  <a:lumOff val="63505"/>
                </a:schemeClr>
              </a:gs>
            </a:gsLst>
            <a:lin ang="5400000" scaled="1"/>
            <a:tileRect/>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a16="http://schemas.microsoft.com/office/drawing/2014/main" id="{8D13DEE4-9956-7FAE-3657-75B0A32A15CE}"/>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9" name="Picture 8" descr="University of Vermont logo: A white letter V outlined by a dark green shield and the text University of Vermont">
            <a:extLst>
              <a:ext uri="{FF2B5EF4-FFF2-40B4-BE49-F238E27FC236}">
                <a16:creationId xmlns:a16="http://schemas.microsoft.com/office/drawing/2014/main" id="{AE5191B3-610F-7417-1A61-25A34109842F}"/>
              </a:ext>
            </a:extLst>
          </p:cNvPr>
          <p:cNvPicPr>
            <a:picLocks noChangeAspect="1"/>
          </p:cNvPicPr>
          <p:nvPr userDrawn="1"/>
        </p:nvPicPr>
        <p:blipFill>
          <a:blip r:embed="rId2"/>
          <a:stretch>
            <a:fillRect/>
          </a:stretch>
        </p:blipFill>
        <p:spPr>
          <a:xfrm>
            <a:off x="706388" y="6152528"/>
            <a:ext cx="1274769" cy="410198"/>
          </a:xfrm>
          <a:prstGeom prst="rect">
            <a:avLst/>
          </a:prstGeom>
        </p:spPr>
      </p:pic>
    </p:spTree>
    <p:extLst>
      <p:ext uri="{BB962C8B-B14F-4D97-AF65-F5344CB8AC3E}">
        <p14:creationId xmlns:p14="http://schemas.microsoft.com/office/powerpoint/2010/main" val="33059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Gree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54CA6A-FAB6-8BEC-3B15-E63C27885899}"/>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chemeClr val="bg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31C91D99-D4A2-16B9-0F04-C6B9E89D0690}"/>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706389" y="6152528"/>
            <a:ext cx="1274766" cy="410197"/>
          </a:xfrm>
          <a:prstGeom prst="rect">
            <a:avLst/>
          </a:prstGeom>
        </p:spPr>
      </p:pic>
      <p:sp>
        <p:nvSpPr>
          <p:cNvPr id="2" name="Subtitle 2">
            <a:extLst>
              <a:ext uri="{FF2B5EF4-FFF2-40B4-BE49-F238E27FC236}">
                <a16:creationId xmlns:a16="http://schemas.microsoft.com/office/drawing/2014/main" id="{1DAB7374-13BC-0937-2362-154AA628BACB}"/>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chemeClr val="bg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0882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42A7-53B2-5F91-3643-A00826167592}"/>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02C4BC6-33AC-4C1B-BE79-B4B658E9EF7B}"/>
              </a:ext>
            </a:extLst>
          </p:cNvPr>
          <p:cNvPicPr>
            <a:picLocks noChangeAspect="1"/>
          </p:cNvPicPr>
          <p:nvPr userDrawn="1"/>
        </p:nvPicPr>
        <p:blipFill>
          <a:blip r:embed="rId2"/>
          <a:srcRect/>
          <a:stretch/>
        </p:blipFill>
        <p:spPr>
          <a:xfrm>
            <a:off x="-3883" y="1"/>
            <a:ext cx="12187065" cy="6857999"/>
          </a:xfrm>
          <a:prstGeom prst="rect">
            <a:avLst/>
          </a:prstGeom>
        </p:spPr>
      </p:pic>
      <p:sp>
        <p:nvSpPr>
          <p:cNvPr id="9" name="Title 1">
            <a:extLst>
              <a:ext uri="{FF2B5EF4-FFF2-40B4-BE49-F238E27FC236}">
                <a16:creationId xmlns:a16="http://schemas.microsoft.com/office/drawing/2014/main" id="{C1DD8DB1-55C6-5968-DF8A-421B03F59241}"/>
              </a:ext>
            </a:extLst>
          </p:cNvPr>
          <p:cNvSpPr>
            <a:spLocks noGrp="1"/>
          </p:cNvSpPr>
          <p:nvPr>
            <p:ph type="ctrTitle" hasCustomPrompt="1"/>
          </p:nvPr>
        </p:nvSpPr>
        <p:spPr>
          <a:xfrm>
            <a:off x="550606" y="1122363"/>
            <a:ext cx="8566890" cy="2387600"/>
          </a:xfrm>
          <a:prstGeom prst="rect">
            <a:avLst/>
          </a:prstGeom>
        </p:spPr>
        <p:txBody>
          <a:bodyPr anchor="b"/>
          <a:lstStyle>
            <a:lvl1pPr algn="l">
              <a:defRPr sz="6000" b="1" i="0">
                <a:solidFill>
                  <a:srgbClr val="006B51"/>
                </a:solidFill>
                <a:latin typeface="Lora SemiBold" pitchFamily="2" charset="77"/>
                <a:ea typeface="Frank Ruhl Libre" pitchFamily="2" charset="-79"/>
                <a:cs typeface="Frank Ruhl Libre" pitchFamily="2" charset="-79"/>
              </a:defRPr>
            </a:lvl1pPr>
          </a:lstStyle>
          <a:p>
            <a:r>
              <a:rPr lang="en-US" dirty="0"/>
              <a:t>Section Header</a:t>
            </a:r>
          </a:p>
        </p:txBody>
      </p:sp>
      <p:pic>
        <p:nvPicPr>
          <p:cNvPr id="11" name="Picture 10" descr="University of Vermont logo: A white letter V outlined by a dark green shield and the text University of Vermont">
            <a:extLst>
              <a:ext uri="{FF2B5EF4-FFF2-40B4-BE49-F238E27FC236}">
                <a16:creationId xmlns:a16="http://schemas.microsoft.com/office/drawing/2014/main" id="{88E39C40-3A42-C612-AB1B-DD8211B4E377}"/>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4" name="Subtitle 2">
            <a:extLst>
              <a:ext uri="{FF2B5EF4-FFF2-40B4-BE49-F238E27FC236}">
                <a16:creationId xmlns:a16="http://schemas.microsoft.com/office/drawing/2014/main" id="{E3748863-D2A7-E7F6-D3D6-854414498C1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1" i="0">
                <a:solidFill>
                  <a:srgbClr val="006B51"/>
                </a:solidFill>
                <a:latin typeface="Century Gothic" panose="020B0502020202020204" pitchFamily="34" charset="0"/>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07350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Imag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534BAA4-5309-5B83-E0D9-66E735B3847C}"/>
              </a:ext>
            </a:extLst>
          </p:cNvPr>
          <p:cNvGrpSpPr/>
          <p:nvPr userDrawn="1"/>
        </p:nvGrpSpPr>
        <p:grpSpPr>
          <a:xfrm>
            <a:off x="-5477" y="-108155"/>
            <a:ext cx="12202951" cy="2424318"/>
            <a:chOff x="-300625" y="-108155"/>
            <a:chExt cx="12703214" cy="2424318"/>
          </a:xfrm>
        </p:grpSpPr>
        <p:sp>
          <p:nvSpPr>
            <p:cNvPr id="5" name="Rectangle 4">
              <a:extLst>
                <a:ext uri="{FF2B5EF4-FFF2-40B4-BE49-F238E27FC236}">
                  <a16:creationId xmlns:a16="http://schemas.microsoft.com/office/drawing/2014/main" id="{EFCE9288-77EA-4A16-EB6C-62FA4464A11B}"/>
                </a:ext>
              </a:extLst>
            </p:cNvPr>
            <p:cNvSpPr/>
            <p:nvPr userDrawn="1"/>
          </p:nvSpPr>
          <p:spPr>
            <a:xfrm>
              <a:off x="-300625" y="-108155"/>
              <a:ext cx="12703214" cy="2287334"/>
            </a:xfrm>
            <a:prstGeom prst="rect">
              <a:avLst/>
            </a:prstGeom>
            <a:solidFill>
              <a:srgbClr val="1547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3438170-238B-A0FF-E49B-A59F1281371C}"/>
                </a:ext>
              </a:extLst>
            </p:cNvPr>
            <p:cNvSpPr/>
            <p:nvPr userDrawn="1"/>
          </p:nvSpPr>
          <p:spPr>
            <a:xfrm flipV="1">
              <a:off x="-300625" y="2179179"/>
              <a:ext cx="12703214" cy="136984"/>
            </a:xfrm>
            <a:prstGeom prst="rect">
              <a:avLst/>
            </a:prstGeom>
            <a:solidFill>
              <a:srgbClr val="FFD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80AED746-76AB-01EF-A1B4-D421586CD4EE}"/>
              </a:ext>
            </a:extLst>
          </p:cNvPr>
          <p:cNvSpPr>
            <a:spLocks noGrp="1"/>
          </p:cNvSpPr>
          <p:nvPr>
            <p:ph type="subTitle" idx="1"/>
          </p:nvPr>
        </p:nvSpPr>
        <p:spPr>
          <a:xfrm>
            <a:off x="550606" y="3602038"/>
            <a:ext cx="8566890" cy="1655762"/>
          </a:xfrm>
          <a:prstGeom prst="rect">
            <a:avLst/>
          </a:prstGeom>
        </p:spPr>
        <p:txBody>
          <a:bodyPr>
            <a:normAutofit/>
          </a:bodyPr>
          <a:lstStyle>
            <a:lvl1pPr marL="0" indent="0" algn="l">
              <a:buNone/>
              <a:defRPr sz="2000" b="0" i="0">
                <a:solidFill>
                  <a:schemeClr val="bg1"/>
                </a:solidFill>
                <a:latin typeface="Poppins Medium" pitchFamily="2" charset="77"/>
                <a:cs typeface="Poppins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Picture Placeholder 7">
            <a:extLst>
              <a:ext uri="{FF2B5EF4-FFF2-40B4-BE49-F238E27FC236}">
                <a16:creationId xmlns:a16="http://schemas.microsoft.com/office/drawing/2014/main" id="{2331BA53-B0E3-1E4D-37DC-C82AF7B04169}"/>
              </a:ext>
            </a:extLst>
          </p:cNvPr>
          <p:cNvSpPr>
            <a:spLocks noGrp="1"/>
          </p:cNvSpPr>
          <p:nvPr>
            <p:ph type="pic" sz="quarter" idx="14"/>
          </p:nvPr>
        </p:nvSpPr>
        <p:spPr>
          <a:xfrm>
            <a:off x="0" y="2316163"/>
            <a:ext cx="12192000" cy="4541837"/>
          </a:xfrm>
          <a:prstGeom prst="rect">
            <a:avLst/>
          </a:prstGeom>
          <a:solidFill>
            <a:schemeClr val="bg2">
              <a:lumMod val="90000"/>
            </a:schemeClr>
          </a:solidFill>
        </p:spPr>
        <p:txBody>
          <a:bodyPr anchor="ctr"/>
          <a:lstStyle>
            <a:lvl1pPr marL="0" indent="0" algn="ctr">
              <a:buNone/>
              <a:defRPr/>
            </a:lvl1pPr>
          </a:lstStyle>
          <a:p>
            <a:endParaRPr lang="en-US" dirty="0"/>
          </a:p>
        </p:txBody>
      </p:sp>
      <p:sp>
        <p:nvSpPr>
          <p:cNvPr id="6" name="Text Placeholder 5">
            <a:extLst>
              <a:ext uri="{FF2B5EF4-FFF2-40B4-BE49-F238E27FC236}">
                <a16:creationId xmlns:a16="http://schemas.microsoft.com/office/drawing/2014/main" id="{91807679-9261-6A01-19FF-4EB85659F77C}"/>
              </a:ext>
            </a:extLst>
          </p:cNvPr>
          <p:cNvSpPr>
            <a:spLocks noGrp="1"/>
          </p:cNvSpPr>
          <p:nvPr>
            <p:ph type="body" sz="quarter" idx="15" hasCustomPrompt="1"/>
          </p:nvPr>
        </p:nvSpPr>
        <p:spPr>
          <a:xfrm>
            <a:off x="703507" y="1148304"/>
            <a:ext cx="8967787" cy="727075"/>
          </a:xfrm>
          <a:prstGeom prst="rect">
            <a:avLst/>
          </a:prstGeom>
        </p:spPr>
        <p:txBody>
          <a:bodyPr anchor="b"/>
          <a:lstStyle>
            <a:lvl1pPr marL="0" indent="0" algn="l" defTabSz="914400" rtl="0" eaLnBrk="1" latinLnBrk="0" hangingPunct="1">
              <a:lnSpc>
                <a:spcPct val="90000"/>
              </a:lnSpc>
              <a:spcBef>
                <a:spcPct val="0"/>
              </a:spcBef>
              <a:buNone/>
              <a:defRPr lang="en-US" sz="6000" b="1" i="0" kern="1200" dirty="0">
                <a:solidFill>
                  <a:schemeClr val="bg1"/>
                </a:solidFill>
                <a:latin typeface="Lora SemiBold" pitchFamily="2" charset="77"/>
                <a:ea typeface="Frank Ruhl Libre" pitchFamily="2" charset="-79"/>
                <a:cs typeface="Frank Ruhl Libre" pitchFamily="2" charset="-79"/>
              </a:defRPr>
            </a:lvl1pPr>
            <a:lvl3pPr marL="914400" indent="0">
              <a:buNone/>
              <a:defRPr/>
            </a:lvl3pPr>
          </a:lstStyle>
          <a:p>
            <a:r>
              <a:rPr lang="en-US" b="1" i="0" dirty="0">
                <a:solidFill>
                  <a:schemeClr val="bg1"/>
                </a:solidFill>
                <a:latin typeface="Lora SemiBold" pitchFamily="2" charset="77"/>
              </a:rPr>
              <a:t>Section Header</a:t>
            </a:r>
          </a:p>
        </p:txBody>
      </p:sp>
    </p:spTree>
    <p:extLst>
      <p:ext uri="{BB962C8B-B14F-4D97-AF65-F5344CB8AC3E}">
        <p14:creationId xmlns:p14="http://schemas.microsoft.com/office/powerpoint/2010/main" val="63021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Gree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dirty="0"/>
              <a:t>PAGE </a:t>
            </a:r>
            <a:fld id="{0C066373-3FC5-844D-AB9B-E378AB597340}" type="slidenum">
              <a:rPr lang="en-US" smtClean="0"/>
              <a:pPr/>
              <a:t>‹#›</a:t>
            </a:fld>
            <a:r>
              <a:rPr lang="en-US" dirty="0"/>
              <a:t>  |  DEPARTMENT NAME</a:t>
            </a:r>
          </a:p>
        </p:txBody>
      </p:sp>
      <p:pic>
        <p:nvPicPr>
          <p:cNvPr id="2" name="Picture 1" descr="University of Vermont logo: A dark green letter V outlined by a white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2"/>
          <a:stretch>
            <a:fillRect/>
          </a:stretch>
        </p:blipFill>
        <p:spPr>
          <a:xfrm>
            <a:off x="706388" y="6152528"/>
            <a:ext cx="1274769" cy="410198"/>
          </a:xfrm>
          <a:prstGeom prst="rect">
            <a:avLst/>
          </a:prstGeom>
        </p:spPr>
      </p:pic>
      <p:sp>
        <p:nvSpPr>
          <p:cNvPr id="14" name="Title 1">
            <a:extLst>
              <a:ext uri="{FF2B5EF4-FFF2-40B4-BE49-F238E27FC236}">
                <a16:creationId xmlns:a16="http://schemas.microsoft.com/office/drawing/2014/main" id="{F07E0E46-4BEA-9194-149E-7C8D1E907B00}"/>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
        <p:nvSpPr>
          <p:cNvPr id="15" name="Text Placeholder 2">
            <a:extLst>
              <a:ext uri="{FF2B5EF4-FFF2-40B4-BE49-F238E27FC236}">
                <a16:creationId xmlns:a16="http://schemas.microsoft.com/office/drawing/2014/main" id="{89E56A5E-931A-0745-86BD-0CB49BB458B9}"/>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74785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hit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176074-C3BE-4A6E-B535-D9D93A5EB941}"/>
              </a:ext>
            </a:extLst>
          </p:cNvPr>
          <p:cNvGrpSpPr/>
          <p:nvPr userDrawn="1"/>
        </p:nvGrpSpPr>
        <p:grpSpPr>
          <a:xfrm>
            <a:off x="0" y="-7"/>
            <a:ext cx="12192000" cy="6858007"/>
            <a:chOff x="0" y="-7"/>
            <a:chExt cx="12192000" cy="6858007"/>
          </a:xfrm>
        </p:grpSpPr>
        <p:sp>
          <p:nvSpPr>
            <p:cNvPr id="4" name="Rectangle 3">
              <a:extLst>
                <a:ext uri="{FF2B5EF4-FFF2-40B4-BE49-F238E27FC236}">
                  <a16:creationId xmlns:a16="http://schemas.microsoft.com/office/drawing/2014/main" id="{A3AEDD0F-D865-DC86-D255-30A0C7FDDC14}"/>
                </a:ext>
              </a:extLst>
            </p:cNvPr>
            <p:cNvSpPr/>
            <p:nvPr userDrawn="1"/>
          </p:nvSpPr>
          <p:spPr>
            <a:xfrm>
              <a:off x="0" y="-7"/>
              <a:ext cx="1219200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E8E13F-416A-95D0-9286-49ACD2BFBDAC}"/>
                </a:ext>
              </a:extLst>
            </p:cNvPr>
            <p:cNvPicPr>
              <a:picLocks noChangeAspect="1"/>
            </p:cNvPicPr>
            <p:nvPr userDrawn="1"/>
          </p:nvPicPr>
          <p:blipFill>
            <a:blip r:embed="rId2"/>
            <a:srcRect/>
            <a:stretch/>
          </p:blipFill>
          <p:spPr>
            <a:xfrm>
              <a:off x="4935" y="1"/>
              <a:ext cx="12187065" cy="6857999"/>
            </a:xfrm>
            <a:prstGeom prst="rect">
              <a:avLst/>
            </a:prstGeom>
          </p:spPr>
        </p:pic>
      </p:grpSp>
      <p:sp>
        <p:nvSpPr>
          <p:cNvPr id="8" name="Slide Number Placeholder 5">
            <a:extLst>
              <a:ext uri="{FF2B5EF4-FFF2-40B4-BE49-F238E27FC236}">
                <a16:creationId xmlns:a16="http://schemas.microsoft.com/office/drawing/2014/main" id="{528D95FE-0C9F-7EC9-03C1-2A3366D55427}"/>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pic>
        <p:nvPicPr>
          <p:cNvPr id="2" name="Picture 1" descr="University of Vermont logo: A white letter V outlined by a dark green shield and the text University of Vermont">
            <a:extLst>
              <a:ext uri="{FF2B5EF4-FFF2-40B4-BE49-F238E27FC236}">
                <a16:creationId xmlns:a16="http://schemas.microsoft.com/office/drawing/2014/main" id="{5510C3E4-AB58-E4C7-F9A0-06A8C7C3D455}"/>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5" name="Title 1">
            <a:extLst>
              <a:ext uri="{FF2B5EF4-FFF2-40B4-BE49-F238E27FC236}">
                <a16:creationId xmlns:a16="http://schemas.microsoft.com/office/drawing/2014/main" id="{BBC22E84-98C9-2268-3258-804D58610F4A}"/>
              </a:ext>
            </a:extLst>
          </p:cNvPr>
          <p:cNvSpPr>
            <a:spLocks noGrp="1"/>
          </p:cNvSpPr>
          <p:nvPr>
            <p:ph type="title"/>
          </p:nvPr>
        </p:nvSpPr>
        <p:spPr>
          <a:xfrm>
            <a:off x="620430" y="779264"/>
            <a:ext cx="5623208"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
        <p:nvSpPr>
          <p:cNvPr id="7" name="Text Placeholder 2">
            <a:extLst>
              <a:ext uri="{FF2B5EF4-FFF2-40B4-BE49-F238E27FC236}">
                <a16:creationId xmlns:a16="http://schemas.microsoft.com/office/drawing/2014/main" id="{DC22D6FC-18A3-95A5-DA37-A9E8F8584823}"/>
              </a:ext>
            </a:extLst>
          </p:cNvPr>
          <p:cNvSpPr>
            <a:spLocks noGrp="1"/>
          </p:cNvSpPr>
          <p:nvPr>
            <p:ph idx="1" hasCustomPrompt="1"/>
          </p:nvPr>
        </p:nvSpPr>
        <p:spPr>
          <a:xfrm>
            <a:off x="620429" y="1628779"/>
            <a:ext cx="6666195" cy="3869638"/>
          </a:xfrm>
          <a:prstGeom prst="rect">
            <a:avLst/>
          </a:prstGeom>
        </p:spPr>
        <p:txBody>
          <a:bodyPr vert="horz" lIns="91440" tIns="45720" rIns="91440" bIns="45720" rtlCol="0">
            <a:normAutofit/>
          </a:bodyPr>
          <a:lstStyle>
            <a:lvl1pPr marL="0" indent="0">
              <a:lnSpc>
                <a:spcPct val="150000"/>
              </a:lnSpc>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spTree>
    <p:extLst>
      <p:ext uri="{BB962C8B-B14F-4D97-AF65-F5344CB8AC3E}">
        <p14:creationId xmlns:p14="http://schemas.microsoft.com/office/powerpoint/2010/main" val="32401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Text 2-Col (Gree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8"/>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dark green letter V outlined by a white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9" y="6152528"/>
            <a:ext cx="1274766"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chemeClr val="bg1"/>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chemeClr val="bg1"/>
                </a:solidFill>
                <a:latin typeface="Lora SemiBold" pitchFamily="2" charset="77"/>
              </a:defRPr>
            </a:lvl1pPr>
          </a:lstStyle>
          <a:p>
            <a:endParaRPr lang="en-US" dirty="0"/>
          </a:p>
        </p:txBody>
      </p:sp>
    </p:spTree>
    <p:extLst>
      <p:ext uri="{BB962C8B-B14F-4D97-AF65-F5344CB8AC3E}">
        <p14:creationId xmlns:p14="http://schemas.microsoft.com/office/powerpoint/2010/main" val="23261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Text 2-Col (Whit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BD06F7D-E286-4308-B43F-5674DDE18AB6}"/>
              </a:ext>
            </a:extLst>
          </p:cNvPr>
          <p:cNvGrpSpPr/>
          <p:nvPr userDrawn="1"/>
        </p:nvGrpSpPr>
        <p:grpSpPr>
          <a:xfrm>
            <a:off x="-3882" y="-1"/>
            <a:ext cx="12187063" cy="6858001"/>
            <a:chOff x="-3882" y="-1"/>
            <a:chExt cx="12187063" cy="6858001"/>
          </a:xfrm>
        </p:grpSpPr>
        <p:sp>
          <p:nvSpPr>
            <p:cNvPr id="6" name="Rectangle 5">
              <a:extLst>
                <a:ext uri="{FF2B5EF4-FFF2-40B4-BE49-F238E27FC236}">
                  <a16:creationId xmlns:a16="http://schemas.microsoft.com/office/drawing/2014/main" id="{7C424B6B-6EA1-0826-F963-DE65D0A09C60}"/>
                </a:ext>
              </a:extLst>
            </p:cNvPr>
            <p:cNvSpPr/>
            <p:nvPr userDrawn="1"/>
          </p:nvSpPr>
          <p:spPr>
            <a:xfrm>
              <a:off x="-3882" y="-1"/>
              <a:ext cx="12187063"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61CD39-2CF3-08F7-AAC3-407B83174F4F}"/>
                </a:ext>
              </a:extLst>
            </p:cNvPr>
            <p:cNvPicPr>
              <a:picLocks noChangeAspect="1"/>
            </p:cNvPicPr>
            <p:nvPr userDrawn="1"/>
          </p:nvPicPr>
          <p:blipFill>
            <a:blip r:embed="rId2"/>
            <a:srcRect/>
            <a:stretch/>
          </p:blipFill>
          <p:spPr>
            <a:xfrm>
              <a:off x="-3882" y="1"/>
              <a:ext cx="12187063" cy="6857999"/>
            </a:xfrm>
            <a:prstGeom prst="rect">
              <a:avLst/>
            </a:prstGeom>
          </p:spPr>
        </p:pic>
      </p:grpSp>
      <p:sp>
        <p:nvSpPr>
          <p:cNvPr id="10" name="Text Placeholder 10">
            <a:extLst>
              <a:ext uri="{FF2B5EF4-FFF2-40B4-BE49-F238E27FC236}">
                <a16:creationId xmlns:a16="http://schemas.microsoft.com/office/drawing/2014/main" id="{05F9D803-EAD4-480C-EDA0-88656D019366}"/>
              </a:ext>
            </a:extLst>
          </p:cNvPr>
          <p:cNvSpPr>
            <a:spLocks noGrp="1"/>
          </p:cNvSpPr>
          <p:nvPr>
            <p:ph type="body" sz="quarter" idx="13" hasCustomPrompt="1"/>
          </p:nvPr>
        </p:nvSpPr>
        <p:spPr>
          <a:xfrm>
            <a:off x="614360" y="1616696"/>
            <a:ext cx="11073073" cy="4198175"/>
          </a:xfrm>
          <a:prstGeom prst="rect">
            <a:avLst/>
          </a:prstGeom>
        </p:spPr>
        <p:txBody>
          <a:bodyPr numCol="2" spcCol="457200">
            <a:normAutofit/>
          </a:bodyPr>
          <a:lstStyle>
            <a:lvl1pPr marL="0" indent="0">
              <a:lnSpc>
                <a:spcPct val="150000"/>
              </a:lnSpc>
              <a:spcBef>
                <a:spcPts val="1200"/>
              </a:spcBef>
              <a:buNone/>
              <a:defRPr sz="1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t>
            </a:r>
            <a:r>
              <a:rPr lang="en-US" dirty="0" err="1"/>
              <a:t>tempor</a:t>
            </a:r>
            <a:r>
              <a:rPr lang="en-US" dirty="0"/>
              <a:t> fermentum </a:t>
            </a:r>
            <a:r>
              <a:rPr lang="en-US" dirty="0" err="1"/>
              <a:t>odio</a:t>
            </a:r>
            <a:r>
              <a:rPr lang="en-US" dirty="0"/>
              <a:t>. </a:t>
            </a:r>
            <a:r>
              <a:rPr lang="en-US" dirty="0" err="1"/>
              <a:t>Mauris</a:t>
            </a:r>
            <a:r>
              <a:rPr lang="en-US" dirty="0"/>
              <a:t> </a:t>
            </a:r>
            <a:r>
              <a:rPr lang="en-US" dirty="0" err="1"/>
              <a:t>pellentesque</a:t>
            </a:r>
            <a:r>
              <a:rPr lang="en-US" dirty="0"/>
              <a:t> </a:t>
            </a:r>
            <a:r>
              <a:rPr lang="en-US" dirty="0" err="1"/>
              <a:t>lobortis</a:t>
            </a:r>
            <a:r>
              <a:rPr lang="en-US" dirty="0"/>
              <a:t> ipsum, vel </a:t>
            </a:r>
            <a:r>
              <a:rPr lang="en-US" dirty="0" err="1"/>
              <a:t>finibus</a:t>
            </a:r>
            <a:r>
              <a:rPr lang="en-US" dirty="0"/>
              <a:t> </a:t>
            </a:r>
            <a:r>
              <a:rPr lang="en-US" dirty="0" err="1"/>
              <a:t>erat</a:t>
            </a:r>
            <a:r>
              <a:rPr lang="en-US" dirty="0"/>
              <a:t> </a:t>
            </a:r>
            <a:r>
              <a:rPr lang="en-US" dirty="0" err="1"/>
              <a:t>pretium</a:t>
            </a:r>
            <a:r>
              <a:rPr lang="en-US" dirty="0"/>
              <a:t> et. </a:t>
            </a:r>
            <a:r>
              <a:rPr lang="en-US" dirty="0" err="1"/>
              <a:t>Orci</a:t>
            </a:r>
            <a:r>
              <a:rPr lang="en-US" dirty="0"/>
              <a:t> </a:t>
            </a:r>
            <a:r>
              <a:rPr lang="en-US" dirty="0" err="1"/>
              <a:t>varius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Morbi </a:t>
            </a:r>
            <a:r>
              <a:rPr lang="en-US" dirty="0" err="1"/>
              <a:t>sagittis</a:t>
            </a:r>
            <a:r>
              <a:rPr lang="en-US" dirty="0"/>
              <a:t> </a:t>
            </a:r>
            <a:r>
              <a:rPr lang="en-US" dirty="0" err="1"/>
              <a:t>felis</a:t>
            </a:r>
            <a:r>
              <a:rPr lang="en-US" dirty="0"/>
              <a:t> vel </a:t>
            </a:r>
            <a:r>
              <a:rPr lang="en-US" dirty="0" err="1"/>
              <a:t>mollis</a:t>
            </a:r>
            <a:r>
              <a:rPr lang="en-US" dirty="0"/>
              <a:t> </a:t>
            </a:r>
            <a:r>
              <a:rPr lang="en-US" dirty="0" err="1"/>
              <a:t>sagittis</a:t>
            </a:r>
            <a:r>
              <a:rPr lang="en-US" dirty="0"/>
              <a:t>. </a:t>
            </a:r>
            <a:r>
              <a:rPr lang="en-US" dirty="0" err="1"/>
              <a:t>Suspendisse</a:t>
            </a:r>
            <a:r>
              <a:rPr lang="en-US" dirty="0"/>
              <a:t> </a:t>
            </a:r>
            <a:r>
              <a:rPr lang="en-US" dirty="0" err="1"/>
              <a:t>blandit</a:t>
            </a:r>
            <a:r>
              <a:rPr lang="en-US" dirty="0"/>
              <a:t> fermentum </a:t>
            </a:r>
            <a:r>
              <a:rPr lang="en-US" dirty="0" err="1"/>
              <a:t>felis</a:t>
            </a:r>
            <a:r>
              <a:rPr lang="en-US" dirty="0"/>
              <a:t>, </a:t>
            </a:r>
            <a:r>
              <a:rPr lang="en-US" dirty="0" err="1"/>
              <a:t>quis</a:t>
            </a:r>
            <a:r>
              <a:rPr lang="en-US" dirty="0"/>
              <a:t> </a:t>
            </a:r>
            <a:r>
              <a:rPr lang="en-US" dirty="0" err="1"/>
              <a:t>tempor</a:t>
            </a:r>
            <a:r>
              <a:rPr lang="en-US" dirty="0"/>
              <a:t> diam </a:t>
            </a:r>
            <a:r>
              <a:rPr lang="en-US" dirty="0" err="1"/>
              <a:t>luctus</a:t>
            </a:r>
            <a:r>
              <a:rPr lang="en-US" dirty="0"/>
              <a:t> sed.</a:t>
            </a:r>
          </a:p>
        </p:txBody>
      </p:sp>
      <p:pic>
        <p:nvPicPr>
          <p:cNvPr id="8" name="Picture 7" descr="University of Vermont logo: A white letter V outlined by a dark green shield and the text University of Vermont">
            <a:extLst>
              <a:ext uri="{FF2B5EF4-FFF2-40B4-BE49-F238E27FC236}">
                <a16:creationId xmlns:a16="http://schemas.microsoft.com/office/drawing/2014/main" id="{752BE84D-7D32-7DBC-8BA3-73C79A2AFAF9}"/>
              </a:ext>
            </a:extLst>
          </p:cNvPr>
          <p:cNvPicPr>
            <a:picLocks noChangeAspect="1"/>
          </p:cNvPicPr>
          <p:nvPr userDrawn="1"/>
        </p:nvPicPr>
        <p:blipFill>
          <a:blip r:embed="rId3"/>
          <a:srcRect/>
          <a:stretch/>
        </p:blipFill>
        <p:spPr>
          <a:xfrm>
            <a:off x="706388" y="6152528"/>
            <a:ext cx="1274769" cy="410197"/>
          </a:xfrm>
          <a:prstGeom prst="rect">
            <a:avLst/>
          </a:prstGeom>
        </p:spPr>
      </p:pic>
      <p:sp>
        <p:nvSpPr>
          <p:cNvPr id="14" name="Slide Number Placeholder 5">
            <a:extLst>
              <a:ext uri="{FF2B5EF4-FFF2-40B4-BE49-F238E27FC236}">
                <a16:creationId xmlns:a16="http://schemas.microsoft.com/office/drawing/2014/main" id="{EC07A45B-F0EF-3DA2-AC14-356368C25050}"/>
              </a:ext>
            </a:extLst>
          </p:cNvPr>
          <p:cNvSpPr>
            <a:spLocks noGrp="1"/>
          </p:cNvSpPr>
          <p:nvPr>
            <p:ph type="sldNum" sz="quarter" idx="4"/>
          </p:nvPr>
        </p:nvSpPr>
        <p:spPr>
          <a:xfrm>
            <a:off x="4015819" y="6197596"/>
            <a:ext cx="7671614" cy="306975"/>
          </a:xfrm>
          <a:prstGeom prst="rect">
            <a:avLst/>
          </a:prstGeom>
        </p:spPr>
        <p:txBody>
          <a:bodyPr vert="horz" lIns="91440" tIns="45720" rIns="91440" bIns="45720" rtlCol="0" anchor="ctr"/>
          <a:lstStyle>
            <a:lvl1pPr algn="r">
              <a:defRPr sz="800" b="1" spc="300">
                <a:solidFill>
                  <a:srgbClr val="154734"/>
                </a:solidFill>
                <a:latin typeface="Century Gothic" panose="020B0502020202020204" pitchFamily="34" charset="0"/>
              </a:defRPr>
            </a:lvl1pPr>
          </a:lstStyle>
          <a:p>
            <a:r>
              <a:rPr lang="en-US"/>
              <a:t>PAGE </a:t>
            </a:r>
            <a:fld id="{0C066373-3FC5-844D-AB9B-E378AB597340}" type="slidenum">
              <a:rPr lang="en-US" smtClean="0"/>
              <a:pPr/>
              <a:t>‹#›</a:t>
            </a:fld>
            <a:r>
              <a:rPr lang="en-US"/>
              <a:t>  |  DEPARTMENT NAME</a:t>
            </a:r>
            <a:endParaRPr lang="en-US" dirty="0"/>
          </a:p>
        </p:txBody>
      </p:sp>
      <p:sp>
        <p:nvSpPr>
          <p:cNvPr id="15" name="Title 1">
            <a:extLst>
              <a:ext uri="{FF2B5EF4-FFF2-40B4-BE49-F238E27FC236}">
                <a16:creationId xmlns:a16="http://schemas.microsoft.com/office/drawing/2014/main" id="{FD44D04A-A201-B5A8-B110-F8495CAD55F3}"/>
              </a:ext>
            </a:extLst>
          </p:cNvPr>
          <p:cNvSpPr>
            <a:spLocks noGrp="1"/>
          </p:cNvSpPr>
          <p:nvPr>
            <p:ph type="title"/>
          </p:nvPr>
        </p:nvSpPr>
        <p:spPr>
          <a:xfrm>
            <a:off x="620429" y="779264"/>
            <a:ext cx="11067003" cy="778075"/>
          </a:xfrm>
          <a:prstGeom prst="rect">
            <a:avLst/>
          </a:prstGeom>
        </p:spPr>
        <p:txBody>
          <a:bodyPr anchor="ctr">
            <a:normAutofit/>
          </a:bodyPr>
          <a:lstStyle>
            <a:lvl1pPr>
              <a:defRPr sz="3600" b="1" i="0">
                <a:solidFill>
                  <a:srgbClr val="154734"/>
                </a:solidFill>
                <a:latin typeface="Lora SemiBold" pitchFamily="2" charset="77"/>
              </a:defRPr>
            </a:lvl1pPr>
          </a:lstStyle>
          <a:p>
            <a:endParaRPr lang="en-US" dirty="0"/>
          </a:p>
        </p:txBody>
      </p:sp>
    </p:spTree>
    <p:extLst>
      <p:ext uri="{BB962C8B-B14F-4D97-AF65-F5344CB8AC3E}">
        <p14:creationId xmlns:p14="http://schemas.microsoft.com/office/powerpoint/2010/main" val="288765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6C1B2-0DA1-F5D2-6204-9E685D770001}"/>
              </a:ext>
            </a:extLst>
          </p:cNvPr>
          <p:cNvSpPr txBox="1">
            <a:spLocks/>
          </p:cNvSpPr>
          <p:nvPr userDrawn="1"/>
        </p:nvSpPr>
        <p:spPr>
          <a:xfrm>
            <a:off x="502592" y="1122363"/>
            <a:ext cx="8614904" cy="2387600"/>
          </a:xfrm>
          <a:prstGeom prst="rect">
            <a:avLst/>
          </a:prstGeom>
        </p:spPr>
        <p:txBody>
          <a:bodyPr anchor="b"/>
          <a:lstStyle>
            <a:lvl1pPr algn="l" defTabSz="914400" rtl="0" eaLnBrk="1" latinLnBrk="0" hangingPunct="1">
              <a:lnSpc>
                <a:spcPct val="90000"/>
              </a:lnSpc>
              <a:spcBef>
                <a:spcPct val="0"/>
              </a:spcBef>
              <a:buNone/>
              <a:defRPr sz="6000" b="1" kern="1200">
                <a:solidFill>
                  <a:schemeClr val="bg1"/>
                </a:solidFill>
                <a:latin typeface="Times New Roman" panose="02020603050405020304" pitchFamily="18" charset="0"/>
                <a:ea typeface="+mj-ea"/>
                <a:cs typeface="Times New Roman" panose="02020603050405020304" pitchFamily="18" charset="0"/>
              </a:defRPr>
            </a:lvl1pPr>
          </a:lstStyle>
          <a:p>
            <a:r>
              <a:rPr lang="en-US" dirty="0"/>
              <a:t>University of</a:t>
            </a:r>
            <a:br>
              <a:rPr lang="en-US" dirty="0"/>
            </a:br>
            <a:r>
              <a:rPr lang="en-US" dirty="0"/>
              <a:t>Vermont</a:t>
            </a:r>
          </a:p>
        </p:txBody>
      </p:sp>
      <p:sp>
        <p:nvSpPr>
          <p:cNvPr id="5" name="Subtitle 2">
            <a:extLst>
              <a:ext uri="{FF2B5EF4-FFF2-40B4-BE49-F238E27FC236}">
                <a16:creationId xmlns:a16="http://schemas.microsoft.com/office/drawing/2014/main" id="{A816F94E-748B-7D45-D414-4BE2D60D31AF}"/>
              </a:ext>
            </a:extLst>
          </p:cNvPr>
          <p:cNvSpPr txBox="1">
            <a:spLocks/>
          </p:cNvSpPr>
          <p:nvPr userDrawn="1"/>
        </p:nvSpPr>
        <p:spPr>
          <a:xfrm>
            <a:off x="502592" y="3602038"/>
            <a:ext cx="8614904" cy="16557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bg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2022 </a:t>
            </a:r>
            <a:r>
              <a:rPr lang="en-US" dirty="0" err="1"/>
              <a:t>Powerpoint</a:t>
            </a:r>
            <a:r>
              <a:rPr lang="en-US" dirty="0"/>
              <a:t> Template</a:t>
            </a:r>
          </a:p>
        </p:txBody>
      </p:sp>
      <p:pic>
        <p:nvPicPr>
          <p:cNvPr id="3" name="Picture 2">
            <a:extLst>
              <a:ext uri="{FF2B5EF4-FFF2-40B4-BE49-F238E27FC236}">
                <a16:creationId xmlns:a16="http://schemas.microsoft.com/office/drawing/2014/main" id="{B979A093-937E-26ED-13F7-AEC9DD394A04}"/>
              </a:ext>
            </a:extLst>
          </p:cNvPr>
          <p:cNvPicPr>
            <a:picLocks noChangeAspect="1"/>
          </p:cNvPicPr>
          <p:nvPr userDrawn="1"/>
        </p:nvPicPr>
        <p:blipFill>
          <a:blip r:embed="rId28"/>
          <a:srcRect/>
          <a:stretch/>
        </p:blipFill>
        <p:spPr>
          <a:xfrm>
            <a:off x="2467" y="0"/>
            <a:ext cx="12187065" cy="6858000"/>
          </a:xfrm>
          <a:prstGeom prst="rect">
            <a:avLst/>
          </a:prstGeom>
        </p:spPr>
      </p:pic>
    </p:spTree>
    <p:extLst>
      <p:ext uri="{BB962C8B-B14F-4D97-AF65-F5344CB8AC3E}">
        <p14:creationId xmlns:p14="http://schemas.microsoft.com/office/powerpoint/2010/main" val="2407056672"/>
      </p:ext>
    </p:extLst>
  </p:cSld>
  <p:clrMap bg1="lt1" tx1="dk1" bg2="lt2" tx2="dk2" accent1="accent1" accent2="accent2" accent3="accent3" accent4="accent4" accent5="accent5" accent6="accent6" hlink="hlink" folHlink="folHlink"/>
  <p:sldLayoutIdLst>
    <p:sldLayoutId id="2147483715" r:id="rId1"/>
    <p:sldLayoutId id="2147483712" r:id="rId2"/>
    <p:sldLayoutId id="2147483684" r:id="rId3"/>
    <p:sldLayoutId id="2147483714" r:id="rId4"/>
    <p:sldLayoutId id="2147483717" r:id="rId5"/>
    <p:sldLayoutId id="2147483649" r:id="rId6"/>
    <p:sldLayoutId id="2147483718" r:id="rId7"/>
    <p:sldLayoutId id="2147483735" r:id="rId8"/>
    <p:sldLayoutId id="2147483700" r:id="rId9"/>
    <p:sldLayoutId id="2147483736" r:id="rId10"/>
    <p:sldLayoutId id="2147483719" r:id="rId11"/>
    <p:sldLayoutId id="2147483737" r:id="rId12"/>
    <p:sldLayoutId id="2147483720" r:id="rId13"/>
    <p:sldLayoutId id="2147483721" r:id="rId14"/>
    <p:sldLayoutId id="2147483733" r:id="rId15"/>
    <p:sldLayoutId id="2147483723" r:id="rId16"/>
    <p:sldLayoutId id="2147483732" r:id="rId17"/>
    <p:sldLayoutId id="2147483722" r:id="rId18"/>
    <p:sldLayoutId id="2147483734" r:id="rId19"/>
    <p:sldLayoutId id="2147483726" r:id="rId20"/>
    <p:sldLayoutId id="2147483731" r:id="rId21"/>
    <p:sldLayoutId id="2147483698" r:id="rId22"/>
    <p:sldLayoutId id="2147483730" r:id="rId23"/>
    <p:sldLayoutId id="2147483728" r:id="rId24"/>
    <p:sldLayoutId id="2147483729" r:id="rId25"/>
    <p:sldLayoutId id="2147483727" r:id="rId26"/>
  </p:sldLayoutIdLst>
  <p:txStyles>
    <p:titleStyle>
      <a:lvl1pPr algn="l" defTabSz="914400" rtl="0" eaLnBrk="1" latinLnBrk="0" hangingPunct="1">
        <a:lnSpc>
          <a:spcPct val="90000"/>
        </a:lnSpc>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CB78-58A7-C663-471C-56F096780401}"/>
              </a:ext>
            </a:extLst>
          </p:cNvPr>
          <p:cNvSpPr>
            <a:spLocks noGrp="1"/>
          </p:cNvSpPr>
          <p:nvPr>
            <p:ph type="ctrTitle"/>
          </p:nvPr>
        </p:nvSpPr>
        <p:spPr>
          <a:xfrm>
            <a:off x="550606" y="1076960"/>
            <a:ext cx="11499154" cy="2433003"/>
          </a:xfrm>
        </p:spPr>
        <p:txBody>
          <a:bodyPr/>
          <a:lstStyle/>
          <a:p>
            <a:r>
              <a:rPr lang="en-US" dirty="0"/>
              <a:t>Low-Cost Precipitation Phase Partitioning Using Acoustic Data and Machine Learning in the Edge</a:t>
            </a:r>
          </a:p>
        </p:txBody>
      </p:sp>
      <p:sp>
        <p:nvSpPr>
          <p:cNvPr id="3" name="Subtitle 2">
            <a:extLst>
              <a:ext uri="{FF2B5EF4-FFF2-40B4-BE49-F238E27FC236}">
                <a16:creationId xmlns:a16="http://schemas.microsoft.com/office/drawing/2014/main" id="{39509F87-5DB0-F2FA-A4EB-071DDF88D0EF}"/>
              </a:ext>
            </a:extLst>
          </p:cNvPr>
          <p:cNvSpPr>
            <a:spLocks noGrp="1"/>
          </p:cNvSpPr>
          <p:nvPr>
            <p:ph type="subTitle" idx="1"/>
          </p:nvPr>
        </p:nvSpPr>
        <p:spPr/>
        <p:txBody>
          <a:bodyPr/>
          <a:lstStyle/>
          <a:p>
            <a:r>
              <a:rPr lang="en-US" b="1" dirty="0">
                <a:latin typeface="Century Gothic" panose="020B0502020202020204" pitchFamily="34" charset="0"/>
              </a:rPr>
              <a:t>Christian Skalka, Rachael Chertok, Julia Sober. Soheyl Faghir-Hagh, Tian Xia</a:t>
            </a:r>
          </a:p>
        </p:txBody>
      </p:sp>
      <p:pic>
        <p:nvPicPr>
          <p:cNvPr id="1026" name="Picture 2" descr="CIROH Logo">
            <a:extLst>
              <a:ext uri="{FF2B5EF4-FFF2-40B4-BE49-F238E27FC236}">
                <a16:creationId xmlns:a16="http://schemas.microsoft.com/office/drawing/2014/main" id="{467E3006-A7C5-6F29-2CD3-20F1A1F26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673" y="5181452"/>
            <a:ext cx="1199176" cy="1199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ion Oceanic and Atmospheric Association">
            <a:extLst>
              <a:ext uri="{FF2B5EF4-FFF2-40B4-BE49-F238E27FC236}">
                <a16:creationId xmlns:a16="http://schemas.microsoft.com/office/drawing/2014/main" id="{3921B107-4B0C-79D1-D466-E106E0AAA5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040" y="5037452"/>
            <a:ext cx="1276456" cy="12764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GS">
            <a:extLst>
              <a:ext uri="{FF2B5EF4-FFF2-40B4-BE49-F238E27FC236}">
                <a16:creationId xmlns:a16="http://schemas.microsoft.com/office/drawing/2014/main" id="{0788293F-CC55-3BB3-7913-80D18DDA7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961" y="5037452"/>
            <a:ext cx="1453087" cy="14530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6025E3-AAB3-7E72-0DA4-3EDEAA6E367B}"/>
              </a:ext>
            </a:extLst>
          </p:cNvPr>
          <p:cNvPicPr>
            <a:picLocks noChangeAspect="1"/>
          </p:cNvPicPr>
          <p:nvPr/>
        </p:nvPicPr>
        <p:blipFill>
          <a:blip r:embed="rId6"/>
          <a:stretch>
            <a:fillRect/>
          </a:stretch>
        </p:blipFill>
        <p:spPr>
          <a:xfrm>
            <a:off x="6104737" y="5104171"/>
            <a:ext cx="1404758" cy="1276457"/>
          </a:xfrm>
          <a:prstGeom prst="rect">
            <a:avLst/>
          </a:prstGeom>
        </p:spPr>
      </p:pic>
    </p:spTree>
    <p:extLst>
      <p:ext uri="{BB962C8B-B14F-4D97-AF65-F5344CB8AC3E}">
        <p14:creationId xmlns:p14="http://schemas.microsoft.com/office/powerpoint/2010/main" val="31150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A9384-4A17-C8FD-B9D1-DD9B98E6020A}"/>
              </a:ext>
            </a:extLst>
          </p:cNvPr>
          <p:cNvSpPr>
            <a:spLocks noGrp="1"/>
          </p:cNvSpPr>
          <p:nvPr>
            <p:ph type="body" sz="quarter" idx="13"/>
          </p:nvPr>
        </p:nvSpPr>
        <p:spPr>
          <a:xfrm>
            <a:off x="614360" y="1158756"/>
            <a:ext cx="11073073" cy="4656116"/>
          </a:xfrm>
        </p:spPr>
        <p:txBody>
          <a:bodyPr numCol="1">
            <a:noAutofit/>
          </a:bodyPr>
          <a:lstStyle/>
          <a:p>
            <a:pPr marL="285750" indent="-285750">
              <a:buFont typeface="Arial" panose="020B0604020202020204" pitchFamily="34" charset="0"/>
              <a:buChar char="•"/>
            </a:pPr>
            <a:r>
              <a:rPr lang="en-US" sz="1600" dirty="0"/>
              <a:t>Temporal Features:</a:t>
            </a:r>
          </a:p>
          <a:p>
            <a:pPr marL="742950" lvl="1" indent="-285750">
              <a:lnSpc>
                <a:spcPct val="100000"/>
              </a:lnSpc>
              <a:buFont typeface="Arial" panose="020B0604020202020204" pitchFamily="34" charset="0"/>
              <a:buChar char="•"/>
            </a:pPr>
            <a:r>
              <a:rPr lang="en-US" sz="1600" dirty="0"/>
              <a:t>Average Autocorrelation Coefficient*, Average Zero Crossing Rate*, Temporal Entropy, Acoustic Complexity Index</a:t>
            </a:r>
          </a:p>
          <a:p>
            <a:pPr marL="285750" indent="-285750">
              <a:lnSpc>
                <a:spcPct val="100000"/>
              </a:lnSpc>
              <a:buFont typeface="Arial" panose="020B0604020202020204" pitchFamily="34" charset="0"/>
              <a:buChar char="•"/>
            </a:pPr>
            <a:r>
              <a:rPr lang="en-US" sz="1600" dirty="0"/>
              <a:t>Spectral Features: </a:t>
            </a:r>
          </a:p>
          <a:p>
            <a:pPr marL="742950" lvl="1" indent="-285750">
              <a:lnSpc>
                <a:spcPct val="100000"/>
              </a:lnSpc>
              <a:buFont typeface="Arial" panose="020B0604020202020204" pitchFamily="34" charset="0"/>
              <a:buChar char="•"/>
            </a:pPr>
            <a:r>
              <a:rPr lang="en-US" sz="1600" dirty="0"/>
              <a:t>Spectral Entropy, Spectral Cover Low Frequency Coverage, Spectral Cover Mid Frequency Coverage, Spectral Cover High Frequency Coverage, Spectral Flux, Spectral Centroid, Spectral Spread, Spectral Skewness, Spectral Kurtosis, Spectral Bandwidth, Spectral Flatness, Spectral Rolloff</a:t>
            </a:r>
          </a:p>
          <a:p>
            <a:pPr marL="285750" indent="-285750">
              <a:lnSpc>
                <a:spcPct val="100000"/>
              </a:lnSpc>
              <a:buFont typeface="Arial" panose="020B0604020202020204" pitchFamily="34" charset="0"/>
              <a:buChar char="•"/>
            </a:pPr>
            <a:r>
              <a:rPr lang="en-US" sz="1600" dirty="0"/>
              <a:t>MFCC Details:</a:t>
            </a:r>
          </a:p>
          <a:p>
            <a:pPr marL="742950" lvl="1" indent="-285750">
              <a:lnSpc>
                <a:spcPct val="100000"/>
              </a:lnSpc>
              <a:buFont typeface="Arial" panose="020B0604020202020204" pitchFamily="34" charset="0"/>
              <a:buChar char="•"/>
            </a:pPr>
            <a:r>
              <a:rPr lang="en-US" sz="1600" dirty="0"/>
              <a:t>13 MFCC coefficients extracted</a:t>
            </a:r>
          </a:p>
          <a:p>
            <a:pPr marL="742950" lvl="1" indent="-285750">
              <a:lnSpc>
                <a:spcPct val="100000"/>
              </a:lnSpc>
              <a:buFont typeface="Arial" panose="020B0604020202020204" pitchFamily="34" charset="0"/>
              <a:buChar char="•"/>
            </a:pPr>
            <a:r>
              <a:rPr lang="en-US" sz="1600" dirty="0"/>
              <a:t>When performing this in Librosa, a </a:t>
            </a:r>
            <a:r>
              <a:rPr lang="en-US" sz="1600" dirty="0">
                <a:highlight>
                  <a:srgbClr val="00FFFF"/>
                </a:highlight>
              </a:rPr>
              <a:t>windowing size </a:t>
            </a:r>
            <a:r>
              <a:rPr lang="en-US" sz="1600" dirty="0"/>
              <a:t>of 1024 was used</a:t>
            </a:r>
          </a:p>
          <a:p>
            <a:pPr marL="742950" lvl="1" indent="-285750">
              <a:lnSpc>
                <a:spcPct val="100000"/>
              </a:lnSpc>
              <a:buFont typeface="Arial" panose="020B0604020202020204" pitchFamily="34" charset="0"/>
              <a:buChar char="•"/>
            </a:pPr>
            <a:r>
              <a:rPr lang="en-US" sz="1600" dirty="0"/>
              <a:t>When performing with our own function, a </a:t>
            </a:r>
            <a:r>
              <a:rPr lang="en-US" sz="1600" dirty="0">
                <a:highlight>
                  <a:srgbClr val="00FFFF"/>
                </a:highlight>
              </a:rPr>
              <a:t>windowing size </a:t>
            </a:r>
            <a:r>
              <a:rPr lang="en-US" sz="1600" dirty="0"/>
              <a:t>of 256 was used. </a:t>
            </a:r>
          </a:p>
          <a:p>
            <a:pPr marL="742950" lvl="1" indent="-285750">
              <a:lnSpc>
                <a:spcPct val="100000"/>
              </a:lnSpc>
              <a:buFont typeface="Arial" panose="020B0604020202020204" pitchFamily="34" charset="0"/>
              <a:buChar char="•"/>
            </a:pPr>
            <a:endParaRPr lang="en-US" sz="1600" dirty="0"/>
          </a:p>
          <a:p>
            <a:pPr marL="285750" indent="-285750">
              <a:lnSpc>
                <a:spcPct val="100000"/>
              </a:lnSpc>
              <a:buFont typeface="Arial" panose="020B0604020202020204" pitchFamily="34" charset="0"/>
              <a:buChar char="•"/>
            </a:pPr>
            <a:r>
              <a:rPr lang="en-US" sz="1600" dirty="0"/>
              <a:t>*For some features, like Autocorrelation Coefficient, many values are outputted for each sample. To cut down on the number of features inputted to the model, we average these values together for each .</a:t>
            </a:r>
          </a:p>
        </p:txBody>
      </p:sp>
      <p:sp>
        <p:nvSpPr>
          <p:cNvPr id="3" name="Title 2">
            <a:extLst>
              <a:ext uri="{FF2B5EF4-FFF2-40B4-BE49-F238E27FC236}">
                <a16:creationId xmlns:a16="http://schemas.microsoft.com/office/drawing/2014/main" id="{41B05EE2-14D9-7F4A-6C37-8BED321ECD82}"/>
              </a:ext>
            </a:extLst>
          </p:cNvPr>
          <p:cNvSpPr>
            <a:spLocks noGrp="1"/>
          </p:cNvSpPr>
          <p:nvPr>
            <p:ph type="title"/>
          </p:nvPr>
        </p:nvSpPr>
        <p:spPr>
          <a:xfrm>
            <a:off x="614360" y="380680"/>
            <a:ext cx="11067003" cy="778075"/>
          </a:xfrm>
        </p:spPr>
        <p:txBody>
          <a:bodyPr/>
          <a:lstStyle/>
          <a:p>
            <a:r>
              <a:rPr lang="en-US" dirty="0"/>
              <a:t>Features Extracted from Audio</a:t>
            </a:r>
          </a:p>
        </p:txBody>
      </p:sp>
    </p:spTree>
    <p:extLst>
      <p:ext uri="{BB962C8B-B14F-4D97-AF65-F5344CB8AC3E}">
        <p14:creationId xmlns:p14="http://schemas.microsoft.com/office/powerpoint/2010/main" val="8511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39DD78-8CEE-F7A9-69AD-5BDCB7FF71F5}"/>
              </a:ext>
            </a:extLst>
          </p:cNvPr>
          <p:cNvSpPr>
            <a:spLocks noGrp="1"/>
          </p:cNvSpPr>
          <p:nvPr>
            <p:ph type="body" sz="quarter" idx="13"/>
          </p:nvPr>
        </p:nvSpPr>
        <p:spPr/>
        <p:txBody>
          <a:bodyPr/>
          <a:lstStyle/>
          <a:p>
            <a:r>
              <a:rPr lang="en-US" dirty="0"/>
              <a:t>Power and memory usage: Max ~30mA during prediction workflow, 16KB RAM. </a:t>
            </a:r>
          </a:p>
          <a:p>
            <a:endParaRPr lang="en-US" dirty="0"/>
          </a:p>
        </p:txBody>
      </p:sp>
      <p:sp>
        <p:nvSpPr>
          <p:cNvPr id="3" name="Title 2">
            <a:extLst>
              <a:ext uri="{FF2B5EF4-FFF2-40B4-BE49-F238E27FC236}">
                <a16:creationId xmlns:a16="http://schemas.microsoft.com/office/drawing/2014/main" id="{721AB0E1-AC53-8093-1BE4-66300FFB9612}"/>
              </a:ext>
            </a:extLst>
          </p:cNvPr>
          <p:cNvSpPr>
            <a:spLocks noGrp="1"/>
          </p:cNvSpPr>
          <p:nvPr>
            <p:ph type="title"/>
          </p:nvPr>
        </p:nvSpPr>
        <p:spPr/>
        <p:txBody>
          <a:bodyPr/>
          <a:lstStyle/>
          <a:p>
            <a:r>
              <a:rPr lang="en-US" dirty="0"/>
              <a:t>To be added back in? (or removed)</a:t>
            </a:r>
          </a:p>
        </p:txBody>
      </p:sp>
    </p:spTree>
    <p:extLst>
      <p:ext uri="{BB962C8B-B14F-4D97-AF65-F5344CB8AC3E}">
        <p14:creationId xmlns:p14="http://schemas.microsoft.com/office/powerpoint/2010/main" val="123523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F71EAE-A110-0748-F5FF-A639C08EED2F}"/>
              </a:ext>
            </a:extLst>
          </p:cNvPr>
          <p:cNvSpPr>
            <a:spLocks noGrp="1" noRot="1" noMove="1" noResize="1" noEditPoints="1" noAdjustHandles="1" noChangeArrowheads="1" noChangeShapeType="1"/>
          </p:cNvSpPr>
          <p:nvPr>
            <p:ph type="title"/>
          </p:nvPr>
        </p:nvSpPr>
        <p:spPr/>
        <p:txBody>
          <a:bodyPr>
            <a:normAutofit/>
          </a:bodyPr>
          <a:lstStyle/>
          <a:p>
            <a:r>
              <a:rPr lang="en-US" dirty="0"/>
              <a:t>Precipitation Phase Partitioning with IoT </a:t>
            </a:r>
            <a:r>
              <a:rPr lang="en-US" dirty="0" err="1"/>
              <a:t>Sytems</a:t>
            </a:r>
            <a:endParaRPr lang="en-US" dirty="0">
              <a:highlight>
                <a:srgbClr val="00FFFF"/>
              </a:highlight>
            </a:endParaRPr>
          </a:p>
        </p:txBody>
      </p:sp>
      <p:sp>
        <p:nvSpPr>
          <p:cNvPr id="2" name="Text Placeholder 1">
            <a:extLst>
              <a:ext uri="{FF2B5EF4-FFF2-40B4-BE49-F238E27FC236}">
                <a16:creationId xmlns:a16="http://schemas.microsoft.com/office/drawing/2014/main" id="{E2B565E9-7C1F-30BD-99F2-15DA4245F9C7}"/>
              </a:ext>
            </a:extLst>
          </p:cNvPr>
          <p:cNvSpPr>
            <a:spLocks noGrp="1" noRot="1" noMove="1" noResize="1" noEditPoints="1" noAdjustHandles="1" noChangeArrowheads="1" noChangeShapeType="1"/>
          </p:cNvSpPr>
          <p:nvPr>
            <p:ph type="body" sz="quarter" idx="13"/>
          </p:nvPr>
        </p:nvSpPr>
        <p:spPr/>
        <p:txBody>
          <a:bodyPr numCol="1">
            <a:normAutofit/>
          </a:bodyPr>
          <a:lstStyle/>
          <a:p>
            <a:pPr marL="285750" indent="-285750">
              <a:buFont typeface="Arial" panose="020B0604020202020204" pitchFamily="34" charset="0"/>
              <a:buChar char="•"/>
            </a:pPr>
            <a:r>
              <a:rPr lang="en-US" dirty="0">
                <a:solidFill>
                  <a:schemeClr val="accent6">
                    <a:lumMod val="60000"/>
                    <a:lumOff val="40000"/>
                  </a:schemeClr>
                </a:solidFill>
              </a:rPr>
              <a:t>Precipitation phase partitioning:</a:t>
            </a:r>
            <a:r>
              <a:rPr lang="en-US" dirty="0"/>
              <a:t> an important, difficult problem for alpine snow hydrology.</a:t>
            </a:r>
          </a:p>
          <a:p>
            <a:pPr marL="742950" lvl="1" indent="-285750">
              <a:buFont typeface="Arial" panose="020B0604020202020204" pitchFamily="34" charset="0"/>
              <a:buChar char="•"/>
            </a:pPr>
            <a:r>
              <a:rPr lang="en-US" dirty="0"/>
              <a:t>How to detect rain vs. sleet vs. snow with ground-based sensors?</a:t>
            </a:r>
          </a:p>
          <a:p>
            <a:pPr marL="742950" lvl="1" indent="-285750">
              <a:buFont typeface="Arial" panose="020B0604020202020204" pitchFamily="34" charset="0"/>
              <a:buChar char="•"/>
            </a:pPr>
            <a:r>
              <a:rPr lang="en-US" dirty="0"/>
              <a:t>E.g., </a:t>
            </a:r>
            <a:r>
              <a:rPr lang="en-US" i="1" dirty="0"/>
              <a:t>Rain on snow </a:t>
            </a:r>
            <a:r>
              <a:rPr lang="en-US" dirty="0"/>
              <a:t>detection: one of the 23 unsolved problems in hydrology [1]</a:t>
            </a:r>
          </a:p>
          <a:p>
            <a:pPr marL="285750" indent="-285750">
              <a:buFont typeface="Arial" panose="020B0604020202020204" pitchFamily="34" charset="0"/>
              <a:buChar char="•"/>
            </a:pPr>
            <a:r>
              <a:rPr lang="en-US" dirty="0"/>
              <a:t>Existing sensors (e.g., </a:t>
            </a:r>
            <a:r>
              <a:rPr lang="en-US" dirty="0" err="1"/>
              <a:t>disdrometers</a:t>
            </a:r>
            <a:r>
              <a:rPr lang="en-US" dirty="0"/>
              <a:t>) are expensive and power-hungry.</a:t>
            </a:r>
          </a:p>
          <a:p>
            <a:pPr marL="742950" lvl="1" indent="-285750">
              <a:buFont typeface="Arial" panose="020B0604020202020204" pitchFamily="34" charset="0"/>
              <a:buChar char="•"/>
            </a:pPr>
            <a:r>
              <a:rPr lang="en-US" dirty="0"/>
              <a:t>Poor spatial resolution- but high spatial variability of phase in alpine settings. </a:t>
            </a:r>
          </a:p>
          <a:p>
            <a:pPr marL="285750" indent="-285750">
              <a:buFont typeface="Arial" panose="020B0604020202020204" pitchFamily="34" charset="0"/>
              <a:buChar char="•"/>
            </a:pPr>
            <a:r>
              <a:rPr lang="en-US" dirty="0"/>
              <a:t>Our approach: </a:t>
            </a:r>
            <a:r>
              <a:rPr lang="en-US" dirty="0">
                <a:solidFill>
                  <a:schemeClr val="accent6">
                    <a:lumMod val="60000"/>
                    <a:lumOff val="40000"/>
                  </a:schemeClr>
                </a:solidFill>
              </a:rPr>
              <a:t>Low-cost AI enabled IoT systems</a:t>
            </a:r>
            <a:r>
              <a:rPr lang="en-US" dirty="0"/>
              <a:t>, using acoustic sensors.</a:t>
            </a:r>
          </a:p>
          <a:p>
            <a:pPr marL="742950" lvl="1" indent="-285750">
              <a:buFont typeface="Arial" panose="020B0604020202020204" pitchFamily="34" charset="0"/>
              <a:buChar char="•"/>
            </a:pPr>
            <a:r>
              <a:rPr lang="en-US" dirty="0"/>
              <a:t>Modern platforms (e.g., Arduino) highly programmable, low power/cost.</a:t>
            </a:r>
          </a:p>
          <a:p>
            <a:pPr marL="742950" lvl="1" indent="-285750">
              <a:buFont typeface="Arial" panose="020B0604020202020204" pitchFamily="34" charset="0"/>
              <a:buChar char="•"/>
            </a:pPr>
            <a:r>
              <a:rPr lang="en-US" dirty="0"/>
              <a:t>Low cost/power/size = better spatial resolution.</a:t>
            </a:r>
            <a:endParaRPr lang="en-US" dirty="0">
              <a:highlight>
                <a:srgbClr val="00FFFF"/>
              </a:highlight>
            </a:endParaRPr>
          </a:p>
        </p:txBody>
      </p:sp>
      <p:sp>
        <p:nvSpPr>
          <p:cNvPr id="4" name="TextBox 3">
            <a:extLst>
              <a:ext uri="{FF2B5EF4-FFF2-40B4-BE49-F238E27FC236}">
                <a16:creationId xmlns:a16="http://schemas.microsoft.com/office/drawing/2014/main" id="{C9F9B489-2D3F-1E04-474F-538FC069579C}"/>
              </a:ext>
            </a:extLst>
          </p:cNvPr>
          <p:cNvSpPr txBox="1"/>
          <p:nvPr/>
        </p:nvSpPr>
        <p:spPr>
          <a:xfrm>
            <a:off x="2142309" y="5814871"/>
            <a:ext cx="9777688" cy="738664"/>
          </a:xfrm>
          <a:prstGeom prst="rect">
            <a:avLst/>
          </a:prstGeom>
          <a:noFill/>
        </p:spPr>
        <p:txBody>
          <a:bodyPr wrap="square" rtlCol="0">
            <a:spAutoFit/>
          </a:bodyPr>
          <a:lstStyle/>
          <a:p>
            <a:r>
              <a:rPr lang="en-US" sz="1400" i="1" dirty="0">
                <a:solidFill>
                  <a:schemeClr val="bg1"/>
                </a:solidFill>
              </a:rPr>
              <a:t>[1] Gunter </a:t>
            </a:r>
            <a:r>
              <a:rPr lang="en-US" sz="1400" i="1" dirty="0" err="1">
                <a:solidFill>
                  <a:schemeClr val="bg1"/>
                </a:solidFill>
              </a:rPr>
              <a:t>Bloschl</a:t>
            </a:r>
            <a:r>
              <a:rPr lang="en-US" sz="1400" i="1" dirty="0">
                <a:solidFill>
                  <a:schemeClr val="bg1"/>
                </a:solidFill>
              </a:rPr>
              <a:t>, Marc FP </a:t>
            </a:r>
            <a:r>
              <a:rPr lang="en-US" sz="1400" i="1" dirty="0" err="1">
                <a:solidFill>
                  <a:schemeClr val="bg1"/>
                </a:solidFill>
              </a:rPr>
              <a:t>Bierkens</a:t>
            </a:r>
            <a:r>
              <a:rPr lang="en-US" sz="1400" i="1" dirty="0">
                <a:solidFill>
                  <a:schemeClr val="bg1"/>
                </a:solidFill>
              </a:rPr>
              <a:t>, Antonio </a:t>
            </a:r>
            <a:r>
              <a:rPr lang="en-US" sz="1400" i="1" dirty="0" err="1">
                <a:solidFill>
                  <a:schemeClr val="bg1"/>
                </a:solidFill>
              </a:rPr>
              <a:t>Chambel</a:t>
            </a:r>
            <a:r>
              <a:rPr lang="en-US" sz="1400" i="1" dirty="0">
                <a:solidFill>
                  <a:schemeClr val="bg1"/>
                </a:solidFill>
              </a:rPr>
              <a:t>, Christophe </a:t>
            </a:r>
            <a:r>
              <a:rPr lang="en-US" sz="1400" i="1" dirty="0" err="1">
                <a:solidFill>
                  <a:schemeClr val="bg1"/>
                </a:solidFill>
              </a:rPr>
              <a:t>Cudennec</a:t>
            </a:r>
            <a:r>
              <a:rPr lang="en-US" sz="1400" i="1" dirty="0">
                <a:solidFill>
                  <a:schemeClr val="bg1"/>
                </a:solidFill>
              </a:rPr>
              <a:t>, Georgia </a:t>
            </a:r>
            <a:r>
              <a:rPr lang="en-US" sz="1400" i="1" dirty="0" err="1">
                <a:solidFill>
                  <a:schemeClr val="bg1"/>
                </a:solidFill>
              </a:rPr>
              <a:t>Destouni</a:t>
            </a:r>
            <a:r>
              <a:rPr lang="en-US" sz="1400" i="1" dirty="0">
                <a:solidFill>
                  <a:schemeClr val="bg1"/>
                </a:solidFill>
              </a:rPr>
              <a:t>, Aldo Fiori, James </a:t>
            </a:r>
            <a:r>
              <a:rPr lang="en-US" sz="1400" i="1" dirty="0" err="1">
                <a:solidFill>
                  <a:schemeClr val="bg1"/>
                </a:solidFill>
              </a:rPr>
              <a:t>WKirchner</a:t>
            </a:r>
            <a:r>
              <a:rPr lang="en-US" sz="1400" i="1" dirty="0">
                <a:solidFill>
                  <a:schemeClr val="bg1"/>
                </a:solidFill>
              </a:rPr>
              <a:t>, Jeffrey J McDonnell, Hubert HG </a:t>
            </a:r>
            <a:r>
              <a:rPr lang="en-US" sz="1400" i="1" dirty="0" err="1">
                <a:solidFill>
                  <a:schemeClr val="bg1"/>
                </a:solidFill>
              </a:rPr>
              <a:t>Savenije</a:t>
            </a:r>
            <a:r>
              <a:rPr lang="en-US" sz="1400" i="1" dirty="0">
                <a:solidFill>
                  <a:schemeClr val="bg1"/>
                </a:solidFill>
              </a:rPr>
              <a:t>, Murugesu Sivapalan, et al. </a:t>
            </a:r>
            <a:r>
              <a:rPr lang="en-US" sz="1400" i="1" dirty="0">
                <a:solidFill>
                  <a:schemeClr val="accent6">
                    <a:lumMod val="60000"/>
                    <a:lumOff val="40000"/>
                  </a:schemeClr>
                </a:solidFill>
              </a:rPr>
              <a:t>Twenty-three unsolved problems in hydrology–a community perspective. Hydrological sciences journal, 64(10):1141–1158, 2019</a:t>
            </a:r>
          </a:p>
        </p:txBody>
      </p:sp>
    </p:spTree>
    <p:extLst>
      <p:ext uri="{BB962C8B-B14F-4D97-AF65-F5344CB8AC3E}">
        <p14:creationId xmlns:p14="http://schemas.microsoft.com/office/powerpoint/2010/main" val="341760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DAF35-D0A6-95A2-7060-00605873AACB}"/>
              </a:ext>
            </a:extLst>
          </p:cNvPr>
          <p:cNvSpPr>
            <a:spLocks noGrp="1"/>
          </p:cNvSpPr>
          <p:nvPr>
            <p:ph type="body" sz="quarter" idx="13"/>
          </p:nvPr>
        </p:nvSpPr>
        <p:spPr>
          <a:xfrm>
            <a:off x="181790" y="1814208"/>
            <a:ext cx="7081418" cy="4358745"/>
          </a:xfrm>
        </p:spPr>
        <p:txBody>
          <a:bodyPr numCol="1">
            <a:normAutofit/>
          </a:bodyPr>
          <a:lstStyle/>
          <a:p>
            <a:pPr marL="285750" indent="-285750">
              <a:lnSpc>
                <a:spcPct val="100000"/>
              </a:lnSpc>
              <a:buFont typeface="Arial" panose="020B0604020202020204" pitchFamily="34" charset="0"/>
              <a:buChar char="•"/>
            </a:pPr>
            <a:r>
              <a:rPr lang="en-US" dirty="0"/>
              <a:t>Phase partitioning can be integrated into a complete snow sensor system (incl. snow depth, temp/rh, others).</a:t>
            </a:r>
          </a:p>
          <a:p>
            <a:pPr marL="285750" indent="-285750">
              <a:buFont typeface="Arial" panose="020B0604020202020204" pitchFamily="34" charset="0"/>
              <a:buChar char="•"/>
            </a:pPr>
            <a:r>
              <a:rPr lang="en-US" dirty="0"/>
              <a:t>Precipitation phase detection, summary: </a:t>
            </a:r>
          </a:p>
          <a:p>
            <a:pPr marL="800100" lvl="1" indent="-342900">
              <a:buFont typeface="+mj-lt"/>
              <a:buAutoNum type="arabicPeriod"/>
            </a:pPr>
            <a:r>
              <a:rPr lang="en-US" dirty="0"/>
              <a:t>Audio data recorded via a microphone.</a:t>
            </a:r>
          </a:p>
          <a:p>
            <a:pPr marL="800100" lvl="1" indent="-342900">
              <a:buFont typeface="+mj-lt"/>
              <a:buAutoNum type="arabicPeriod"/>
            </a:pPr>
            <a:r>
              <a:rPr lang="en-US" dirty="0"/>
              <a:t>Audio features extracted from this audio via signal processing.</a:t>
            </a:r>
          </a:p>
          <a:p>
            <a:pPr marL="800100" lvl="1" indent="-342900">
              <a:buFont typeface="+mj-lt"/>
              <a:buAutoNum type="arabicPeriod"/>
            </a:pPr>
            <a:r>
              <a:rPr lang="en-US" dirty="0"/>
              <a:t>Features provided to ML models, previously trained to classify precipitation phase.	</a:t>
            </a:r>
          </a:p>
          <a:p>
            <a:pPr marL="285750" indent="-285750">
              <a:buFont typeface="Arial" panose="020B0604020202020204" pitchFamily="34" charset="0"/>
              <a:buChar char="•"/>
            </a:pPr>
            <a:r>
              <a:rPr lang="en-US" dirty="0">
                <a:solidFill>
                  <a:schemeClr val="accent6">
                    <a:lumMod val="60000"/>
                    <a:lumOff val="40000"/>
                  </a:schemeClr>
                </a:solidFill>
              </a:rPr>
              <a:t>Critical to embed the entire prediction workflow on device. </a:t>
            </a:r>
          </a:p>
          <a:p>
            <a:pPr marL="742950" lvl="1" indent="-285750">
              <a:buFont typeface="Arial" panose="020B0604020202020204" pitchFamily="34" charset="0"/>
              <a:buChar char="•"/>
            </a:pPr>
            <a:r>
              <a:rPr lang="en-US" dirty="0"/>
              <a:t>Streaming sound data is too costly for remote near-real-time reporting or even storage. </a:t>
            </a:r>
          </a:p>
          <a:p>
            <a:pPr marL="742950" lvl="1" indent="-285750">
              <a:buFont typeface="Arial" panose="020B0604020202020204" pitchFamily="34" charset="0"/>
              <a:buChar char="•"/>
            </a:pPr>
            <a:r>
              <a:rPr lang="en-US" i="1" dirty="0">
                <a:solidFill>
                  <a:schemeClr val="accent6">
                    <a:lumMod val="60000"/>
                    <a:lumOff val="40000"/>
                  </a:schemeClr>
                </a:solidFill>
              </a:rPr>
              <a:t>Smart sampling </a:t>
            </a:r>
            <a:r>
              <a:rPr lang="en-US" dirty="0"/>
              <a:t>ensures conservative use of mic.</a:t>
            </a:r>
            <a:endParaRPr lang="en-US" i="1" dirty="0"/>
          </a:p>
        </p:txBody>
      </p:sp>
      <p:sp>
        <p:nvSpPr>
          <p:cNvPr id="3" name="Title 2">
            <a:extLst>
              <a:ext uri="{FF2B5EF4-FFF2-40B4-BE49-F238E27FC236}">
                <a16:creationId xmlns:a16="http://schemas.microsoft.com/office/drawing/2014/main" id="{664D3F1E-37C9-8321-6059-B6C2D1A5C198}"/>
              </a:ext>
            </a:extLst>
          </p:cNvPr>
          <p:cNvSpPr>
            <a:spLocks noGrp="1"/>
          </p:cNvSpPr>
          <p:nvPr>
            <p:ph type="title"/>
          </p:nvPr>
        </p:nvSpPr>
        <p:spPr>
          <a:xfrm>
            <a:off x="181791" y="637093"/>
            <a:ext cx="6942910" cy="778075"/>
          </a:xfrm>
        </p:spPr>
        <p:txBody>
          <a:bodyPr/>
          <a:lstStyle/>
          <a:p>
            <a:r>
              <a:rPr lang="en-US" dirty="0"/>
              <a:t>Low-Cost Arduino Sensor Platform</a:t>
            </a:r>
          </a:p>
        </p:txBody>
      </p:sp>
      <p:pic>
        <p:nvPicPr>
          <p:cNvPr id="19" name="Picture 18">
            <a:extLst>
              <a:ext uri="{FF2B5EF4-FFF2-40B4-BE49-F238E27FC236}">
                <a16:creationId xmlns:a16="http://schemas.microsoft.com/office/drawing/2014/main" id="{FC37787D-9DE3-905B-5920-2945AEBE7710}"/>
              </a:ext>
            </a:extLst>
          </p:cNvPr>
          <p:cNvPicPr>
            <a:picLocks noChangeAspect="1"/>
          </p:cNvPicPr>
          <p:nvPr/>
        </p:nvPicPr>
        <p:blipFill>
          <a:blip r:embed="rId3"/>
          <a:stretch>
            <a:fillRect/>
          </a:stretch>
        </p:blipFill>
        <p:spPr>
          <a:xfrm>
            <a:off x="7330407" y="316748"/>
            <a:ext cx="4496190" cy="2994920"/>
          </a:xfrm>
          <a:prstGeom prst="rect">
            <a:avLst/>
          </a:prstGeom>
        </p:spPr>
      </p:pic>
      <p:pic>
        <p:nvPicPr>
          <p:cNvPr id="21" name="Picture 20">
            <a:extLst>
              <a:ext uri="{FF2B5EF4-FFF2-40B4-BE49-F238E27FC236}">
                <a16:creationId xmlns:a16="http://schemas.microsoft.com/office/drawing/2014/main" id="{A3513F9F-A9D5-FE3E-DFFE-0E42AA3B88CE}"/>
              </a:ext>
            </a:extLst>
          </p:cNvPr>
          <p:cNvPicPr>
            <a:picLocks noChangeAspect="1"/>
          </p:cNvPicPr>
          <p:nvPr/>
        </p:nvPicPr>
        <p:blipFill>
          <a:blip r:embed="rId4"/>
          <a:stretch>
            <a:fillRect/>
          </a:stretch>
        </p:blipFill>
        <p:spPr>
          <a:xfrm>
            <a:off x="8568764" y="3331674"/>
            <a:ext cx="2019475" cy="3398815"/>
          </a:xfrm>
          <a:prstGeom prst="rect">
            <a:avLst/>
          </a:prstGeom>
        </p:spPr>
      </p:pic>
    </p:spTree>
    <p:extLst>
      <p:ext uri="{BB962C8B-B14F-4D97-AF65-F5344CB8AC3E}">
        <p14:creationId xmlns:p14="http://schemas.microsoft.com/office/powerpoint/2010/main" val="269399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3D12-9982-60E2-D7A8-81E2042910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92500A-E757-F10D-F589-292CB73E7E61}"/>
              </a:ext>
            </a:extLst>
          </p:cNvPr>
          <p:cNvSpPr>
            <a:spLocks noGrp="1"/>
          </p:cNvSpPr>
          <p:nvPr>
            <p:ph type="title"/>
          </p:nvPr>
        </p:nvSpPr>
        <p:spPr>
          <a:xfrm>
            <a:off x="476344" y="712473"/>
            <a:ext cx="2731927" cy="1530979"/>
          </a:xfrm>
        </p:spPr>
        <p:txBody>
          <a:bodyPr>
            <a:noAutofit/>
          </a:bodyPr>
          <a:lstStyle/>
          <a:p>
            <a:r>
              <a:rPr lang="en-US" sz="4000" dirty="0"/>
              <a:t>Detection </a:t>
            </a:r>
            <a:br>
              <a:rPr lang="en-US" sz="4000" dirty="0"/>
            </a:br>
            <a:r>
              <a:rPr lang="en-US" sz="4000" dirty="0"/>
              <a:t>Algorithm</a:t>
            </a:r>
            <a:br>
              <a:rPr lang="en-US" sz="4000" dirty="0"/>
            </a:br>
            <a:r>
              <a:rPr lang="en-US" sz="4000" dirty="0"/>
              <a:t>Flowchart</a:t>
            </a:r>
          </a:p>
        </p:txBody>
      </p:sp>
      <p:sp>
        <p:nvSpPr>
          <p:cNvPr id="6" name="Rectangle: Rounded Corners 5">
            <a:extLst>
              <a:ext uri="{FF2B5EF4-FFF2-40B4-BE49-F238E27FC236}">
                <a16:creationId xmlns:a16="http://schemas.microsoft.com/office/drawing/2014/main" id="{82E31F39-385A-B41C-F60A-34068ADF5C03}"/>
              </a:ext>
            </a:extLst>
          </p:cNvPr>
          <p:cNvSpPr/>
          <p:nvPr/>
        </p:nvSpPr>
        <p:spPr>
          <a:xfrm>
            <a:off x="4363672" y="1277295"/>
            <a:ext cx="2438400"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Microphone</a:t>
            </a:r>
          </a:p>
        </p:txBody>
      </p:sp>
      <p:sp>
        <p:nvSpPr>
          <p:cNvPr id="7" name="Arrow: Down 6">
            <a:extLst>
              <a:ext uri="{FF2B5EF4-FFF2-40B4-BE49-F238E27FC236}">
                <a16:creationId xmlns:a16="http://schemas.microsoft.com/office/drawing/2014/main" id="{042A56B8-E27C-C4B7-6CC5-A2D967540F6B}"/>
              </a:ext>
            </a:extLst>
          </p:cNvPr>
          <p:cNvSpPr/>
          <p:nvPr/>
        </p:nvSpPr>
        <p:spPr>
          <a:xfrm>
            <a:off x="5477163" y="1746466"/>
            <a:ext cx="171721" cy="326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049A19B-CA70-7F4C-249A-420498ED9E01}"/>
              </a:ext>
            </a:extLst>
          </p:cNvPr>
          <p:cNvSpPr/>
          <p:nvPr/>
        </p:nvSpPr>
        <p:spPr>
          <a:xfrm>
            <a:off x="3316970" y="2120674"/>
            <a:ext cx="4656667" cy="391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.wav file labeled by precipitation type</a:t>
            </a:r>
          </a:p>
        </p:txBody>
      </p:sp>
      <p:sp>
        <p:nvSpPr>
          <p:cNvPr id="9" name="Arrow: Down 8">
            <a:extLst>
              <a:ext uri="{FF2B5EF4-FFF2-40B4-BE49-F238E27FC236}">
                <a16:creationId xmlns:a16="http://schemas.microsoft.com/office/drawing/2014/main" id="{548904D5-597E-305E-039D-5FC539581BBB}"/>
              </a:ext>
            </a:extLst>
          </p:cNvPr>
          <p:cNvSpPr/>
          <p:nvPr/>
        </p:nvSpPr>
        <p:spPr>
          <a:xfrm rot="2887684">
            <a:off x="3407219" y="2597069"/>
            <a:ext cx="197678" cy="34619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DCEE1C6-98CC-A469-F27C-C124EE253E43}"/>
              </a:ext>
            </a:extLst>
          </p:cNvPr>
          <p:cNvSpPr/>
          <p:nvPr/>
        </p:nvSpPr>
        <p:spPr>
          <a:xfrm>
            <a:off x="1705449" y="3058580"/>
            <a:ext cx="2360714"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Signal in Time Domain</a:t>
            </a:r>
          </a:p>
        </p:txBody>
      </p:sp>
      <p:sp>
        <p:nvSpPr>
          <p:cNvPr id="11" name="Arrow: Down 10">
            <a:extLst>
              <a:ext uri="{FF2B5EF4-FFF2-40B4-BE49-F238E27FC236}">
                <a16:creationId xmlns:a16="http://schemas.microsoft.com/office/drawing/2014/main" id="{60C322D2-1F10-A20B-A5FF-F5FEE08F2064}"/>
              </a:ext>
            </a:extLst>
          </p:cNvPr>
          <p:cNvSpPr/>
          <p:nvPr/>
        </p:nvSpPr>
        <p:spPr>
          <a:xfrm>
            <a:off x="5543733" y="2640133"/>
            <a:ext cx="190848" cy="33443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53B4CD1-D947-51E6-EA62-87A16894B4C7}"/>
              </a:ext>
            </a:extLst>
          </p:cNvPr>
          <p:cNvSpPr/>
          <p:nvPr/>
        </p:nvSpPr>
        <p:spPr>
          <a:xfrm>
            <a:off x="4730994" y="3056793"/>
            <a:ext cx="2007177" cy="4803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Fast Fourier Transform (FFT)</a:t>
            </a:r>
          </a:p>
        </p:txBody>
      </p:sp>
      <p:sp>
        <p:nvSpPr>
          <p:cNvPr id="13" name="Arrow: Down 12">
            <a:extLst>
              <a:ext uri="{FF2B5EF4-FFF2-40B4-BE49-F238E27FC236}">
                <a16:creationId xmlns:a16="http://schemas.microsoft.com/office/drawing/2014/main" id="{C626B56F-3682-A518-1ADB-8E1DE751868F}"/>
              </a:ext>
            </a:extLst>
          </p:cNvPr>
          <p:cNvSpPr/>
          <p:nvPr/>
        </p:nvSpPr>
        <p:spPr>
          <a:xfrm rot="19102153">
            <a:off x="7563678" y="2608440"/>
            <a:ext cx="194836" cy="350162"/>
          </a:xfrm>
          <a:prstGeom prst="downArrow">
            <a:avLst>
              <a:gd name="adj1" fmla="val 64475"/>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3200711-D733-BEE8-C4B6-4036C245ADB2}"/>
              </a:ext>
            </a:extLst>
          </p:cNvPr>
          <p:cNvSpPr/>
          <p:nvPr/>
        </p:nvSpPr>
        <p:spPr>
          <a:xfrm>
            <a:off x="7145301" y="3005916"/>
            <a:ext cx="3818467" cy="4803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Short Time Fourier Transform (STFFT)</a:t>
            </a:r>
          </a:p>
        </p:txBody>
      </p:sp>
      <p:sp>
        <p:nvSpPr>
          <p:cNvPr id="15" name="Arrow: Down 14">
            <a:extLst>
              <a:ext uri="{FF2B5EF4-FFF2-40B4-BE49-F238E27FC236}">
                <a16:creationId xmlns:a16="http://schemas.microsoft.com/office/drawing/2014/main" id="{6AAF895A-5920-7025-9250-18136B8A0C1C}"/>
              </a:ext>
            </a:extLst>
          </p:cNvPr>
          <p:cNvSpPr/>
          <p:nvPr/>
        </p:nvSpPr>
        <p:spPr>
          <a:xfrm rot="1607746">
            <a:off x="2591534" y="3657234"/>
            <a:ext cx="212061" cy="343557"/>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BCD35B1-1D55-384E-4E86-FD5AFC9B1614}"/>
              </a:ext>
            </a:extLst>
          </p:cNvPr>
          <p:cNvSpPr/>
          <p:nvPr/>
        </p:nvSpPr>
        <p:spPr>
          <a:xfrm>
            <a:off x="902069" y="4095701"/>
            <a:ext cx="3052225" cy="5411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features from time domain:</a:t>
            </a:r>
          </a:p>
        </p:txBody>
      </p:sp>
      <p:sp>
        <p:nvSpPr>
          <p:cNvPr id="17" name="Arrow: Down 16">
            <a:extLst>
              <a:ext uri="{FF2B5EF4-FFF2-40B4-BE49-F238E27FC236}">
                <a16:creationId xmlns:a16="http://schemas.microsoft.com/office/drawing/2014/main" id="{181F01A7-4E65-44BE-6B8E-5BDC5D5A6084}"/>
              </a:ext>
            </a:extLst>
          </p:cNvPr>
          <p:cNvSpPr/>
          <p:nvPr/>
        </p:nvSpPr>
        <p:spPr>
          <a:xfrm>
            <a:off x="5556026" y="3645940"/>
            <a:ext cx="178557"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F7899A3-7822-E9DA-409C-F81749F4EE7E}"/>
              </a:ext>
            </a:extLst>
          </p:cNvPr>
          <p:cNvSpPr/>
          <p:nvPr/>
        </p:nvSpPr>
        <p:spPr>
          <a:xfrm>
            <a:off x="4095346" y="4059031"/>
            <a:ext cx="3560322" cy="5893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Extract Features from frequency domain (spectrogram):</a:t>
            </a:r>
          </a:p>
          <a:p>
            <a:pPr algn="ctr"/>
            <a:endParaRPr lang="en-US" sz="1400" dirty="0"/>
          </a:p>
        </p:txBody>
      </p:sp>
      <p:sp>
        <p:nvSpPr>
          <p:cNvPr id="19" name="Arrow: Down 18">
            <a:extLst>
              <a:ext uri="{FF2B5EF4-FFF2-40B4-BE49-F238E27FC236}">
                <a16:creationId xmlns:a16="http://schemas.microsoft.com/office/drawing/2014/main" id="{06526750-08A3-F2DA-8BE0-1EE8F78CFC99}"/>
              </a:ext>
            </a:extLst>
          </p:cNvPr>
          <p:cNvSpPr/>
          <p:nvPr/>
        </p:nvSpPr>
        <p:spPr>
          <a:xfrm rot="2167071">
            <a:off x="8793818" y="3623945"/>
            <a:ext cx="178558" cy="33698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65FEC-8274-8579-AA67-1108FC6DD196}"/>
              </a:ext>
            </a:extLst>
          </p:cNvPr>
          <p:cNvSpPr/>
          <p:nvPr/>
        </p:nvSpPr>
        <p:spPr>
          <a:xfrm>
            <a:off x="7850222" y="4036867"/>
            <a:ext cx="2650177" cy="589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MFCCs</a:t>
            </a:r>
          </a:p>
        </p:txBody>
      </p:sp>
      <p:sp>
        <p:nvSpPr>
          <p:cNvPr id="21" name="Arrow: Down 20">
            <a:extLst>
              <a:ext uri="{FF2B5EF4-FFF2-40B4-BE49-F238E27FC236}">
                <a16:creationId xmlns:a16="http://schemas.microsoft.com/office/drawing/2014/main" id="{C1C19F90-749B-397B-B291-97612B3F9CEE}"/>
              </a:ext>
            </a:extLst>
          </p:cNvPr>
          <p:cNvSpPr/>
          <p:nvPr/>
        </p:nvSpPr>
        <p:spPr>
          <a:xfrm rot="2016982">
            <a:off x="8155592" y="4657232"/>
            <a:ext cx="222221" cy="375104"/>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53FB551-D13C-7964-7AE7-92439778C8FF}"/>
              </a:ext>
            </a:extLst>
          </p:cNvPr>
          <p:cNvSpPr/>
          <p:nvPr/>
        </p:nvSpPr>
        <p:spPr>
          <a:xfrm rot="19771854">
            <a:off x="2939566" y="4748208"/>
            <a:ext cx="176093" cy="311833"/>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70493DF5-E0E3-22A4-B8DE-D84D8E492C7A}"/>
              </a:ext>
            </a:extLst>
          </p:cNvPr>
          <p:cNvSpPr/>
          <p:nvPr/>
        </p:nvSpPr>
        <p:spPr>
          <a:xfrm>
            <a:off x="5582872" y="4713991"/>
            <a:ext cx="176707" cy="324852"/>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EDAC6C94-B3F0-461F-7B91-53B7DC08F8AA}"/>
              </a:ext>
            </a:extLst>
          </p:cNvPr>
          <p:cNvSpPr/>
          <p:nvPr/>
        </p:nvSpPr>
        <p:spPr>
          <a:xfrm>
            <a:off x="1695066" y="5127631"/>
            <a:ext cx="8805333" cy="480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as input features to ML models: SVM and Random Forests</a:t>
            </a:r>
          </a:p>
        </p:txBody>
      </p:sp>
      <p:sp>
        <p:nvSpPr>
          <p:cNvPr id="25" name="Arrow: Down 24">
            <a:extLst>
              <a:ext uri="{FF2B5EF4-FFF2-40B4-BE49-F238E27FC236}">
                <a16:creationId xmlns:a16="http://schemas.microsoft.com/office/drawing/2014/main" id="{44DB826E-DA32-C8C2-53A8-F6BF123240AA}"/>
              </a:ext>
            </a:extLst>
          </p:cNvPr>
          <p:cNvSpPr/>
          <p:nvPr/>
        </p:nvSpPr>
        <p:spPr>
          <a:xfrm>
            <a:off x="5605260" y="5704988"/>
            <a:ext cx="229273" cy="266449"/>
          </a:xfrm>
          <a:prstGeom prst="downArrow">
            <a:avLst>
              <a:gd name="adj1" fmla="val 50000"/>
              <a:gd name="adj2" fmla="val 52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09F7E85D-83E9-A490-BE86-C36CAC7CBC9D}"/>
              </a:ext>
            </a:extLst>
          </p:cNvPr>
          <p:cNvSpPr/>
          <p:nvPr/>
        </p:nvSpPr>
        <p:spPr>
          <a:xfrm>
            <a:off x="2316313" y="6037040"/>
            <a:ext cx="7208339" cy="5590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Outputs: Classified precipitation phase</a:t>
            </a:r>
          </a:p>
          <a:p>
            <a:pPr algn="ctr"/>
            <a:r>
              <a:rPr lang="en-US" dirty="0"/>
              <a:t>Light rain, heavy rain, light hail, heavy hail, snow, silence</a:t>
            </a:r>
          </a:p>
        </p:txBody>
      </p:sp>
      <p:sp>
        <p:nvSpPr>
          <p:cNvPr id="27" name="Oval 26">
            <a:extLst>
              <a:ext uri="{FF2B5EF4-FFF2-40B4-BE49-F238E27FC236}">
                <a16:creationId xmlns:a16="http://schemas.microsoft.com/office/drawing/2014/main" id="{A74B4FB3-223E-7F0B-1940-50236B0DBF56}"/>
              </a:ext>
            </a:extLst>
          </p:cNvPr>
          <p:cNvSpPr/>
          <p:nvPr/>
        </p:nvSpPr>
        <p:spPr>
          <a:xfrm>
            <a:off x="4066162" y="239363"/>
            <a:ext cx="3210126" cy="585184"/>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If dew point &gt; 100 - </a:t>
            </a:r>
            <a:r>
              <a:rPr lang="en-US" dirty="0">
                <a:latin typeface="Symbol" pitchFamily="2" charset="2"/>
              </a:rPr>
              <a:t>e</a:t>
            </a:r>
            <a:endParaRPr lang="en-US" dirty="0"/>
          </a:p>
        </p:txBody>
      </p:sp>
      <p:sp>
        <p:nvSpPr>
          <p:cNvPr id="28" name="Arrow: Down 27">
            <a:extLst>
              <a:ext uri="{FF2B5EF4-FFF2-40B4-BE49-F238E27FC236}">
                <a16:creationId xmlns:a16="http://schemas.microsoft.com/office/drawing/2014/main" id="{0AF09102-8C65-CCD1-14BD-6D31FD0C6A68}"/>
              </a:ext>
            </a:extLst>
          </p:cNvPr>
          <p:cNvSpPr/>
          <p:nvPr/>
        </p:nvSpPr>
        <p:spPr>
          <a:xfrm>
            <a:off x="5451569" y="913335"/>
            <a:ext cx="191569" cy="2741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8FE7A1DA-76A6-8BE5-C156-CC60733F3007}"/>
              </a:ext>
            </a:extLst>
          </p:cNvPr>
          <p:cNvSpPr txBox="1"/>
          <p:nvPr/>
        </p:nvSpPr>
        <p:spPr>
          <a:xfrm>
            <a:off x="4840279" y="868420"/>
            <a:ext cx="572995" cy="369332"/>
          </a:xfrm>
          <a:prstGeom prst="rect">
            <a:avLst/>
          </a:prstGeom>
          <a:noFill/>
        </p:spPr>
        <p:txBody>
          <a:bodyPr wrap="square" rtlCol="0">
            <a:spAutoFit/>
          </a:bodyPr>
          <a:lstStyle/>
          <a:p>
            <a:r>
              <a:rPr lang="en-US" dirty="0">
                <a:solidFill>
                  <a:schemeClr val="bg1"/>
                </a:solidFill>
                <a:highlight>
                  <a:srgbClr val="FF0000"/>
                </a:highlight>
              </a:rPr>
              <a:t>Yes</a:t>
            </a:r>
          </a:p>
        </p:txBody>
      </p:sp>
      <p:sp>
        <p:nvSpPr>
          <p:cNvPr id="30" name="Arrow: Curved Right 29">
            <a:extLst>
              <a:ext uri="{FF2B5EF4-FFF2-40B4-BE49-F238E27FC236}">
                <a16:creationId xmlns:a16="http://schemas.microsoft.com/office/drawing/2014/main" id="{F3B35E77-0353-51A1-BFE5-2B87428C66C6}"/>
              </a:ext>
            </a:extLst>
          </p:cNvPr>
          <p:cNvSpPr/>
          <p:nvPr/>
        </p:nvSpPr>
        <p:spPr>
          <a:xfrm rot="10800000">
            <a:off x="7168366" y="338931"/>
            <a:ext cx="704920" cy="77807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6F3016D3-94B3-4993-3A0D-9A40FB4B94C9}"/>
              </a:ext>
            </a:extLst>
          </p:cNvPr>
          <p:cNvSpPr txBox="1"/>
          <p:nvPr/>
        </p:nvSpPr>
        <p:spPr>
          <a:xfrm>
            <a:off x="7856896" y="541911"/>
            <a:ext cx="3818467" cy="369332"/>
          </a:xfrm>
          <a:prstGeom prst="rect">
            <a:avLst/>
          </a:prstGeom>
          <a:noFill/>
        </p:spPr>
        <p:txBody>
          <a:bodyPr wrap="square" rtlCol="0">
            <a:spAutoFit/>
          </a:bodyPr>
          <a:lstStyle/>
          <a:p>
            <a:r>
              <a:rPr lang="en-US" dirty="0">
                <a:solidFill>
                  <a:schemeClr val="bg1"/>
                </a:solidFill>
                <a:highlight>
                  <a:srgbClr val="FF0000"/>
                </a:highlight>
              </a:rPr>
              <a:t>No: Wait x minutes, then resample</a:t>
            </a:r>
          </a:p>
        </p:txBody>
      </p:sp>
    </p:spTree>
    <p:extLst>
      <p:ext uri="{BB962C8B-B14F-4D97-AF65-F5344CB8AC3E}">
        <p14:creationId xmlns:p14="http://schemas.microsoft.com/office/powerpoint/2010/main" val="9919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AF3D3-8A2A-CCE6-8423-7FA59B3F908F}"/>
              </a:ext>
            </a:extLst>
          </p:cNvPr>
          <p:cNvSpPr>
            <a:spLocks noGrp="1"/>
          </p:cNvSpPr>
          <p:nvPr>
            <p:ph type="body" sz="quarter" idx="13"/>
          </p:nvPr>
        </p:nvSpPr>
        <p:spPr/>
        <p:txBody>
          <a:bodyPr numCol="1">
            <a:normAutofit/>
          </a:bodyPr>
          <a:lstStyle/>
          <a:p>
            <a:pPr marL="285750" indent="-285750">
              <a:buFont typeface="Arial" panose="020B0604020202020204" pitchFamily="34" charset="0"/>
              <a:buChar char="•"/>
            </a:pPr>
            <a:r>
              <a:rPr lang="en-US" dirty="0"/>
              <a:t>Models must be able to fit on embedded device (nonvolatile and program memory).</a:t>
            </a:r>
          </a:p>
          <a:p>
            <a:pPr marL="742950" lvl="1" indent="-285750">
              <a:buFont typeface="Arial" panose="020B0604020202020204" pitchFamily="34" charset="0"/>
              <a:buChar char="•"/>
            </a:pPr>
            <a:r>
              <a:rPr lang="en-US" dirty="0"/>
              <a:t>Rules out deep learning architectures.</a:t>
            </a:r>
          </a:p>
          <a:p>
            <a:pPr marL="285750" indent="-285750">
              <a:buFont typeface="Arial" panose="020B0604020202020204" pitchFamily="34" charset="0"/>
              <a:buChar char="•"/>
            </a:pPr>
            <a:r>
              <a:rPr lang="en-US" dirty="0"/>
              <a:t>Algorithms we’ve evaluated:</a:t>
            </a:r>
          </a:p>
          <a:p>
            <a:pPr marL="742950" lvl="1" indent="-285750">
              <a:buFont typeface="Arial" panose="020B0604020202020204" pitchFamily="34" charset="0"/>
              <a:buChar char="•"/>
            </a:pPr>
            <a:r>
              <a:rPr lang="en-US" dirty="0">
                <a:solidFill>
                  <a:schemeClr val="accent6">
                    <a:lumMod val="60000"/>
                    <a:lumOff val="40000"/>
                  </a:schemeClr>
                </a:solidFill>
              </a:rPr>
              <a:t>Random Forests</a:t>
            </a:r>
          </a:p>
          <a:p>
            <a:pPr marL="742950" lvl="1" indent="-285750">
              <a:buFont typeface="Arial" panose="020B0604020202020204" pitchFamily="34" charset="0"/>
              <a:buChar char="•"/>
            </a:pPr>
            <a:r>
              <a:rPr lang="en-US" dirty="0">
                <a:solidFill>
                  <a:schemeClr val="accent6">
                    <a:lumMod val="60000"/>
                    <a:lumOff val="40000"/>
                  </a:schemeClr>
                </a:solidFill>
              </a:rPr>
              <a:t>Support Vector Machines (SVM)</a:t>
            </a:r>
          </a:p>
          <a:p>
            <a:pPr marL="742950" lvl="1" indent="-285750">
              <a:buFont typeface="Arial" panose="020B0604020202020204" pitchFamily="34" charset="0"/>
              <a:buChar char="•"/>
            </a:pPr>
            <a:r>
              <a:rPr lang="en-US" dirty="0"/>
              <a:t>XGBoost (ruled out, too computationally expensive)</a:t>
            </a:r>
          </a:p>
          <a:p>
            <a:pPr marL="742950" lvl="1" indent="-285750">
              <a:buFont typeface="Arial" panose="020B0604020202020204" pitchFamily="34" charset="0"/>
              <a:buChar char="•"/>
            </a:pPr>
            <a:r>
              <a:rPr lang="en-US" dirty="0"/>
              <a:t>Logistic Regression (too simple for this data, did not converge)</a:t>
            </a:r>
          </a:p>
          <a:p>
            <a:pPr marL="285750" indent="-285750">
              <a:buFont typeface="Arial" panose="020B0604020202020204" pitchFamily="34" charset="0"/>
              <a:buChar char="•"/>
            </a:pPr>
            <a:r>
              <a:rPr lang="en-US" dirty="0"/>
              <a:t>Signal processing performed to extract </a:t>
            </a:r>
            <a:r>
              <a:rPr lang="en-US" dirty="0">
                <a:solidFill>
                  <a:schemeClr val="accent6">
                    <a:lumMod val="60000"/>
                    <a:lumOff val="40000"/>
                  </a:schemeClr>
                </a:solidFill>
              </a:rPr>
              <a:t>audio features</a:t>
            </a:r>
            <a:r>
              <a:rPr lang="en-US" dirty="0"/>
              <a:t>:</a:t>
            </a:r>
          </a:p>
          <a:p>
            <a:pPr marL="742950" lvl="1" indent="-285750">
              <a:buFont typeface="Arial" panose="020B0604020202020204" pitchFamily="34" charset="0"/>
              <a:buChar char="•"/>
            </a:pPr>
            <a:r>
              <a:rPr lang="en-US" dirty="0"/>
              <a:t>Time domain: four possible temporal features.</a:t>
            </a:r>
          </a:p>
          <a:p>
            <a:pPr marL="742950" lvl="1" indent="-285750">
              <a:buFont typeface="Arial" panose="020B0604020202020204" pitchFamily="34" charset="0"/>
              <a:buChar char="•"/>
            </a:pPr>
            <a:r>
              <a:rPr lang="en-US" dirty="0"/>
              <a:t>Frequency domain: 12 possible spectral features.</a:t>
            </a:r>
          </a:p>
          <a:p>
            <a:pPr marL="742950" lvl="1" indent="-285750">
              <a:buFont typeface="Arial" panose="020B0604020202020204" pitchFamily="34" charset="0"/>
              <a:buChar char="•"/>
            </a:pPr>
            <a:r>
              <a:rPr lang="en-US" dirty="0"/>
              <a:t>MFCCs: Mel Frequency Cepstral Coefficients.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1252C311-54C2-9F60-958F-F1A087751048}"/>
              </a:ext>
            </a:extLst>
          </p:cNvPr>
          <p:cNvSpPr>
            <a:spLocks noGrp="1"/>
          </p:cNvSpPr>
          <p:nvPr>
            <p:ph type="title"/>
          </p:nvPr>
        </p:nvSpPr>
        <p:spPr/>
        <p:txBody>
          <a:bodyPr/>
          <a:lstStyle/>
          <a:p>
            <a:r>
              <a:rPr lang="en-US" dirty="0"/>
              <a:t>Machine Learning Technologies</a:t>
            </a:r>
          </a:p>
        </p:txBody>
      </p:sp>
      <p:sp>
        <p:nvSpPr>
          <p:cNvPr id="4" name="TextBox 3">
            <a:extLst>
              <a:ext uri="{FF2B5EF4-FFF2-40B4-BE49-F238E27FC236}">
                <a16:creationId xmlns:a16="http://schemas.microsoft.com/office/drawing/2014/main" id="{2DC92F2B-1E4E-1E99-3386-643EDE99B9C2}"/>
              </a:ext>
            </a:extLst>
          </p:cNvPr>
          <p:cNvSpPr txBox="1"/>
          <p:nvPr/>
        </p:nvSpPr>
        <p:spPr>
          <a:xfrm>
            <a:off x="9322905" y="3059668"/>
            <a:ext cx="3230217" cy="369332"/>
          </a:xfrm>
          <a:prstGeom prst="rect">
            <a:avLst/>
          </a:prstGeom>
          <a:noFill/>
        </p:spPr>
        <p:txBody>
          <a:bodyPr wrap="square" rtlCol="0">
            <a:spAutoFit/>
          </a:bodyPr>
          <a:lstStyle/>
          <a:p>
            <a:r>
              <a:rPr lang="en-US" b="1" dirty="0">
                <a:solidFill>
                  <a:schemeClr val="bg1"/>
                </a:solidFill>
                <a:highlight>
                  <a:srgbClr val="00FFFF"/>
                </a:highlight>
              </a:rPr>
              <a:t>Insert Image?</a:t>
            </a:r>
          </a:p>
        </p:txBody>
      </p:sp>
    </p:spTree>
    <p:extLst>
      <p:ext uri="{BB962C8B-B14F-4D97-AF65-F5344CB8AC3E}">
        <p14:creationId xmlns:p14="http://schemas.microsoft.com/office/powerpoint/2010/main" val="17356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B5F593-F397-9DF7-38B4-7CAE844D7C5E}"/>
              </a:ext>
            </a:extLst>
          </p:cNvPr>
          <p:cNvSpPr>
            <a:spLocks noGrp="1"/>
          </p:cNvSpPr>
          <p:nvPr>
            <p:ph type="body" sz="quarter" idx="13"/>
          </p:nvPr>
        </p:nvSpPr>
        <p:spPr/>
        <p:txBody>
          <a:bodyPr numCol="1">
            <a:normAutofit/>
          </a:bodyPr>
          <a:lstStyle/>
          <a:p>
            <a:pPr marL="285750" indent="-285750">
              <a:buFont typeface="Arial" panose="020B0604020202020204" pitchFamily="34" charset="0"/>
              <a:buChar char="•"/>
            </a:pPr>
            <a:r>
              <a:rPr lang="en-US" dirty="0"/>
              <a:t>Input features to ML models retrieved from synthetic data.</a:t>
            </a:r>
          </a:p>
          <a:p>
            <a:pPr marL="742950" lvl="1" indent="-285750">
              <a:buFont typeface="Arial" panose="020B0604020202020204" pitchFamily="34" charset="0"/>
              <a:buChar char="•"/>
            </a:pPr>
            <a:r>
              <a:rPr lang="en-US" dirty="0"/>
              <a:t>Rain simulated with large watering can.</a:t>
            </a:r>
          </a:p>
          <a:p>
            <a:pPr marL="742950" lvl="1" indent="-285750">
              <a:buFont typeface="Arial" panose="020B0604020202020204" pitchFamily="34" charset="0"/>
              <a:buChar char="•"/>
            </a:pPr>
            <a:r>
              <a:rPr lang="en-US" dirty="0"/>
              <a:t>Sleet/hail simulated with poured couscous. </a:t>
            </a:r>
          </a:p>
          <a:p>
            <a:pPr marL="285750" indent="-285750">
              <a:buFont typeface="Arial" panose="020B0604020202020204" pitchFamily="34" charset="0"/>
              <a:buChar char="•"/>
            </a:pPr>
            <a:r>
              <a:rPr lang="en-US" dirty="0"/>
              <a:t>Current model results, on synthetic data, as follows (in percentages):</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DE83B380-DFBC-B5B4-AB25-2E0526325021}"/>
              </a:ext>
            </a:extLst>
          </p:cNvPr>
          <p:cNvSpPr>
            <a:spLocks noGrp="1"/>
          </p:cNvSpPr>
          <p:nvPr>
            <p:ph type="title"/>
          </p:nvPr>
        </p:nvSpPr>
        <p:spPr/>
        <p:txBody>
          <a:bodyPr/>
          <a:lstStyle/>
          <a:p>
            <a:r>
              <a:rPr lang="en-US" dirty="0"/>
              <a:t>Machine Learning Results with Synthetic Data</a:t>
            </a:r>
          </a:p>
        </p:txBody>
      </p:sp>
      <p:pic>
        <p:nvPicPr>
          <p:cNvPr id="14" name="Picture 13">
            <a:extLst>
              <a:ext uri="{FF2B5EF4-FFF2-40B4-BE49-F238E27FC236}">
                <a16:creationId xmlns:a16="http://schemas.microsoft.com/office/drawing/2014/main" id="{59BFC66D-E0E5-0FF1-D1A7-A2C2DA6267CC}"/>
              </a:ext>
            </a:extLst>
          </p:cNvPr>
          <p:cNvPicPr>
            <a:picLocks noChangeAspect="1"/>
          </p:cNvPicPr>
          <p:nvPr/>
        </p:nvPicPr>
        <p:blipFill>
          <a:blip r:embed="rId2"/>
          <a:stretch>
            <a:fillRect/>
          </a:stretch>
        </p:blipFill>
        <p:spPr>
          <a:xfrm>
            <a:off x="768607" y="3338321"/>
            <a:ext cx="10156674" cy="1161290"/>
          </a:xfrm>
          <a:prstGeom prst="rect">
            <a:avLst/>
          </a:prstGeom>
        </p:spPr>
      </p:pic>
      <p:pic>
        <p:nvPicPr>
          <p:cNvPr id="16" name="Picture 15">
            <a:extLst>
              <a:ext uri="{FF2B5EF4-FFF2-40B4-BE49-F238E27FC236}">
                <a16:creationId xmlns:a16="http://schemas.microsoft.com/office/drawing/2014/main" id="{F15D4AC1-B1EB-376D-1C7A-E2F6587B3394}"/>
              </a:ext>
            </a:extLst>
          </p:cNvPr>
          <p:cNvPicPr>
            <a:picLocks noChangeAspect="1"/>
          </p:cNvPicPr>
          <p:nvPr/>
        </p:nvPicPr>
        <p:blipFill>
          <a:blip r:embed="rId3"/>
          <a:stretch>
            <a:fillRect/>
          </a:stretch>
        </p:blipFill>
        <p:spPr>
          <a:xfrm>
            <a:off x="768607" y="4568694"/>
            <a:ext cx="10156674" cy="976072"/>
          </a:xfrm>
          <a:prstGeom prst="rect">
            <a:avLst/>
          </a:prstGeom>
        </p:spPr>
      </p:pic>
    </p:spTree>
    <p:extLst>
      <p:ext uri="{BB962C8B-B14F-4D97-AF65-F5344CB8AC3E}">
        <p14:creationId xmlns:p14="http://schemas.microsoft.com/office/powerpoint/2010/main" val="20479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A42BE0-E572-A3FC-D42A-CFF5162CD170}"/>
              </a:ext>
            </a:extLst>
          </p:cNvPr>
          <p:cNvSpPr>
            <a:spLocks noGrp="1"/>
          </p:cNvSpPr>
          <p:nvPr>
            <p:ph type="body" sz="quarter" idx="13"/>
          </p:nvPr>
        </p:nvSpPr>
        <p:spPr>
          <a:xfrm>
            <a:off x="614361" y="1616696"/>
            <a:ext cx="6891339" cy="4198175"/>
          </a:xfrm>
        </p:spPr>
        <p:txBody>
          <a:bodyPr numCol="1">
            <a:normAutofit/>
          </a:bodyPr>
          <a:lstStyle/>
          <a:p>
            <a:pPr marL="285750" indent="-285750">
              <a:buFont typeface="Arial" panose="020B0604020202020204" pitchFamily="34" charset="0"/>
              <a:buChar char="•"/>
            </a:pPr>
            <a:r>
              <a:rPr lang="en-US" dirty="0"/>
              <a:t>Collecting real weather audio (in process).</a:t>
            </a:r>
          </a:p>
          <a:p>
            <a:pPr marL="285750" indent="-285750">
              <a:buFont typeface="Arial" panose="020B0604020202020204" pitchFamily="34" charset="0"/>
              <a:buChar char="•"/>
            </a:pPr>
            <a:r>
              <a:rPr lang="en-US" dirty="0"/>
              <a:t>Refining models using real data.</a:t>
            </a:r>
          </a:p>
          <a:p>
            <a:pPr marL="285750" indent="-285750">
              <a:lnSpc>
                <a:spcPct val="110000"/>
              </a:lnSpc>
              <a:buFont typeface="Arial" panose="020B0604020202020204" pitchFamily="34" charset="0"/>
              <a:buChar char="•"/>
            </a:pPr>
            <a:r>
              <a:rPr lang="en-US" dirty="0"/>
              <a:t>Refining hardware for remote IoT-based sensor network deployments.</a:t>
            </a:r>
          </a:p>
          <a:p>
            <a:pPr marL="742950" lvl="1" indent="-285750">
              <a:buFont typeface="Arial" panose="020B0604020202020204" pitchFamily="34" charset="0"/>
              <a:buChar char="•"/>
            </a:pPr>
            <a:r>
              <a:rPr lang="en-US" dirty="0"/>
              <a:t>Local area networking via </a:t>
            </a:r>
            <a:r>
              <a:rPr lang="en-US" dirty="0" err="1"/>
              <a:t>LoRA</a:t>
            </a:r>
            <a:r>
              <a:rPr lang="en-US" dirty="0"/>
              <a:t>.</a:t>
            </a:r>
          </a:p>
          <a:p>
            <a:pPr marL="742950" lvl="1" indent="-285750">
              <a:buFont typeface="Arial" panose="020B0604020202020204" pitchFamily="34" charset="0"/>
              <a:buChar char="•"/>
            </a:pPr>
            <a:r>
              <a:rPr lang="en-US" dirty="0"/>
              <a:t>Near real time reporting via satellite uplink.</a:t>
            </a:r>
          </a:p>
          <a:p>
            <a:pPr marL="285750" indent="-285750">
              <a:buFont typeface="Arial" panose="020B0604020202020204" pitchFamily="34" charset="0"/>
              <a:buChar char="•"/>
            </a:pPr>
            <a:r>
              <a:rPr lang="en-US" dirty="0"/>
              <a:t>Integration with full snow hydrology sensor suite: </a:t>
            </a:r>
          </a:p>
          <a:p>
            <a:pPr marL="742950" lvl="1" indent="-285750">
              <a:buFont typeface="Arial" panose="020B0604020202020204" pitchFamily="34" charset="0"/>
              <a:buChar char="•"/>
            </a:pPr>
            <a:r>
              <a:rPr lang="en-US" dirty="0"/>
              <a:t>Snow depth, soil moisture, temp/RH.</a:t>
            </a:r>
          </a:p>
          <a:p>
            <a:pPr marL="742950" lvl="1"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6FA88438-D9CB-06BC-3B23-01A5B1DC90ED}"/>
              </a:ext>
            </a:extLst>
          </p:cNvPr>
          <p:cNvSpPr>
            <a:spLocks noGrp="1"/>
          </p:cNvSpPr>
          <p:nvPr>
            <p:ph type="title"/>
          </p:nvPr>
        </p:nvSpPr>
        <p:spPr/>
        <p:txBody>
          <a:bodyPr/>
          <a:lstStyle/>
          <a:p>
            <a:r>
              <a:rPr lang="en-US" dirty="0"/>
              <a:t>Current and Future Work</a:t>
            </a:r>
          </a:p>
        </p:txBody>
      </p:sp>
      <p:pic>
        <p:nvPicPr>
          <p:cNvPr id="6" name="Picture 5">
            <a:extLst>
              <a:ext uri="{FF2B5EF4-FFF2-40B4-BE49-F238E27FC236}">
                <a16:creationId xmlns:a16="http://schemas.microsoft.com/office/drawing/2014/main" id="{2B9DDC60-26FB-1EE1-6A54-0B54E1192DE5}"/>
              </a:ext>
            </a:extLst>
          </p:cNvPr>
          <p:cNvPicPr>
            <a:picLocks noChangeAspect="1"/>
          </p:cNvPicPr>
          <p:nvPr/>
        </p:nvPicPr>
        <p:blipFill>
          <a:blip r:embed="rId3"/>
          <a:stretch>
            <a:fillRect/>
          </a:stretch>
        </p:blipFill>
        <p:spPr>
          <a:xfrm>
            <a:off x="7914344" y="1369046"/>
            <a:ext cx="3368486" cy="3690939"/>
          </a:xfrm>
          <a:prstGeom prst="rect">
            <a:avLst/>
          </a:prstGeom>
        </p:spPr>
      </p:pic>
    </p:spTree>
    <p:extLst>
      <p:ext uri="{BB962C8B-B14F-4D97-AF65-F5344CB8AC3E}">
        <p14:creationId xmlns:p14="http://schemas.microsoft.com/office/powerpoint/2010/main" val="231947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119785-A3BB-43B8-F86E-C810F5109058}"/>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E51B1132-148D-4C30-178F-FAC555EBAB16}"/>
              </a:ext>
            </a:extLst>
          </p:cNvPr>
          <p:cNvSpPr>
            <a:spLocks noGrp="1"/>
          </p:cNvSpPr>
          <p:nvPr>
            <p:ph type="title"/>
          </p:nvPr>
        </p:nvSpPr>
        <p:spPr/>
        <p:txBody>
          <a:bodyPr/>
          <a:lstStyle/>
          <a:p>
            <a:r>
              <a:rPr lang="en-US" dirty="0"/>
              <a:t>Supplemental Slides</a:t>
            </a:r>
          </a:p>
        </p:txBody>
      </p:sp>
    </p:spTree>
    <p:extLst>
      <p:ext uri="{BB962C8B-B14F-4D97-AF65-F5344CB8AC3E}">
        <p14:creationId xmlns:p14="http://schemas.microsoft.com/office/powerpoint/2010/main" val="307140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6B5787-CE66-B767-2E7A-52EDA106EBD6}"/>
              </a:ext>
            </a:extLst>
          </p:cNvPr>
          <p:cNvGrpSpPr/>
          <p:nvPr/>
        </p:nvGrpSpPr>
        <p:grpSpPr>
          <a:xfrm>
            <a:off x="1395385" y="825926"/>
            <a:ext cx="9401229" cy="5703106"/>
            <a:chOff x="1416298" y="420639"/>
            <a:chExt cx="9401229" cy="5703106"/>
          </a:xfrm>
        </p:grpSpPr>
        <p:sp>
          <p:nvSpPr>
            <p:cNvPr id="5" name="Rectangle: Rounded Corners 4">
              <a:extLst>
                <a:ext uri="{FF2B5EF4-FFF2-40B4-BE49-F238E27FC236}">
                  <a16:creationId xmlns:a16="http://schemas.microsoft.com/office/drawing/2014/main" id="{1B214F22-7405-94F5-AF3F-5F9818BDB54B}"/>
                </a:ext>
              </a:extLst>
            </p:cNvPr>
            <p:cNvSpPr/>
            <p:nvPr/>
          </p:nvSpPr>
          <p:spPr>
            <a:xfrm>
              <a:off x="5053104" y="675459"/>
              <a:ext cx="1495697" cy="13389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6" name="Arrow: Pentagon 5">
              <a:extLst>
                <a:ext uri="{FF2B5EF4-FFF2-40B4-BE49-F238E27FC236}">
                  <a16:creationId xmlns:a16="http://schemas.microsoft.com/office/drawing/2014/main" id="{AC99E89A-5CA2-16D3-835C-97C6CCC7C4A7}"/>
                </a:ext>
              </a:extLst>
            </p:cNvPr>
            <p:cNvSpPr/>
            <p:nvPr/>
          </p:nvSpPr>
          <p:spPr>
            <a:xfrm rot="10800000">
              <a:off x="3276015" y="930184"/>
              <a:ext cx="1242101" cy="842554"/>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7" name="TextBox 10">
              <a:extLst>
                <a:ext uri="{FF2B5EF4-FFF2-40B4-BE49-F238E27FC236}">
                  <a16:creationId xmlns:a16="http://schemas.microsoft.com/office/drawing/2014/main" id="{3BD8D9CF-D91E-9D75-01E5-0178276A728B}"/>
                </a:ext>
              </a:extLst>
            </p:cNvPr>
            <p:cNvSpPr txBox="1"/>
            <p:nvPr/>
          </p:nvSpPr>
          <p:spPr>
            <a:xfrm>
              <a:off x="3600538" y="1024349"/>
              <a:ext cx="80502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ADC</a:t>
              </a:r>
            </a:p>
            <a:p>
              <a:pPr algn="ctr"/>
              <a:r>
                <a:rPr lang="en-US" dirty="0">
                  <a:solidFill>
                    <a:schemeClr val="bg1"/>
                  </a:solidFill>
                </a:rPr>
                <a:t>Pin A0</a:t>
              </a:r>
            </a:p>
          </p:txBody>
        </p:sp>
        <p:cxnSp>
          <p:nvCxnSpPr>
            <p:cNvPr id="8" name="Straight Arrow Connector 7">
              <a:extLst>
                <a:ext uri="{FF2B5EF4-FFF2-40B4-BE49-F238E27FC236}">
                  <a16:creationId xmlns:a16="http://schemas.microsoft.com/office/drawing/2014/main" id="{56D62E5F-DD66-7340-DCDE-21BD877B29D0}"/>
                </a:ext>
              </a:extLst>
            </p:cNvPr>
            <p:cNvCxnSpPr>
              <a:cxnSpLocks/>
            </p:cNvCxnSpPr>
            <p:nvPr/>
          </p:nvCxnSpPr>
          <p:spPr>
            <a:xfrm>
              <a:off x="4518117" y="1360166"/>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descr="Electret Microphone Amplifier - MAX9814 ...">
              <a:extLst>
                <a:ext uri="{FF2B5EF4-FFF2-40B4-BE49-F238E27FC236}">
                  <a16:creationId xmlns:a16="http://schemas.microsoft.com/office/drawing/2014/main" id="{6E170389-54A1-BF05-1686-99B489F13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298" y="695936"/>
              <a:ext cx="1311048" cy="1311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6">
              <a:extLst>
                <a:ext uri="{FF2B5EF4-FFF2-40B4-BE49-F238E27FC236}">
                  <a16:creationId xmlns:a16="http://schemas.microsoft.com/office/drawing/2014/main" id="{1895AEFA-E39A-7A05-E80E-84118E1668F6}"/>
                </a:ext>
              </a:extLst>
            </p:cNvPr>
            <p:cNvSpPr txBox="1"/>
            <p:nvPr/>
          </p:nvSpPr>
          <p:spPr>
            <a:xfrm>
              <a:off x="5094976" y="695936"/>
              <a:ext cx="1410788"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Record </a:t>
              </a:r>
              <a:r>
                <a:rPr lang="en-US" b="1" dirty="0">
                  <a:solidFill>
                    <a:schemeClr val="bg1"/>
                  </a:solidFill>
                  <a:effectLst>
                    <a:outerShdw blurRad="38100" dist="38100" dir="2700000" algn="tl">
                      <a:srgbClr val="000000">
                        <a:alpha val="43137"/>
                      </a:srgbClr>
                    </a:outerShdw>
                  </a:effectLst>
                </a:rPr>
                <a:t>.wav </a:t>
              </a:r>
              <a:r>
                <a:rPr lang="en-US" dirty="0">
                  <a:solidFill>
                    <a:schemeClr val="bg1"/>
                  </a:solidFill>
                </a:rPr>
                <a:t>files onto the SD card</a:t>
              </a:r>
            </a:p>
          </p:txBody>
        </p:sp>
        <p:sp>
          <p:nvSpPr>
            <p:cNvPr id="11" name="Rectangle: Rounded Corners 10">
              <a:extLst>
                <a:ext uri="{FF2B5EF4-FFF2-40B4-BE49-F238E27FC236}">
                  <a16:creationId xmlns:a16="http://schemas.microsoft.com/office/drawing/2014/main" id="{F4A21822-59DF-BF27-A585-B7D8E1B34A53}"/>
                </a:ext>
              </a:extLst>
            </p:cNvPr>
            <p:cNvSpPr/>
            <p:nvPr/>
          </p:nvSpPr>
          <p:spPr>
            <a:xfrm>
              <a:off x="7098033" y="863231"/>
              <a:ext cx="1226819"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DDBB6D5D-82B8-443A-E13D-7B64159ED9AE}"/>
                </a:ext>
              </a:extLst>
            </p:cNvPr>
            <p:cNvCxnSpPr>
              <a:cxnSpLocks/>
            </p:cNvCxnSpPr>
            <p:nvPr/>
          </p:nvCxnSpPr>
          <p:spPr>
            <a:xfrm>
              <a:off x="6555923"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9">
              <a:extLst>
                <a:ext uri="{FF2B5EF4-FFF2-40B4-BE49-F238E27FC236}">
                  <a16:creationId xmlns:a16="http://schemas.microsoft.com/office/drawing/2014/main" id="{683D6040-F719-90B0-9558-39CE82AC1120}"/>
                </a:ext>
              </a:extLst>
            </p:cNvPr>
            <p:cNvSpPr txBox="1"/>
            <p:nvPr/>
          </p:nvSpPr>
          <p:spPr>
            <a:xfrm>
              <a:off x="7047874" y="89849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.wav file from SD</a:t>
              </a:r>
            </a:p>
          </p:txBody>
        </p:sp>
        <p:cxnSp>
          <p:nvCxnSpPr>
            <p:cNvPr id="14" name="Straight Arrow Connector 13">
              <a:extLst>
                <a:ext uri="{FF2B5EF4-FFF2-40B4-BE49-F238E27FC236}">
                  <a16:creationId xmlns:a16="http://schemas.microsoft.com/office/drawing/2014/main" id="{BFEEC8E9-843E-DA7F-D97C-4FC53F13AD98}"/>
                </a:ext>
              </a:extLst>
            </p:cNvPr>
            <p:cNvCxnSpPr>
              <a:cxnSpLocks/>
              <a:endCxn id="6" idx="3"/>
            </p:cNvCxnSpPr>
            <p:nvPr/>
          </p:nvCxnSpPr>
          <p:spPr>
            <a:xfrm>
              <a:off x="2575730" y="1344927"/>
              <a:ext cx="700285" cy="653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24">
              <a:extLst>
                <a:ext uri="{FF2B5EF4-FFF2-40B4-BE49-F238E27FC236}">
                  <a16:creationId xmlns:a16="http://schemas.microsoft.com/office/drawing/2014/main" id="{BD2F262F-A2C6-833E-FBCE-1F0676F94A2C}"/>
                </a:ext>
              </a:extLst>
            </p:cNvPr>
            <p:cNvSpPr txBox="1"/>
            <p:nvPr/>
          </p:nvSpPr>
          <p:spPr>
            <a:xfrm>
              <a:off x="1536637" y="421451"/>
              <a:ext cx="13504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n w="12700">
                    <a:solidFill>
                      <a:schemeClr val="accent1"/>
                    </a:solidFill>
                    <a:prstDash val="solid"/>
                  </a:ln>
                  <a:solidFill>
                    <a:schemeClr val="bg1"/>
                  </a:solidFill>
                </a:rPr>
                <a:t>Microphone</a:t>
              </a:r>
            </a:p>
          </p:txBody>
        </p:sp>
        <p:pic>
          <p:nvPicPr>
            <p:cNvPr id="16" name="Picture 15" descr="Amazon.com: SanDisk 8GB microSD High ...">
              <a:extLst>
                <a:ext uri="{FF2B5EF4-FFF2-40B4-BE49-F238E27FC236}">
                  <a16:creationId xmlns:a16="http://schemas.microsoft.com/office/drawing/2014/main" id="{AE79CBDA-9B17-30F4-5D16-B2755CC7D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52" y="1605336"/>
              <a:ext cx="377988" cy="27950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3E0809E-7DDF-8382-2D6A-DCF4DFAE2EC6}"/>
                </a:ext>
              </a:extLst>
            </p:cNvPr>
            <p:cNvCxnSpPr>
              <a:cxnSpLocks/>
            </p:cNvCxnSpPr>
            <p:nvPr/>
          </p:nvCxnSpPr>
          <p:spPr>
            <a:xfrm>
              <a:off x="8324852" y="1344927"/>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id="{890FB84B-125D-7A06-4104-4C0B33A82DE6}"/>
                </a:ext>
              </a:extLst>
            </p:cNvPr>
            <p:cNvSpPr/>
            <p:nvPr/>
          </p:nvSpPr>
          <p:spPr>
            <a:xfrm>
              <a:off x="8874082" y="930184"/>
              <a:ext cx="1327135" cy="7906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19" name="TextBox 27">
              <a:extLst>
                <a:ext uri="{FF2B5EF4-FFF2-40B4-BE49-F238E27FC236}">
                  <a16:creationId xmlns:a16="http://schemas.microsoft.com/office/drawing/2014/main" id="{97A74996-7971-90D1-E9F8-E91AC8ECF166}"/>
                </a:ext>
              </a:extLst>
            </p:cNvPr>
            <p:cNvSpPr txBox="1"/>
            <p:nvPr/>
          </p:nvSpPr>
          <p:spPr>
            <a:xfrm>
              <a:off x="8866960" y="1021763"/>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Apply Windowing</a:t>
              </a:r>
            </a:p>
          </p:txBody>
        </p:sp>
        <p:cxnSp>
          <p:nvCxnSpPr>
            <p:cNvPr id="20" name="Straight Arrow Connector 19">
              <a:extLst>
                <a:ext uri="{FF2B5EF4-FFF2-40B4-BE49-F238E27FC236}">
                  <a16:creationId xmlns:a16="http://schemas.microsoft.com/office/drawing/2014/main" id="{205A93F9-8762-07D3-DC21-ABFB255192E3}"/>
                </a:ext>
              </a:extLst>
            </p:cNvPr>
            <p:cNvCxnSpPr>
              <a:cxnSpLocks/>
              <a:stCxn id="18" idx="2"/>
              <a:endCxn id="21" idx="0"/>
            </p:cNvCxnSpPr>
            <p:nvPr/>
          </p:nvCxnSpPr>
          <p:spPr>
            <a:xfrm flipH="1">
              <a:off x="9530526" y="1720852"/>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C893C3D-D915-F5C6-E1A8-1DDE10C379AF}"/>
                </a:ext>
              </a:extLst>
            </p:cNvPr>
            <p:cNvSpPr/>
            <p:nvPr/>
          </p:nvSpPr>
          <p:spPr>
            <a:xfrm>
              <a:off x="8866960" y="2593707"/>
              <a:ext cx="1327135" cy="9938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2" name="TextBox 34">
              <a:extLst>
                <a:ext uri="{FF2B5EF4-FFF2-40B4-BE49-F238E27FC236}">
                  <a16:creationId xmlns:a16="http://schemas.microsoft.com/office/drawing/2014/main" id="{6D670976-FD9A-261A-FC4D-09CB3C22828C}"/>
                </a:ext>
              </a:extLst>
            </p:cNvPr>
            <p:cNvSpPr txBox="1"/>
            <p:nvPr/>
          </p:nvSpPr>
          <p:spPr>
            <a:xfrm>
              <a:off x="8866960" y="2632487"/>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Discrete </a:t>
              </a:r>
            </a:p>
            <a:p>
              <a:pPr algn="ctr"/>
              <a:r>
                <a:rPr lang="en-US" dirty="0">
                  <a:solidFill>
                    <a:schemeClr val="bg1"/>
                  </a:solidFill>
                </a:rPr>
                <a:t>Fourier </a:t>
              </a:r>
            </a:p>
            <a:p>
              <a:pPr algn="ctr"/>
              <a:r>
                <a:rPr lang="en-US" dirty="0">
                  <a:solidFill>
                    <a:schemeClr val="bg1"/>
                  </a:solidFill>
                </a:rPr>
                <a:t>Transform</a:t>
              </a:r>
            </a:p>
          </p:txBody>
        </p:sp>
        <p:cxnSp>
          <p:nvCxnSpPr>
            <p:cNvPr id="23" name="Straight Arrow Connector 22">
              <a:extLst>
                <a:ext uri="{FF2B5EF4-FFF2-40B4-BE49-F238E27FC236}">
                  <a16:creationId xmlns:a16="http://schemas.microsoft.com/office/drawing/2014/main" id="{92B6AFAB-27E1-A4AB-CDC0-F75F675CC8E1}"/>
                </a:ext>
              </a:extLst>
            </p:cNvPr>
            <p:cNvCxnSpPr>
              <a:cxnSpLocks/>
            </p:cNvCxnSpPr>
            <p:nvPr/>
          </p:nvCxnSpPr>
          <p:spPr>
            <a:xfrm flipH="1">
              <a:off x="8317728" y="3093452"/>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962A2968-4964-41C9-4785-5CE7C35EF797}"/>
                </a:ext>
              </a:extLst>
            </p:cNvPr>
            <p:cNvSpPr/>
            <p:nvPr/>
          </p:nvSpPr>
          <p:spPr>
            <a:xfrm>
              <a:off x="7090911" y="2702927"/>
              <a:ext cx="1226819" cy="768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5" name="TextBox 48">
              <a:extLst>
                <a:ext uri="{FF2B5EF4-FFF2-40B4-BE49-F238E27FC236}">
                  <a16:creationId xmlns:a16="http://schemas.microsoft.com/office/drawing/2014/main" id="{87F54D59-F4F8-1CC3-6BFC-64D312748A78}"/>
                </a:ext>
              </a:extLst>
            </p:cNvPr>
            <p:cNvSpPr txBox="1"/>
            <p:nvPr/>
          </p:nvSpPr>
          <p:spPr>
            <a:xfrm>
              <a:off x="7040751" y="2767475"/>
              <a:ext cx="13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Mel Filter Bank</a:t>
              </a:r>
            </a:p>
          </p:txBody>
        </p:sp>
        <p:cxnSp>
          <p:nvCxnSpPr>
            <p:cNvPr id="26" name="Straight Arrow Connector 25">
              <a:extLst>
                <a:ext uri="{FF2B5EF4-FFF2-40B4-BE49-F238E27FC236}">
                  <a16:creationId xmlns:a16="http://schemas.microsoft.com/office/drawing/2014/main" id="{F6E4507E-FCE9-54E5-B119-4954EF5D056E}"/>
                </a:ext>
              </a:extLst>
            </p:cNvPr>
            <p:cNvCxnSpPr>
              <a:cxnSpLocks/>
            </p:cNvCxnSpPr>
            <p:nvPr/>
          </p:nvCxnSpPr>
          <p:spPr>
            <a:xfrm flipH="1">
              <a:off x="6548799" y="3090277"/>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D894F1E-79AE-6C14-E857-3CF4ED069C0B}"/>
                </a:ext>
              </a:extLst>
            </p:cNvPr>
            <p:cNvSpPr/>
            <p:nvPr/>
          </p:nvSpPr>
          <p:spPr>
            <a:xfrm>
              <a:off x="5265820" y="2417636"/>
              <a:ext cx="1270441"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28" name="TextBox 51">
              <a:extLst>
                <a:ext uri="{FF2B5EF4-FFF2-40B4-BE49-F238E27FC236}">
                  <a16:creationId xmlns:a16="http://schemas.microsoft.com/office/drawing/2014/main" id="{032B2D0A-3E30-A30A-E41B-8BA4BB80C630}"/>
                </a:ext>
              </a:extLst>
            </p:cNvPr>
            <p:cNvSpPr txBox="1"/>
            <p:nvPr/>
          </p:nvSpPr>
          <p:spPr>
            <a:xfrm>
              <a:off x="5228788" y="2486938"/>
              <a:ext cx="132713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Log and Discrete Cosine Transform</a:t>
              </a:r>
            </a:p>
          </p:txBody>
        </p:sp>
        <p:cxnSp>
          <p:nvCxnSpPr>
            <p:cNvPr id="29" name="Straight Arrow Connector 28">
              <a:extLst>
                <a:ext uri="{FF2B5EF4-FFF2-40B4-BE49-F238E27FC236}">
                  <a16:creationId xmlns:a16="http://schemas.microsoft.com/office/drawing/2014/main" id="{8A1E2FD4-BED8-EA90-FF6B-16971AE2ECFD}"/>
                </a:ext>
              </a:extLst>
            </p:cNvPr>
            <p:cNvCxnSpPr>
              <a:cxnSpLocks/>
            </p:cNvCxnSpPr>
            <p:nvPr/>
          </p:nvCxnSpPr>
          <p:spPr>
            <a:xfrm flipH="1">
              <a:off x="4716588" y="3087100"/>
              <a:ext cx="549230"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A850636-C4E3-B6F6-A4BB-97BB34983E43}"/>
                </a:ext>
              </a:extLst>
            </p:cNvPr>
            <p:cNvSpPr/>
            <p:nvPr/>
          </p:nvSpPr>
          <p:spPr>
            <a:xfrm>
              <a:off x="3252543" y="2417634"/>
              <a:ext cx="1455947" cy="133893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1" name="TextBox 55">
              <a:extLst>
                <a:ext uri="{FF2B5EF4-FFF2-40B4-BE49-F238E27FC236}">
                  <a16:creationId xmlns:a16="http://schemas.microsoft.com/office/drawing/2014/main" id="{6528321C-CCB5-DFD4-8E51-3C683C78378D}"/>
                </a:ext>
              </a:extLst>
            </p:cNvPr>
            <p:cNvSpPr txBox="1"/>
            <p:nvPr/>
          </p:nvSpPr>
          <p:spPr>
            <a:xfrm>
              <a:off x="3252543" y="2457442"/>
              <a:ext cx="144970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Calculate and Save </a:t>
              </a:r>
              <a:r>
                <a:rPr lang="en-US" b="1" dirty="0">
                  <a:solidFill>
                    <a:schemeClr val="bg1"/>
                  </a:solidFill>
                  <a:effectLst>
                    <a:outerShdw blurRad="38100" dist="38100" dir="2700000" algn="tl">
                      <a:srgbClr val="000000">
                        <a:alpha val="43137"/>
                      </a:srgbClr>
                    </a:outerShdw>
                  </a:effectLst>
                </a:rPr>
                <a:t>MFCCs</a:t>
              </a:r>
              <a:r>
                <a:rPr lang="en-US" dirty="0">
                  <a:solidFill>
                    <a:schemeClr val="bg1"/>
                  </a:solidFill>
                </a:rPr>
                <a:t> onto the SD card</a:t>
              </a:r>
            </a:p>
          </p:txBody>
        </p:sp>
        <p:pic>
          <p:nvPicPr>
            <p:cNvPr id="32" name="Picture 31">
              <a:extLst>
                <a:ext uri="{FF2B5EF4-FFF2-40B4-BE49-F238E27FC236}">
                  <a16:creationId xmlns:a16="http://schemas.microsoft.com/office/drawing/2014/main" id="{3156066F-C056-3237-88A4-5E21ED3F3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5961" y="420639"/>
              <a:ext cx="370956" cy="37095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83C68C80-DAEA-2D6E-E25E-DC851F525084}"/>
                </a:ext>
              </a:extLst>
            </p:cNvPr>
            <p:cNvSpPr/>
            <p:nvPr/>
          </p:nvSpPr>
          <p:spPr>
            <a:xfrm>
              <a:off x="3295437" y="4629424"/>
              <a:ext cx="1455947" cy="96848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34" name="TextBox 58">
              <a:extLst>
                <a:ext uri="{FF2B5EF4-FFF2-40B4-BE49-F238E27FC236}">
                  <a16:creationId xmlns:a16="http://schemas.microsoft.com/office/drawing/2014/main" id="{BEE0B951-870F-5059-FC9E-FEB45D97FFE9}"/>
                </a:ext>
              </a:extLst>
            </p:cNvPr>
            <p:cNvSpPr txBox="1"/>
            <p:nvPr/>
          </p:nvSpPr>
          <p:spPr>
            <a:xfrm>
              <a:off x="3351038" y="4655878"/>
              <a:ext cx="132713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Read the </a:t>
              </a:r>
              <a:r>
                <a:rPr lang="en-US" b="1" dirty="0">
                  <a:solidFill>
                    <a:schemeClr val="bg1"/>
                  </a:solidFill>
                  <a:effectLst>
                    <a:outerShdw blurRad="38100" dist="38100" dir="2700000" algn="tl">
                      <a:srgbClr val="000000">
                        <a:alpha val="43137"/>
                      </a:srgbClr>
                    </a:outerShdw>
                  </a:effectLst>
                </a:rPr>
                <a:t>MFCC.csv</a:t>
              </a:r>
            </a:p>
            <a:p>
              <a:pPr algn="ctr"/>
              <a:r>
                <a:rPr lang="en-US" dirty="0">
                  <a:solidFill>
                    <a:schemeClr val="bg1"/>
                  </a:solidFill>
                </a:rPr>
                <a:t>from SD</a:t>
              </a:r>
            </a:p>
          </p:txBody>
        </p:sp>
        <p:pic>
          <p:nvPicPr>
            <p:cNvPr id="35" name="Picture 34">
              <a:extLst>
                <a:ext uri="{FF2B5EF4-FFF2-40B4-BE49-F238E27FC236}">
                  <a16:creationId xmlns:a16="http://schemas.microsoft.com/office/drawing/2014/main" id="{047FEC62-199B-5D81-EC98-3CAE7FE0C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383" y="4192995"/>
              <a:ext cx="370956" cy="37095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Voice-Record Icons - Free SVG &amp; PNG ...">
              <a:extLst>
                <a:ext uri="{FF2B5EF4-FFF2-40B4-BE49-F238E27FC236}">
                  <a16:creationId xmlns:a16="http://schemas.microsoft.com/office/drawing/2014/main" id="{3A0FE953-8A5A-DE2C-4748-BD2DA887E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949" b="15766"/>
            <a:stretch/>
          </p:blipFill>
          <p:spPr bwMode="auto">
            <a:xfrm>
              <a:off x="5263665" y="1551713"/>
              <a:ext cx="536707" cy="37722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E5536279-C82A-FC4A-A601-DB2F29237C9B}"/>
                </a:ext>
              </a:extLst>
            </p:cNvPr>
            <p:cNvCxnSpPr>
              <a:cxnSpLocks/>
            </p:cNvCxnSpPr>
            <p:nvPr/>
          </p:nvCxnSpPr>
          <p:spPr>
            <a:xfrm flipH="1">
              <a:off x="4016287" y="3756569"/>
              <a:ext cx="7122" cy="87285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Rounded Corners 37">
              <a:extLst>
                <a:ext uri="{FF2B5EF4-FFF2-40B4-BE49-F238E27FC236}">
                  <a16:creationId xmlns:a16="http://schemas.microsoft.com/office/drawing/2014/main" id="{C505D679-E1F3-95DF-A3CB-FEDFC0A920F3}"/>
                </a:ext>
              </a:extLst>
            </p:cNvPr>
            <p:cNvSpPr/>
            <p:nvPr/>
          </p:nvSpPr>
          <p:spPr>
            <a:xfrm>
              <a:off x="5299171" y="4460004"/>
              <a:ext cx="1726070" cy="129961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39" name="TextBox 1023">
              <a:extLst>
                <a:ext uri="{FF2B5EF4-FFF2-40B4-BE49-F238E27FC236}">
                  <a16:creationId xmlns:a16="http://schemas.microsoft.com/office/drawing/2014/main" id="{2C87570F-92D4-2B45-24A6-5E517BE0AFDA}"/>
                </a:ext>
              </a:extLst>
            </p:cNvPr>
            <p:cNvSpPr txBox="1"/>
            <p:nvPr/>
          </p:nvSpPr>
          <p:spPr>
            <a:xfrm>
              <a:off x="5274112" y="4492526"/>
              <a:ext cx="17761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Feed the MFCCs to the </a:t>
              </a:r>
              <a:r>
                <a:rPr lang="en-US" b="1" dirty="0">
                  <a:solidFill>
                    <a:schemeClr val="bg1"/>
                  </a:solidFill>
                  <a:effectLst>
                    <a:outerShdw blurRad="38100" dist="38100" dir="2700000" algn="tl">
                      <a:srgbClr val="000000">
                        <a:alpha val="43137"/>
                      </a:srgbClr>
                    </a:outerShdw>
                  </a:effectLst>
                </a:rPr>
                <a:t>Random Forest </a:t>
              </a:r>
            </a:p>
            <a:p>
              <a:pPr algn="ctr"/>
              <a:r>
                <a:rPr lang="en-US" dirty="0">
                  <a:solidFill>
                    <a:schemeClr val="bg1"/>
                  </a:solidFill>
                </a:rPr>
                <a:t>Model</a:t>
              </a:r>
            </a:p>
          </p:txBody>
        </p:sp>
        <p:cxnSp>
          <p:nvCxnSpPr>
            <p:cNvPr id="40" name="Straight Arrow Connector 39">
              <a:extLst>
                <a:ext uri="{FF2B5EF4-FFF2-40B4-BE49-F238E27FC236}">
                  <a16:creationId xmlns:a16="http://schemas.microsoft.com/office/drawing/2014/main" id="{AB549086-4BA0-ACDD-3E6A-0C2504BCE333}"/>
                </a:ext>
              </a:extLst>
            </p:cNvPr>
            <p:cNvCxnSpPr>
              <a:cxnSpLocks/>
            </p:cNvCxnSpPr>
            <p:nvPr/>
          </p:nvCxnSpPr>
          <p:spPr>
            <a:xfrm>
              <a:off x="7025243" y="5108081"/>
              <a:ext cx="1009097"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BFCE4E-53B3-9A03-6483-F7EF86089A50}"/>
                </a:ext>
              </a:extLst>
            </p:cNvPr>
            <p:cNvCxnSpPr>
              <a:cxnSpLocks/>
            </p:cNvCxnSpPr>
            <p:nvPr/>
          </p:nvCxnSpPr>
          <p:spPr>
            <a:xfrm>
              <a:off x="4757064" y="5096034"/>
              <a:ext cx="542109" cy="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1030">
              <a:extLst>
                <a:ext uri="{FF2B5EF4-FFF2-40B4-BE49-F238E27FC236}">
                  <a16:creationId xmlns:a16="http://schemas.microsoft.com/office/drawing/2014/main" id="{4D2DA74D-0522-96F3-C747-7D1AA011833D}"/>
                </a:ext>
              </a:extLst>
            </p:cNvPr>
            <p:cNvSpPr txBox="1"/>
            <p:nvPr/>
          </p:nvSpPr>
          <p:spPr>
            <a:xfrm>
              <a:off x="7136465" y="4754135"/>
              <a:ext cx="77899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ln w="0"/>
                  <a:solidFill>
                    <a:schemeClr val="bg1"/>
                  </a:solidFill>
                  <a:effectLst>
                    <a:reflection blurRad="6350" stA="53000" endA="300" endPos="35500" dir="5400000" sy="-90000" algn="bl" rotWithShape="0"/>
                  </a:effectLst>
                </a:rPr>
                <a:t>Results</a:t>
              </a:r>
            </a:p>
          </p:txBody>
        </p:sp>
        <p:pic>
          <p:nvPicPr>
            <p:cNvPr id="43" name="Picture 42">
              <a:extLst>
                <a:ext uri="{FF2B5EF4-FFF2-40B4-BE49-F238E27FC236}">
                  <a16:creationId xmlns:a16="http://schemas.microsoft.com/office/drawing/2014/main" id="{2DC02B13-2686-1322-18EB-196FEDD66A79}"/>
                </a:ext>
              </a:extLst>
            </p:cNvPr>
            <p:cNvPicPr>
              <a:picLocks noChangeAspect="1"/>
            </p:cNvPicPr>
            <p:nvPr/>
          </p:nvPicPr>
          <p:blipFill>
            <a:blip r:embed="rId6"/>
            <a:stretch>
              <a:fillRect/>
            </a:stretch>
          </p:blipFill>
          <p:spPr>
            <a:xfrm rot="10800000" flipH="1">
              <a:off x="8055213" y="4113034"/>
              <a:ext cx="217628" cy="1973851"/>
            </a:xfrm>
            <a:prstGeom prst="rect">
              <a:avLst/>
            </a:prstGeom>
          </p:spPr>
        </p:pic>
        <p:sp>
          <p:nvSpPr>
            <p:cNvPr id="44" name="TextBox 1038">
              <a:extLst>
                <a:ext uri="{FF2B5EF4-FFF2-40B4-BE49-F238E27FC236}">
                  <a16:creationId xmlns:a16="http://schemas.microsoft.com/office/drawing/2014/main" id="{DE042130-EE31-BD76-63DD-306AD945ADB7}"/>
                </a:ext>
              </a:extLst>
            </p:cNvPr>
            <p:cNvSpPr txBox="1"/>
            <p:nvPr/>
          </p:nvSpPr>
          <p:spPr>
            <a:xfrm>
              <a:off x="8221462" y="4092420"/>
              <a:ext cx="1787946"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1. Heavy hail</a:t>
              </a:r>
            </a:p>
            <a:p>
              <a:r>
                <a:rPr lang="en-US" dirty="0">
                  <a:solidFill>
                    <a:schemeClr val="bg1"/>
                  </a:solidFill>
                </a:rPr>
                <a:t>2. Light hail</a:t>
              </a:r>
            </a:p>
            <a:p>
              <a:r>
                <a:rPr lang="en-US" dirty="0">
                  <a:solidFill>
                    <a:schemeClr val="bg1"/>
                  </a:solidFill>
                </a:rPr>
                <a:t>3. Heavy rain</a:t>
              </a:r>
            </a:p>
            <a:p>
              <a:r>
                <a:rPr lang="en-US" dirty="0">
                  <a:solidFill>
                    <a:schemeClr val="bg1"/>
                  </a:solidFill>
                </a:rPr>
                <a:t>4. Medium rain</a:t>
              </a:r>
            </a:p>
            <a:p>
              <a:r>
                <a:rPr lang="en-US" dirty="0">
                  <a:solidFill>
                    <a:schemeClr val="bg1"/>
                  </a:solidFill>
                </a:rPr>
                <a:t>5. Light rain</a:t>
              </a:r>
            </a:p>
            <a:p>
              <a:r>
                <a:rPr lang="en-US" dirty="0">
                  <a:solidFill>
                    <a:schemeClr val="bg1"/>
                  </a:solidFill>
                </a:rPr>
                <a:t>6. Snow</a:t>
              </a:r>
            </a:p>
            <a:p>
              <a:r>
                <a:rPr lang="en-US" dirty="0">
                  <a:solidFill>
                    <a:schemeClr val="bg1"/>
                  </a:solidFill>
                </a:rPr>
                <a:t>7. Silence</a:t>
              </a:r>
            </a:p>
          </p:txBody>
        </p:sp>
        <p:pic>
          <p:nvPicPr>
            <p:cNvPr id="45" name="Picture 44" descr="A computer screen shot of a diagram&#10;&#10;Description automatically generated">
              <a:extLst>
                <a:ext uri="{FF2B5EF4-FFF2-40B4-BE49-F238E27FC236}">
                  <a16:creationId xmlns:a16="http://schemas.microsoft.com/office/drawing/2014/main" id="{3F8B916F-8A5A-C222-2A60-4529CD92122B}"/>
                </a:ext>
              </a:extLst>
            </p:cNvPr>
            <p:cNvPicPr>
              <a:picLocks noChangeAspect="1"/>
            </p:cNvPicPr>
            <p:nvPr/>
          </p:nvPicPr>
          <p:blipFill>
            <a:blip r:embed="rId7">
              <a:extLst>
                <a:ext uri="{28A0092B-C50C-407E-A947-70E740481C1C}">
                  <a14:useLocalDpi xmlns:a14="http://schemas.microsoft.com/office/drawing/2010/main" val="0"/>
                </a:ext>
              </a:extLst>
            </a:blip>
            <a:srcRect l="21998" t="11596" r="20011"/>
            <a:stretch/>
          </p:blipFill>
          <p:spPr>
            <a:xfrm>
              <a:off x="7212365" y="5165556"/>
              <a:ext cx="709972" cy="606095"/>
            </a:xfrm>
            <a:prstGeom prst="rect">
              <a:avLst/>
            </a:prstGeom>
          </p:spPr>
        </p:pic>
        <p:pic>
          <p:nvPicPr>
            <p:cNvPr id="46" name="Picture 45" descr="A screenshot of a weather icon&#10;&#10;Description automatically generated">
              <a:extLst>
                <a:ext uri="{FF2B5EF4-FFF2-40B4-BE49-F238E27FC236}">
                  <a16:creationId xmlns:a16="http://schemas.microsoft.com/office/drawing/2014/main" id="{79F27BC0-F60C-0B90-01C0-71BC603CA8D2}"/>
                </a:ext>
              </a:extLst>
            </p:cNvPr>
            <p:cNvPicPr>
              <a:picLocks noChangeAspect="1"/>
            </p:cNvPicPr>
            <p:nvPr/>
          </p:nvPicPr>
          <p:blipFill>
            <a:blip r:embed="rId8">
              <a:extLst>
                <a:ext uri="{28A0092B-C50C-407E-A947-70E740481C1C}">
                  <a14:useLocalDpi xmlns:a14="http://schemas.microsoft.com/office/drawing/2010/main" val="0"/>
                </a:ext>
              </a:extLst>
            </a:blip>
            <a:srcRect l="34444"/>
            <a:stretch/>
          </p:blipFill>
          <p:spPr>
            <a:xfrm>
              <a:off x="9796258" y="4060664"/>
              <a:ext cx="1021269" cy="1923226"/>
            </a:xfrm>
            <a:prstGeom prst="rect">
              <a:avLst/>
            </a:prstGeom>
          </p:spPr>
        </p:pic>
      </p:grpSp>
      <p:sp>
        <p:nvSpPr>
          <p:cNvPr id="49" name="TextBox 48">
            <a:extLst>
              <a:ext uri="{FF2B5EF4-FFF2-40B4-BE49-F238E27FC236}">
                <a16:creationId xmlns:a16="http://schemas.microsoft.com/office/drawing/2014/main" id="{1E2312A3-5739-141B-0EC8-4A76CC051D5D}"/>
              </a:ext>
            </a:extLst>
          </p:cNvPr>
          <p:cNvSpPr txBox="1"/>
          <p:nvPr/>
        </p:nvSpPr>
        <p:spPr>
          <a:xfrm>
            <a:off x="177076" y="169109"/>
            <a:ext cx="11738113" cy="646331"/>
          </a:xfrm>
          <a:prstGeom prst="rect">
            <a:avLst/>
          </a:prstGeom>
          <a:noFill/>
        </p:spPr>
        <p:txBody>
          <a:bodyPr wrap="square" rtlCol="0">
            <a:spAutoFit/>
          </a:bodyPr>
          <a:lstStyle/>
          <a:p>
            <a:r>
              <a:rPr lang="en-US" sz="3600" b="1" dirty="0">
                <a:solidFill>
                  <a:schemeClr val="bg1"/>
                </a:solidFill>
              </a:rPr>
              <a:t>MFCC Extraction Flow Chart</a:t>
            </a:r>
          </a:p>
        </p:txBody>
      </p:sp>
    </p:spTree>
    <p:extLst>
      <p:ext uri="{BB962C8B-B14F-4D97-AF65-F5344CB8AC3E}">
        <p14:creationId xmlns:p14="http://schemas.microsoft.com/office/powerpoint/2010/main" val="2909947204"/>
      </p:ext>
    </p:extLst>
  </p:cSld>
  <p:clrMapOvr>
    <a:masterClrMapping/>
  </p:clrMapOvr>
</p:sld>
</file>

<file path=ppt/theme/theme1.xml><?xml version="1.0" encoding="utf-8"?>
<a:theme xmlns:a="http://schemas.openxmlformats.org/drawingml/2006/main" name="University of Vermont Exec Template 22">
  <a:themeElements>
    <a:clrScheme name="UVM Template">
      <a:dk1>
        <a:srgbClr val="000000"/>
      </a:dk1>
      <a:lt1>
        <a:srgbClr val="FFFFFF"/>
      </a:lt1>
      <a:dk2>
        <a:srgbClr val="154734"/>
      </a:dk2>
      <a:lt2>
        <a:srgbClr val="F7F7F7"/>
      </a:lt2>
      <a:accent1>
        <a:srgbClr val="71B0E0"/>
      </a:accent1>
      <a:accent2>
        <a:srgbClr val="4C9DD6"/>
      </a:accent2>
      <a:accent3>
        <a:srgbClr val="F7F7F7"/>
      </a:accent3>
      <a:accent4>
        <a:srgbClr val="DC582A"/>
      </a:accent4>
      <a:accent5>
        <a:srgbClr val="00303C"/>
      </a:accent5>
      <a:accent6>
        <a:srgbClr val="FFD1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VM22_PPT_Template_SVG" id="{E61C691F-A77F-A148-8FDB-B61DD208C958}" vid="{39546C88-0921-1F4E-A650-D1BE9CBFA2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a2145f4-c689-44be-8a05-a20dc84ec0fc" xsi:nil="true"/>
    <lcf76f155ced4ddcb4097134ff3c332f xmlns="938f2e1f-609f-4017-a9a2-d54cf4ee6b3b">
      <Terms xmlns="http://schemas.microsoft.com/office/infopath/2007/PartnerControls"/>
    </lcf76f155ced4ddcb4097134ff3c332f>
    <Category xmlns="938f2e1f-609f-4017-a9a2-d54cf4ee6b3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7047E92E752444B1A1A5B6762093D7" ma:contentTypeVersion="15" ma:contentTypeDescription="Create a new document." ma:contentTypeScope="" ma:versionID="f159efe0c45ecc7ccece10a6674a7830">
  <xsd:schema xmlns:xsd="http://www.w3.org/2001/XMLSchema" xmlns:xs="http://www.w3.org/2001/XMLSchema" xmlns:p="http://schemas.microsoft.com/office/2006/metadata/properties" xmlns:ns2="938f2e1f-609f-4017-a9a2-d54cf4ee6b3b" xmlns:ns3="fa2145f4-c689-44be-8a05-a20dc84ec0fc" targetNamespace="http://schemas.microsoft.com/office/2006/metadata/properties" ma:root="true" ma:fieldsID="0aab26d4d3b06b8d0565ee331a57a8de" ns2:_="" ns3:_="">
    <xsd:import namespace="938f2e1f-609f-4017-a9a2-d54cf4ee6b3b"/>
    <xsd:import namespace="fa2145f4-c689-44be-8a05-a20dc84ec0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f2e1f-609f-4017-a9a2-d54cf4ee6b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e77d114-7286-4773-b3f3-9b1cc7669c5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Category" ma:index="21" nillable="true" ma:displayName="Category" ma:format="Dropdown" ma:indexed="true" ma:internalName="Category">
      <xsd:simpleType>
        <xsd:restriction base="dms:Choice">
          <xsd:enumeration value="College / School"/>
          <xsd:enumeration value="College Department / Program"/>
          <xsd:enumeration value="Division, Department, Office"/>
          <xsd:enumeration value="Research Center / Institute"/>
        </xsd:restriction>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a2145f4-c689-44be-8a05-a20dc84ec0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905a7e9-5b32-43bb-93cf-fc523951d637}" ma:internalName="TaxCatchAll" ma:showField="CatchAllData" ma:web="fa2145f4-c689-44be-8a05-a20dc84ec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413AD4-741F-4F1E-8C6B-35B3DB54C670}">
  <ds:schemaRefs>
    <ds:schemaRef ds:uri="http://schemas.openxmlformats.org/package/2006/metadata/core-properties"/>
    <ds:schemaRef ds:uri="938f2e1f-609f-4017-a9a2-d54cf4ee6b3b"/>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fa2145f4-c689-44be-8a05-a20dc84ec0fc"/>
    <ds:schemaRef ds:uri="http://purl.org/dc/terms/"/>
  </ds:schemaRefs>
</ds:datastoreItem>
</file>

<file path=customXml/itemProps2.xml><?xml version="1.0" encoding="utf-8"?>
<ds:datastoreItem xmlns:ds="http://schemas.openxmlformats.org/officeDocument/2006/customXml" ds:itemID="{D988DFDA-B011-4311-854D-E822A5838782}">
  <ds:schemaRefs>
    <ds:schemaRef ds:uri="http://schemas.microsoft.com/sharepoint/v3/contenttype/forms"/>
  </ds:schemaRefs>
</ds:datastoreItem>
</file>

<file path=customXml/itemProps3.xml><?xml version="1.0" encoding="utf-8"?>
<ds:datastoreItem xmlns:ds="http://schemas.openxmlformats.org/officeDocument/2006/customXml" ds:itemID="{69DBC891-0CF5-4BD7-B58D-A9A26ABE0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8f2e1f-609f-4017-a9a2-d54cf4ee6b3b"/>
    <ds:schemaRef ds:uri="fa2145f4-c689-44be-8a05-a20dc84ec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University of Vermont Exec Template 22</Template>
  <TotalTime>2258</TotalTime>
  <Words>852</Words>
  <Application>Microsoft Office PowerPoint</Application>
  <PresentationFormat>Widescreen</PresentationFormat>
  <Paragraphs>116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Century Gothic</vt:lpstr>
      <vt:lpstr>Arial</vt:lpstr>
      <vt:lpstr>Aptos</vt:lpstr>
      <vt:lpstr>Symbol</vt:lpstr>
      <vt:lpstr>Poppins Medium</vt:lpstr>
      <vt:lpstr>Lora SemiBold</vt:lpstr>
      <vt:lpstr>Times New Roman</vt:lpstr>
      <vt:lpstr>University of Vermont Exec Template 22</vt:lpstr>
      <vt:lpstr>Low-Cost Precipitation Phase Partitioning Using Acoustic Data and Machine Learning in the Edge</vt:lpstr>
      <vt:lpstr>Precipitation Phase Partitioning with IoT Sytems</vt:lpstr>
      <vt:lpstr>Low-Cost Arduino Sensor Platform</vt:lpstr>
      <vt:lpstr>Detection  Algorithm Flowchart</vt:lpstr>
      <vt:lpstr>Machine Learning Technologies</vt:lpstr>
      <vt:lpstr>Machine Learning Results with Synthetic Data</vt:lpstr>
      <vt:lpstr>Current and Future Work</vt:lpstr>
      <vt:lpstr>Supplemental Slides</vt:lpstr>
      <vt:lpstr>PowerPoint Presentation</vt:lpstr>
      <vt:lpstr>Features Extracted from Audio</vt:lpstr>
      <vt:lpstr>To be added back in? (or removed)</vt:lpstr>
    </vt:vector>
  </TitlesOfParts>
  <Manager/>
  <Company>University of Vermont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Cody Silfies (he/him)</dc:creator>
  <cp:keywords/>
  <dc:description/>
  <cp:lastModifiedBy>Rachael Chertok</cp:lastModifiedBy>
  <cp:revision>10</cp:revision>
  <dcterms:created xsi:type="dcterms:W3CDTF">2024-02-13T17:54:54Z</dcterms:created>
  <dcterms:modified xsi:type="dcterms:W3CDTF">2024-12-04T05:24:12Z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0x010100517047E92E752444B1A1A5B6762093D7</vt:lpwstr>
  </property>
  <property fmtid="{D5CDD505-2E9C-101B-9397-08002B2CF9AE}" pid="3" name="MediaServiceImageTags">
    <vt:lpwstr/>
  </property>
</Properties>
</file>