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4"/>
  </p:notesMasterIdLst>
  <p:sldIdLst>
    <p:sldId id="257" r:id="rId5"/>
    <p:sldId id="268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oppins Medium" panose="020B060402020202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00"/>
    <a:srgbClr val="006B51"/>
    <a:srgbClr val="154734"/>
    <a:srgbClr val="4195D1"/>
    <a:srgbClr val="72B0E0"/>
    <a:srgbClr val="FFC400"/>
    <a:srgbClr val="36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95BBB-FA87-40D5-BED0-BAAF596FA414}" v="16" dt="2024-11-28T03:24:58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86405"/>
  </p:normalViewPr>
  <p:slideViewPr>
    <p:cSldViewPr snapToGrid="0">
      <p:cViewPr varScale="1">
        <p:scale>
          <a:sx n="67" d="100"/>
          <a:sy n="67" d="100"/>
        </p:scale>
        <p:origin x="176" y="848"/>
      </p:cViewPr>
      <p:guideLst/>
    </p:cSldViewPr>
  </p:slideViewPr>
  <p:outlineViewPr>
    <p:cViewPr>
      <p:scale>
        <a:sx n="33" d="100"/>
        <a:sy n="33" d="100"/>
      </p:scale>
      <p:origin x="0" y="-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9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EC3F-CA95-774B-A084-8513D32CF312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B3BD-97C9-6447-9D2B-E183E22B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1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1708A8B4-B8CB-E276-4D3B-3C043C31F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5A18F0-FC8F-95A3-9A8D-90030BA79E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3060F00-57CF-9E7F-120E-C2581F73A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8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8"/>
          </a:xfrm>
          <a:prstGeom prst="rect">
            <a:avLst/>
          </a:prstGeom>
        </p:spPr>
      </p:pic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9AE9F02-96E0-A04B-CFA7-D38B50B267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6275" y="171450"/>
            <a:ext cx="5165725" cy="5672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48CB17-E783-66E0-780D-59D5D39A5A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18800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8B19AC2-B7C2-ADE2-10DB-341D4BFEB9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945" y="6121747"/>
            <a:ext cx="1698423" cy="429376"/>
          </a:xfrm>
          <a:prstGeom prst="rect">
            <a:avLst/>
          </a:prstGeom>
        </p:spPr>
      </p:pic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9AE9F02-96E0-A04B-CFA7-D38B50B267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6275" y="171450"/>
            <a:ext cx="5165725" cy="5672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C8F0D7-5E83-909E-4402-925EBD5FF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224763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Multi-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2CFC7-F21C-E068-FACC-F3E8C2AC6F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8"/>
          </a:xfrm>
          <a:prstGeom prst="rect">
            <a:avLst/>
          </a:prstGeom>
        </p:spPr>
      </p:pic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70AB25-6193-D7FE-77F3-3E67A400A4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26275" y="171449"/>
            <a:ext cx="5165725" cy="3384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698B619-2A3A-0FE2-7AC2-7BAB298108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6276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8468787-B2AA-2E5B-1B41-69DB1C6DF1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09137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630D3A8-E7DF-29AB-7626-150B9E893D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348651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Multi-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819" y="1"/>
            <a:ext cx="12187063" cy="685799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8B19AC2-B7C2-ADE2-10DB-341D4BFEB9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945" y="6121747"/>
            <a:ext cx="1698423" cy="429376"/>
          </a:xfrm>
          <a:prstGeom prst="rect">
            <a:avLst/>
          </a:prstGeom>
        </p:spPr>
      </p:pic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70AB25-6193-D7FE-77F3-3E67A400A4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26275" y="171449"/>
            <a:ext cx="5165725" cy="3384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698B619-2A3A-0FE2-7AC2-7BAB298108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6276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8468787-B2AA-2E5B-1B41-69DB1C6DF1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09137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6C9D6F0-A494-7697-828F-653B8AD328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95145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D258AC-FA3F-A329-C929-C218C92809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63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7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58E088-937D-DB10-8677-BDC43DBB2E50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5D2242-DC62-B263-BECE-3ED661FB98E4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73F951-8E3E-6E66-C5D1-3372B6EF7B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D258AC-FA3F-A329-C929-C218C92809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63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+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29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7134BB87-AD1A-0F85-3894-83865AA66A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429" y="1876903"/>
            <a:ext cx="5099895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86CB49D-423C-F078-9058-14B85BDB1C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38288" y="1876903"/>
            <a:ext cx="5117440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909AB-DFBE-863A-662A-3836CBB0D020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8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+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27DC0B-667A-7C2A-A251-70BA5DB4E1C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5CE99F-5379-46BE-69C4-261A964D565C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26AABD-C0A5-40CB-D6B9-D61E51C9A8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29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7134BB87-AD1A-0F85-3894-83865AA66A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429" y="1876903"/>
            <a:ext cx="5099895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86CB49D-423C-F078-9058-14B85BDB1C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38288" y="1876903"/>
            <a:ext cx="5117440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909AB-DFBE-863A-662A-3836CBB0D020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0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CF57C96-C251-CDE5-D7AD-231AF6331B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701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EF532F1-6C2D-02D6-B035-09B01ED32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4526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</p:spTree>
    <p:extLst>
      <p:ext uri="{BB962C8B-B14F-4D97-AF65-F5344CB8AC3E}">
        <p14:creationId xmlns:p14="http://schemas.microsoft.com/office/powerpoint/2010/main" val="345726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95BC352-C1F2-5223-79A3-D1951D40320D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B49361-80AE-3695-3B7E-B660F898A78A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F86AFD-E447-F877-521E-A273D2C00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CF57C96-C251-CDE5-D7AD-231AF6331B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701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EF532F1-6C2D-02D6-B035-09B01ED32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4526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</p:spTree>
    <p:extLst>
      <p:ext uri="{BB962C8B-B14F-4D97-AF65-F5344CB8AC3E}">
        <p14:creationId xmlns:p14="http://schemas.microsoft.com/office/powerpoint/2010/main" val="4182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F0F341-E203-2453-86F4-AA75ACDBD1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3FF0E-8BD7-B152-9E7A-09DAD3497E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35" y="1"/>
            <a:ext cx="12187065" cy="685799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90E2E53-F98C-94D4-8878-D4A3828936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6B5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pic>
        <p:nvPicPr>
          <p:cNvPr id="13" name="Picture 12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1119646F-3453-874F-B0E4-6B92EE0962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0948-CB90-B0DC-F06D-B444CA53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006B5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49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MG +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D08974C-9538-8A1A-2AC2-F7ED2BC3C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0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560FF8A-CF37-CA43-0097-24AE491856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55195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30B08BD-8E51-9155-C70E-64190DB7C7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4257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38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MG +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3B932D-6ED8-EDE4-15F5-E32C52054725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E8DC6-AF10-3D74-7FCE-3F426094015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906D59B-69B8-F059-A18C-88A2D486F7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D08974C-9538-8A1A-2AC2-F7ED2BC3C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0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560FF8A-CF37-CA43-0097-24AE491856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55195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30B08BD-8E51-9155-C70E-64190DB7C7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4257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6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6D6E7-381D-BF91-7E45-7B405AEC2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6065D40-132E-319F-EDB4-6BA3CADBE6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6387" y="1557339"/>
            <a:ext cx="10981045" cy="4333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27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1F406A-2269-3B0E-CBD1-4D9F348F542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CF1C66-3CE3-3AE1-4CA2-27394ECD6C5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9E27EF-C8DA-FA1B-7DBF-0AEEEBFC49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6065D40-132E-319F-EDB4-6BA3CADBE6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6387" y="1557339"/>
            <a:ext cx="10981045" cy="4333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9" name="Picture 8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6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6D6E7-381D-BF91-7E45-7B405AEC2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7" y="0"/>
            <a:ext cx="12189530" cy="685938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72F04F-61F8-521E-147B-43994A83DC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6520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F877BB0-D24A-EA2D-EED9-1C05E91F02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6520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0FB04284-AA97-184F-DFE1-52ACA680AD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594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832DA12-5E88-E056-EAB1-C2D8F82001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1594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7AFCC41-7E71-5CCA-553E-E5C74A7C14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1046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D8343A77-DF00-DA14-1954-46C4AB5FF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1046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8411A662-6C0B-32A5-5663-D8337FEAA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3545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98E2C73D-F122-AEF6-5574-F631D3CD8B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3545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</p:spTree>
    <p:extLst>
      <p:ext uri="{BB962C8B-B14F-4D97-AF65-F5344CB8AC3E}">
        <p14:creationId xmlns:p14="http://schemas.microsoft.com/office/powerpoint/2010/main" val="3465326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827A3E4-7694-DEBF-0D4B-FB8F62BD8F6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72325D-BBD1-30D3-D1D5-71D197775A83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27CCA8-8DED-635E-1C7E-426E5D64B8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72F04F-61F8-521E-147B-43994A83DC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6520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F877BB0-D24A-EA2D-EED9-1C05E91F02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6520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0FB04284-AA97-184F-DFE1-52ACA680AD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594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832DA12-5E88-E056-EAB1-C2D8F82001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1594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7AFCC41-7E71-5CCA-553E-E5C74A7C14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1046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D8343A77-DF00-DA14-1954-46C4AB5FF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1046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8411A662-6C0B-32A5-5663-D8337FEAA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3545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98E2C73D-F122-AEF6-5574-F631D3CD8B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3545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pic>
        <p:nvPicPr>
          <p:cNvPr id="4" name="Picture 3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0ADE4C94-D287-22C5-DA6F-5B41788BE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504A1C4-C072-F4A2-B520-44FF362A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648422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11786384-4B8B-AE93-F7AC-32BBFD45C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171450"/>
            <a:ext cx="12192000" cy="66865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4F7FB-4DAB-FCA4-A1CD-8C932883575E}"/>
              </a:ext>
            </a:extLst>
          </p:cNvPr>
          <p:cNvSpPr/>
          <p:nvPr userDrawn="1"/>
        </p:nvSpPr>
        <p:spPr>
          <a:xfrm>
            <a:off x="0" y="5440681"/>
            <a:ext cx="12192000" cy="141731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6285"/>
                  <a:lumOff val="33715"/>
                </a:schemeClr>
              </a:gs>
              <a:gs pos="0">
                <a:schemeClr val="tx1">
                  <a:alpha val="0"/>
                  <a:lumMod val="36495"/>
                  <a:lumOff val="63505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54CA6A-FAB6-8BEC-3B15-E63C278858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1C91D99-D4A2-16B9-0F04-C6B9E89D06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1DAB7374-13BC-0937-2362-154AA628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82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942A7-53B2-5F91-3643-A00826167592}"/>
              </a:ext>
            </a:extLst>
          </p:cNvPr>
          <p:cNvSpPr/>
          <p:nvPr userDrawn="1"/>
        </p:nvSpPr>
        <p:spPr>
          <a:xfrm>
            <a:off x="0" y="-7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C4BC6-33AC-4C1B-BE79-B4B658E9EF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3" y="1"/>
            <a:ext cx="12187065" cy="6857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DD8DB1-55C6-5968-DF8A-421B03F592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6B5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11" name="Picture 10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88E39C40-3A42-C612-AB1B-DD8211B4E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3748863-D2A7-E7F6-D3D6-854414498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006B5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50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34BAA4-5309-5B83-E0D9-66E735B3847C}"/>
              </a:ext>
            </a:extLst>
          </p:cNvPr>
          <p:cNvGrpSpPr/>
          <p:nvPr userDrawn="1"/>
        </p:nvGrpSpPr>
        <p:grpSpPr>
          <a:xfrm>
            <a:off x="-5477" y="-108155"/>
            <a:ext cx="12202951" cy="2424318"/>
            <a:chOff x="-300625" y="-108155"/>
            <a:chExt cx="12703214" cy="24243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E9288-77EA-4A16-EB6C-62FA4464A11B}"/>
                </a:ext>
              </a:extLst>
            </p:cNvPr>
            <p:cNvSpPr/>
            <p:nvPr userDrawn="1"/>
          </p:nvSpPr>
          <p:spPr>
            <a:xfrm>
              <a:off x="-300625" y="-108155"/>
              <a:ext cx="12703214" cy="2287334"/>
            </a:xfrm>
            <a:prstGeom prst="rect">
              <a:avLst/>
            </a:prstGeom>
            <a:solidFill>
              <a:srgbClr val="1547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438170-238B-A0FF-E49B-A59F1281371C}"/>
                </a:ext>
              </a:extLst>
            </p:cNvPr>
            <p:cNvSpPr/>
            <p:nvPr userDrawn="1"/>
          </p:nvSpPr>
          <p:spPr>
            <a:xfrm flipV="1">
              <a:off x="-300625" y="2179179"/>
              <a:ext cx="12703214" cy="136984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80AED746-76AB-01EF-A1B4-D421586C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331BA53-B0E3-1E4D-37DC-C82AF7B041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316163"/>
            <a:ext cx="12192000" cy="45418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807679-9261-6A01-19FF-4EB85659F7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3507" y="1148304"/>
            <a:ext cx="8967787" cy="72707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  <a:lvl3pPr marL="914400" indent="0">
              <a:buNone/>
              <a:defRPr/>
            </a:lvl3pPr>
          </a:lstStyle>
          <a:p>
            <a:r>
              <a:rPr lang="en-US" b="1" i="0" dirty="0">
                <a:solidFill>
                  <a:schemeClr val="bg1"/>
                </a:solidFill>
                <a:latin typeface="Lora SemiBold" pitchFamily="2" charset="77"/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302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8D95FE-0C9F-7EC9-03C1-2A3366D5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2" name="Picture 1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5510C3E4-AB58-E4C7-F9A0-06A8C7C3D4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07E0E46-4BEA-9194-149E-7C8D1E90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562320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9E56A5E-931A-0745-86BD-0CB49BB458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29" y="1628779"/>
            <a:ext cx="6666195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7478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176074-C3BE-4A6E-B535-D9D93A5EB941}"/>
              </a:ext>
            </a:extLst>
          </p:cNvPr>
          <p:cNvGrpSpPr/>
          <p:nvPr userDrawn="1"/>
        </p:nvGrpSpPr>
        <p:grpSpPr>
          <a:xfrm>
            <a:off x="0" y="-7"/>
            <a:ext cx="12192000" cy="6858007"/>
            <a:chOff x="0" y="-7"/>
            <a:chExt cx="12192000" cy="6858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AEDD0F-D865-DC86-D255-30A0C7FDDC14}"/>
                </a:ext>
              </a:extLst>
            </p:cNvPr>
            <p:cNvSpPr/>
            <p:nvPr userDrawn="1"/>
          </p:nvSpPr>
          <p:spPr>
            <a:xfrm>
              <a:off x="0" y="-7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E8E13F-416A-95D0-9286-49ACD2BFBD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4935" y="1"/>
              <a:ext cx="12187065" cy="6857999"/>
            </a:xfrm>
            <a:prstGeom prst="rect">
              <a:avLst/>
            </a:prstGeom>
          </p:spPr>
        </p:pic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8D95FE-0C9F-7EC9-03C1-2A3366D5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2" name="Picture 1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5510C3E4-AB58-E4C7-F9A0-06A8C7C3D4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C22E84-98C9-2268-3258-804D5861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562320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22D6FC-18A3-95A5-DA37-A9E8F85848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29" y="1628779"/>
            <a:ext cx="6666195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324014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2-Col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BD06F7D-E286-4308-B43F-5674DDE18AB6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424B6B-6EA1-0826-F963-DE65D0A09C6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61CD39-2CF3-08F7-AAC3-407B83174F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8"/>
            </a:xfrm>
            <a:prstGeom prst="rect">
              <a:avLst/>
            </a:prstGeom>
          </p:spPr>
        </p:pic>
      </p:grp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5F9D803-EAD4-480C-EDA0-88656D019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0" y="1616696"/>
            <a:ext cx="11073073" cy="4198175"/>
          </a:xfrm>
          <a:prstGeom prst="rect">
            <a:avLst/>
          </a:prstGeom>
        </p:spPr>
        <p:txBody>
          <a:bodyPr numCol="2" spcCol="45720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11067003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2-Col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BD06F7D-E286-4308-B43F-5674DDE18AB6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424B6B-6EA1-0826-F963-DE65D0A09C6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61CD39-2CF3-08F7-AAC3-407B83174F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5F9D803-EAD4-480C-EDA0-88656D019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0" y="1616696"/>
            <a:ext cx="11073073" cy="4198175"/>
          </a:xfrm>
          <a:prstGeom prst="rect">
            <a:avLst/>
          </a:prstGeom>
        </p:spPr>
        <p:txBody>
          <a:bodyPr numCol="2" spcCol="45720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11067003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76C1B2-0DA1-F5D2-6204-9E685D770001}"/>
              </a:ext>
            </a:extLst>
          </p:cNvPr>
          <p:cNvSpPr txBox="1">
            <a:spLocks/>
          </p:cNvSpPr>
          <p:nvPr userDrawn="1"/>
        </p:nvSpPr>
        <p:spPr>
          <a:xfrm>
            <a:off x="502592" y="1122363"/>
            <a:ext cx="8614904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University of</a:t>
            </a:r>
            <a:br>
              <a:rPr lang="en-US" dirty="0"/>
            </a:br>
            <a:r>
              <a:rPr lang="en-US" dirty="0"/>
              <a:t>Vermont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816F94E-748B-7D45-D414-4BE2D60D31AF}"/>
              </a:ext>
            </a:extLst>
          </p:cNvPr>
          <p:cNvSpPr txBox="1">
            <a:spLocks/>
          </p:cNvSpPr>
          <p:nvPr userDrawn="1"/>
        </p:nvSpPr>
        <p:spPr>
          <a:xfrm>
            <a:off x="502592" y="3602038"/>
            <a:ext cx="861490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2022 </a:t>
            </a:r>
            <a:r>
              <a:rPr lang="en-US" dirty="0" err="1"/>
              <a:t>Powerpoint</a:t>
            </a:r>
            <a:r>
              <a:rPr lang="en-US" dirty="0"/>
              <a:t>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9A093-937E-26ED-13F7-AEC9DD394A04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2" r:id="rId2"/>
    <p:sldLayoutId id="2147483684" r:id="rId3"/>
    <p:sldLayoutId id="2147483714" r:id="rId4"/>
    <p:sldLayoutId id="2147483717" r:id="rId5"/>
    <p:sldLayoutId id="2147483649" r:id="rId6"/>
    <p:sldLayoutId id="2147483718" r:id="rId7"/>
    <p:sldLayoutId id="2147483735" r:id="rId8"/>
    <p:sldLayoutId id="2147483700" r:id="rId9"/>
    <p:sldLayoutId id="2147483736" r:id="rId10"/>
    <p:sldLayoutId id="2147483719" r:id="rId11"/>
    <p:sldLayoutId id="2147483737" r:id="rId12"/>
    <p:sldLayoutId id="2147483720" r:id="rId13"/>
    <p:sldLayoutId id="2147483721" r:id="rId14"/>
    <p:sldLayoutId id="2147483733" r:id="rId15"/>
    <p:sldLayoutId id="2147483723" r:id="rId16"/>
    <p:sldLayoutId id="2147483732" r:id="rId17"/>
    <p:sldLayoutId id="2147483722" r:id="rId18"/>
    <p:sldLayoutId id="2147483734" r:id="rId19"/>
    <p:sldLayoutId id="2147483726" r:id="rId20"/>
    <p:sldLayoutId id="2147483731" r:id="rId21"/>
    <p:sldLayoutId id="2147483698" r:id="rId22"/>
    <p:sldLayoutId id="2147483730" r:id="rId23"/>
    <p:sldLayoutId id="2147483728" r:id="rId24"/>
    <p:sldLayoutId id="2147483729" r:id="rId25"/>
    <p:sldLayoutId id="2147483727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CB78-58A7-C663-471C-56F096780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076960"/>
            <a:ext cx="11499154" cy="2433003"/>
          </a:xfrm>
        </p:spPr>
        <p:txBody>
          <a:bodyPr/>
          <a:lstStyle/>
          <a:p>
            <a:r>
              <a:rPr lang="en-US" dirty="0"/>
              <a:t>Low-Cost Precipitation Phase Partitioning Using Acoustic Data and Machine Learning in the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09F87-5DB0-F2FA-A4EB-071DDF88D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Christian Skalka, Rachael Chertok, Julia Sober. Soheyl Faghir-Hagh, Tian Xia</a:t>
            </a:r>
          </a:p>
        </p:txBody>
      </p:sp>
      <p:pic>
        <p:nvPicPr>
          <p:cNvPr id="1026" name="Picture 2" descr="CIROH Logo">
            <a:extLst>
              <a:ext uri="{FF2B5EF4-FFF2-40B4-BE49-F238E27FC236}">
                <a16:creationId xmlns:a16="http://schemas.microsoft.com/office/drawing/2014/main" id="{467E3006-A7C5-6F29-2CD3-20F1A1F2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73" y="5181452"/>
            <a:ext cx="1199176" cy="119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 Oceanic and Atmospheric Association">
            <a:extLst>
              <a:ext uri="{FF2B5EF4-FFF2-40B4-BE49-F238E27FC236}">
                <a16:creationId xmlns:a16="http://schemas.microsoft.com/office/drawing/2014/main" id="{3921B107-4B0C-79D1-D466-E106E0AA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40" y="5037452"/>
            <a:ext cx="1276456" cy="12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SGS">
            <a:extLst>
              <a:ext uri="{FF2B5EF4-FFF2-40B4-BE49-F238E27FC236}">
                <a16:creationId xmlns:a16="http://schemas.microsoft.com/office/drawing/2014/main" id="{0788293F-CC55-3BB3-7913-80D18DDA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61" y="5037452"/>
            <a:ext cx="1453087" cy="14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025E3-AAB3-7E72-0DA4-3EDEAA6E3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737" y="5104171"/>
            <a:ext cx="1404758" cy="12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F71EAE-A110-0748-F5FF-A639C08EED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Precipitation Phase Partitioning with IoT </a:t>
            </a:r>
            <a:r>
              <a:rPr lang="en-US" dirty="0" err="1"/>
              <a:t>Sytems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B565E9-7C1F-30BD-99F2-15DA4245F9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Precipitation phase partitioning:</a:t>
            </a:r>
            <a:r>
              <a:rPr lang="en-US" dirty="0"/>
              <a:t> an important, difficult problem for alpine snow hydrology.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detect rain vs. sleet vs. snow with ground-based sensors?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i="1" dirty="0"/>
              <a:t>Rain on snow </a:t>
            </a:r>
            <a:r>
              <a:rPr lang="en-US" dirty="0"/>
              <a:t>detection: one of the 23 unsolved problems in hydrology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sensors (e.g., </a:t>
            </a:r>
            <a:r>
              <a:rPr lang="en-US" dirty="0" err="1"/>
              <a:t>disdrometers</a:t>
            </a:r>
            <a:r>
              <a:rPr lang="en-US" dirty="0"/>
              <a:t>) are expensive and power-hungry.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spatial resolution- but high spatial variability of phase in alpine settings.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Low-cost AI enabled IoT systems</a:t>
            </a:r>
            <a:r>
              <a:rPr lang="en-US" dirty="0"/>
              <a:t>, using acoustic sensors.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Modern platforms (e.g., Arduino) highly programmable, low power/cost.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cost/power/size = better spatial resolution.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9B489-2D3F-1E04-474F-538FC069579C}"/>
              </a:ext>
            </a:extLst>
          </p:cNvPr>
          <p:cNvSpPr txBox="1"/>
          <p:nvPr/>
        </p:nvSpPr>
        <p:spPr>
          <a:xfrm>
            <a:off x="2142309" y="5814871"/>
            <a:ext cx="9777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[1] Gunter </a:t>
            </a:r>
            <a:r>
              <a:rPr lang="en-US" sz="1400" i="1" dirty="0" err="1">
                <a:solidFill>
                  <a:schemeClr val="bg1"/>
                </a:solidFill>
              </a:rPr>
              <a:t>Bloschl</a:t>
            </a:r>
            <a:r>
              <a:rPr lang="en-US" sz="1400" i="1" dirty="0">
                <a:solidFill>
                  <a:schemeClr val="bg1"/>
                </a:solidFill>
              </a:rPr>
              <a:t>, Marc FP </a:t>
            </a:r>
            <a:r>
              <a:rPr lang="en-US" sz="1400" i="1" dirty="0" err="1">
                <a:solidFill>
                  <a:schemeClr val="bg1"/>
                </a:solidFill>
              </a:rPr>
              <a:t>Bierkens</a:t>
            </a:r>
            <a:r>
              <a:rPr lang="en-US" sz="1400" i="1" dirty="0">
                <a:solidFill>
                  <a:schemeClr val="bg1"/>
                </a:solidFill>
              </a:rPr>
              <a:t>, Antonio </a:t>
            </a:r>
            <a:r>
              <a:rPr lang="en-US" sz="1400" i="1" dirty="0" err="1">
                <a:solidFill>
                  <a:schemeClr val="bg1"/>
                </a:solidFill>
              </a:rPr>
              <a:t>Chambel</a:t>
            </a:r>
            <a:r>
              <a:rPr lang="en-US" sz="1400" i="1" dirty="0">
                <a:solidFill>
                  <a:schemeClr val="bg1"/>
                </a:solidFill>
              </a:rPr>
              <a:t>, Christophe </a:t>
            </a:r>
            <a:r>
              <a:rPr lang="en-US" sz="1400" i="1" dirty="0" err="1">
                <a:solidFill>
                  <a:schemeClr val="bg1"/>
                </a:solidFill>
              </a:rPr>
              <a:t>Cudennec</a:t>
            </a:r>
            <a:r>
              <a:rPr lang="en-US" sz="1400" i="1" dirty="0">
                <a:solidFill>
                  <a:schemeClr val="bg1"/>
                </a:solidFill>
              </a:rPr>
              <a:t>, Georgia </a:t>
            </a:r>
            <a:r>
              <a:rPr lang="en-US" sz="1400" i="1" dirty="0" err="1">
                <a:solidFill>
                  <a:schemeClr val="bg1"/>
                </a:solidFill>
              </a:rPr>
              <a:t>Destouni</a:t>
            </a:r>
            <a:r>
              <a:rPr lang="en-US" sz="1400" i="1" dirty="0">
                <a:solidFill>
                  <a:schemeClr val="bg1"/>
                </a:solidFill>
              </a:rPr>
              <a:t>, Aldo Fiori, James </a:t>
            </a:r>
            <a:r>
              <a:rPr lang="en-US" sz="1400" i="1" dirty="0" err="1">
                <a:solidFill>
                  <a:schemeClr val="bg1"/>
                </a:solidFill>
              </a:rPr>
              <a:t>WKirchner</a:t>
            </a:r>
            <a:r>
              <a:rPr lang="en-US" sz="1400" i="1" dirty="0">
                <a:solidFill>
                  <a:schemeClr val="bg1"/>
                </a:solidFill>
              </a:rPr>
              <a:t>, Jeffrey J McDonnell, Hubert HG </a:t>
            </a:r>
            <a:r>
              <a:rPr lang="en-US" sz="1400" i="1" dirty="0" err="1">
                <a:solidFill>
                  <a:schemeClr val="bg1"/>
                </a:solidFill>
              </a:rPr>
              <a:t>Savenije</a:t>
            </a:r>
            <a:r>
              <a:rPr lang="en-US" sz="1400" i="1" dirty="0">
                <a:solidFill>
                  <a:schemeClr val="bg1"/>
                </a:solidFill>
              </a:rPr>
              <a:t>, Murugesu Sivapalan, et al. </a:t>
            </a:r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Twenty-three unsolved problems in hydrology–a community perspective. Hydrological sciences journal, 64(10):1141–1158, 2019</a:t>
            </a:r>
          </a:p>
        </p:txBody>
      </p:sp>
    </p:spTree>
    <p:extLst>
      <p:ext uri="{BB962C8B-B14F-4D97-AF65-F5344CB8AC3E}">
        <p14:creationId xmlns:p14="http://schemas.microsoft.com/office/powerpoint/2010/main" val="34176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DAF35-D0A6-95A2-7060-00605873A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790" y="1814208"/>
            <a:ext cx="7081418" cy="4358745"/>
          </a:xfrm>
        </p:spPr>
        <p:txBody>
          <a:bodyPr numCol="1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Phase partitioning can be integrated into a complete snow sensor system (incl. snow depth, temp/rh, others).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phase detection, summary: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Audio data recorded via a microphone.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Audio features extracted from this audio via signal processing.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Features provided to ML models, previously trained to classify precipitation phase.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Critical to embed the entire prediction workflow on device.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Streaming sound data is too costly for remote near-real-time reporting or even storage.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Smart sampling </a:t>
            </a:r>
            <a:r>
              <a:rPr lang="en-US" dirty="0"/>
              <a:t>ensures conservative use of mic.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D3F1E-37C9-8321-6059-B6C2D1A5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" y="637093"/>
            <a:ext cx="6942910" cy="778075"/>
          </a:xfrm>
        </p:spPr>
        <p:txBody>
          <a:bodyPr/>
          <a:lstStyle/>
          <a:p>
            <a:r>
              <a:rPr lang="en-US" dirty="0"/>
              <a:t>Low-Cost Arduino Sensor Platform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37787D-9DE3-905B-5920-2945AEBE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07" y="316748"/>
            <a:ext cx="4496190" cy="2994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513F9F-A9D5-FE3E-DFFE-0E42AA3B8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764" y="3331674"/>
            <a:ext cx="201947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3D12-9982-60E2-D7A8-81E204291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2500A-E757-F10D-F589-292CB73E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44" y="712473"/>
            <a:ext cx="2731927" cy="1530979"/>
          </a:xfrm>
        </p:spPr>
        <p:txBody>
          <a:bodyPr>
            <a:noAutofit/>
          </a:bodyPr>
          <a:lstStyle/>
          <a:p>
            <a:r>
              <a:rPr lang="en-US" sz="4000" dirty="0"/>
              <a:t>Detection </a:t>
            </a:r>
            <a:br>
              <a:rPr lang="en-US" sz="4000" dirty="0"/>
            </a:br>
            <a:r>
              <a:rPr lang="en-US" sz="4000" dirty="0"/>
              <a:t>Algorithm</a:t>
            </a:r>
            <a:br>
              <a:rPr lang="en-US" sz="4000" dirty="0"/>
            </a:br>
            <a:r>
              <a:rPr lang="en-US" sz="4000" dirty="0"/>
              <a:t>Flowchart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E31F39-385A-B41C-F60A-34068ADF5C03}"/>
              </a:ext>
            </a:extLst>
          </p:cNvPr>
          <p:cNvSpPr/>
          <p:nvPr/>
        </p:nvSpPr>
        <p:spPr>
          <a:xfrm>
            <a:off x="4363672" y="1277295"/>
            <a:ext cx="2438400" cy="391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Microphone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42A56B8-E27C-C4B7-6CC5-A2D967540F6B}"/>
              </a:ext>
            </a:extLst>
          </p:cNvPr>
          <p:cNvSpPr/>
          <p:nvPr/>
        </p:nvSpPr>
        <p:spPr>
          <a:xfrm>
            <a:off x="5477163" y="1746466"/>
            <a:ext cx="171721" cy="3264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49A19B-CA70-7F4C-249A-420498ED9E01}"/>
              </a:ext>
            </a:extLst>
          </p:cNvPr>
          <p:cNvSpPr/>
          <p:nvPr/>
        </p:nvSpPr>
        <p:spPr>
          <a:xfrm>
            <a:off x="3316970" y="2120674"/>
            <a:ext cx="4656667" cy="391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.wav file labeled by precipitation type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48904D5-597E-305E-039D-5FC539581BBB}"/>
              </a:ext>
            </a:extLst>
          </p:cNvPr>
          <p:cNvSpPr/>
          <p:nvPr/>
        </p:nvSpPr>
        <p:spPr>
          <a:xfrm rot="2887684">
            <a:off x="3407219" y="2597069"/>
            <a:ext cx="197678" cy="34619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CEE1C6-98CC-A469-F27C-C124EE253E43}"/>
              </a:ext>
            </a:extLst>
          </p:cNvPr>
          <p:cNvSpPr/>
          <p:nvPr/>
        </p:nvSpPr>
        <p:spPr>
          <a:xfrm>
            <a:off x="1705449" y="3058580"/>
            <a:ext cx="2360714" cy="480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Signal in Time Domain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C322D2-1F10-A20B-A5FF-F5FEE08F2064}"/>
              </a:ext>
            </a:extLst>
          </p:cNvPr>
          <p:cNvSpPr/>
          <p:nvPr/>
        </p:nvSpPr>
        <p:spPr>
          <a:xfrm>
            <a:off x="5543733" y="2640133"/>
            <a:ext cx="190848" cy="334439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3B4CD1-D947-51E6-EA62-87A16894B4C7}"/>
              </a:ext>
            </a:extLst>
          </p:cNvPr>
          <p:cNvSpPr/>
          <p:nvPr/>
        </p:nvSpPr>
        <p:spPr>
          <a:xfrm>
            <a:off x="4730994" y="3056793"/>
            <a:ext cx="2007177" cy="480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Fourier Transform (FFT)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626B56F-3682-A518-1ADB-8E1DE751868F}"/>
              </a:ext>
            </a:extLst>
          </p:cNvPr>
          <p:cNvSpPr/>
          <p:nvPr/>
        </p:nvSpPr>
        <p:spPr>
          <a:xfrm rot="19102153">
            <a:off x="7563678" y="2608440"/>
            <a:ext cx="194836" cy="350162"/>
          </a:xfrm>
          <a:prstGeom prst="downArrow">
            <a:avLst>
              <a:gd name="adj1" fmla="val 64475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200711-D733-BEE8-C4B6-4036C245ADB2}"/>
              </a:ext>
            </a:extLst>
          </p:cNvPr>
          <p:cNvSpPr/>
          <p:nvPr/>
        </p:nvSpPr>
        <p:spPr>
          <a:xfrm>
            <a:off x="7145301" y="3005916"/>
            <a:ext cx="3818467" cy="480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Time Fourier Transform (STFFT)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AAF895A-5920-7025-9250-18136B8A0C1C}"/>
              </a:ext>
            </a:extLst>
          </p:cNvPr>
          <p:cNvSpPr/>
          <p:nvPr/>
        </p:nvSpPr>
        <p:spPr>
          <a:xfrm rot="1607746">
            <a:off x="2591534" y="3657234"/>
            <a:ext cx="212061" cy="343557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CD35B1-1D55-384E-4E86-FD5AFC9B1614}"/>
              </a:ext>
            </a:extLst>
          </p:cNvPr>
          <p:cNvSpPr/>
          <p:nvPr/>
        </p:nvSpPr>
        <p:spPr>
          <a:xfrm>
            <a:off x="902069" y="4095701"/>
            <a:ext cx="3052225" cy="541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features from time domain: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1F01A7-4E65-44BE-6B8E-5BDC5D5A6084}"/>
              </a:ext>
            </a:extLst>
          </p:cNvPr>
          <p:cNvSpPr/>
          <p:nvPr/>
        </p:nvSpPr>
        <p:spPr>
          <a:xfrm>
            <a:off x="5556026" y="3645940"/>
            <a:ext cx="178557" cy="33698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7899A3-7822-E9DA-409C-F81749F4EE7E}"/>
              </a:ext>
            </a:extLst>
          </p:cNvPr>
          <p:cNvSpPr/>
          <p:nvPr/>
        </p:nvSpPr>
        <p:spPr>
          <a:xfrm>
            <a:off x="4095346" y="4059031"/>
            <a:ext cx="3560322" cy="58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Extract Features from frequency domain (spectrogram):</a:t>
            </a:r>
          </a:p>
          <a:p>
            <a:pPr algn="ctr"/>
            <a:endParaRPr lang="en-US" sz="14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6526750-08A3-F2DA-8BE0-1EE8F78CFC99}"/>
              </a:ext>
            </a:extLst>
          </p:cNvPr>
          <p:cNvSpPr/>
          <p:nvPr/>
        </p:nvSpPr>
        <p:spPr>
          <a:xfrm rot="2167071">
            <a:off x="8793818" y="3623945"/>
            <a:ext cx="178558" cy="33698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D65FEC-8274-8579-AA67-1108FC6DD196}"/>
              </a:ext>
            </a:extLst>
          </p:cNvPr>
          <p:cNvSpPr/>
          <p:nvPr/>
        </p:nvSpPr>
        <p:spPr>
          <a:xfrm>
            <a:off x="7850222" y="4036867"/>
            <a:ext cx="2650177" cy="589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MFCCs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C19F90-749B-397B-B291-97612B3F9CEE}"/>
              </a:ext>
            </a:extLst>
          </p:cNvPr>
          <p:cNvSpPr/>
          <p:nvPr/>
        </p:nvSpPr>
        <p:spPr>
          <a:xfrm rot="2016982">
            <a:off x="8155592" y="4657232"/>
            <a:ext cx="222221" cy="37510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53FB551-D13C-7964-7AE7-92439778C8FF}"/>
              </a:ext>
            </a:extLst>
          </p:cNvPr>
          <p:cNvSpPr/>
          <p:nvPr/>
        </p:nvSpPr>
        <p:spPr>
          <a:xfrm rot="19771854">
            <a:off x="2939566" y="4748208"/>
            <a:ext cx="176093" cy="311833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0493DF5-E0E3-22A4-B8DE-D84D8E492C7A}"/>
              </a:ext>
            </a:extLst>
          </p:cNvPr>
          <p:cNvSpPr/>
          <p:nvPr/>
        </p:nvSpPr>
        <p:spPr>
          <a:xfrm>
            <a:off x="5582872" y="4713991"/>
            <a:ext cx="176707" cy="324852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AC6C94-B3F0-461F-7B91-53B7DC08F8AA}"/>
              </a:ext>
            </a:extLst>
          </p:cNvPr>
          <p:cNvSpPr/>
          <p:nvPr/>
        </p:nvSpPr>
        <p:spPr>
          <a:xfrm>
            <a:off x="1695066" y="5127631"/>
            <a:ext cx="8805333" cy="480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as input features to ML models: SVM and Random Forests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4DB826E-DA32-C8C2-53A8-F6BF123240AA}"/>
              </a:ext>
            </a:extLst>
          </p:cNvPr>
          <p:cNvSpPr/>
          <p:nvPr/>
        </p:nvSpPr>
        <p:spPr>
          <a:xfrm>
            <a:off x="5605260" y="5704988"/>
            <a:ext cx="229273" cy="266449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F7E85D-83E9-A490-BE86-C36CAC7CBC9D}"/>
              </a:ext>
            </a:extLst>
          </p:cNvPr>
          <p:cNvSpPr/>
          <p:nvPr/>
        </p:nvSpPr>
        <p:spPr>
          <a:xfrm>
            <a:off x="2316313" y="6037040"/>
            <a:ext cx="7208339" cy="5590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Outputs: Classified precipitation phase</a:t>
            </a:r>
          </a:p>
          <a:p>
            <a:pPr algn="ctr"/>
            <a:r>
              <a:rPr lang="en-US" dirty="0"/>
              <a:t>Light rain, heavy rain, light hail, heavy hail, snow, silence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4B4FB3-223E-7F0B-1940-50236B0DBF56}"/>
              </a:ext>
            </a:extLst>
          </p:cNvPr>
          <p:cNvSpPr/>
          <p:nvPr/>
        </p:nvSpPr>
        <p:spPr>
          <a:xfrm>
            <a:off x="4066162" y="239363"/>
            <a:ext cx="3210126" cy="5851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dew point &gt; 100 - </a:t>
            </a:r>
            <a:r>
              <a:rPr lang="en-US" dirty="0">
                <a:latin typeface="Symbol" pitchFamily="2" charset="2"/>
              </a:rPr>
              <a:t>e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AF09102-8C65-CCD1-14BD-6D31FD0C6A68}"/>
              </a:ext>
            </a:extLst>
          </p:cNvPr>
          <p:cNvSpPr/>
          <p:nvPr/>
        </p:nvSpPr>
        <p:spPr>
          <a:xfrm>
            <a:off x="5451569" y="913335"/>
            <a:ext cx="191569" cy="274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E7A1DA-76A6-8BE5-C156-CC60733F3007}"/>
              </a:ext>
            </a:extLst>
          </p:cNvPr>
          <p:cNvSpPr txBox="1"/>
          <p:nvPr/>
        </p:nvSpPr>
        <p:spPr>
          <a:xfrm>
            <a:off x="4840279" y="868420"/>
            <a:ext cx="57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Yes</a:t>
            </a:r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3B35E77-0353-51A1-BFE5-2B87428C66C6}"/>
              </a:ext>
            </a:extLst>
          </p:cNvPr>
          <p:cNvSpPr/>
          <p:nvPr/>
        </p:nvSpPr>
        <p:spPr>
          <a:xfrm rot="10800000">
            <a:off x="7168366" y="338931"/>
            <a:ext cx="704920" cy="77807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3016D3-94B3-4993-3A0D-9A40FB4B94C9}"/>
              </a:ext>
            </a:extLst>
          </p:cNvPr>
          <p:cNvSpPr txBox="1"/>
          <p:nvPr/>
        </p:nvSpPr>
        <p:spPr>
          <a:xfrm>
            <a:off x="7856896" y="541911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No: Wait x minutes, then resample</a:t>
            </a:r>
          </a:p>
        </p:txBody>
      </p:sp>
    </p:spTree>
    <p:extLst>
      <p:ext uri="{BB962C8B-B14F-4D97-AF65-F5344CB8AC3E}">
        <p14:creationId xmlns:p14="http://schemas.microsoft.com/office/powerpoint/2010/main" val="99193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AF3D3-8A2A-CCE6-8423-7FA59B3F9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must be able to fit on embedded device (nonvolatile and program memory).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Rules out deep learning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 we’ve evaluated: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 Vector Machines (SVM)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XGBoost (ruled out, too computationally expensive)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(too simple for this data, did not converge)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processing performed to extract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audio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domain: four possible temporal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 domain: 12 possible spectral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MFCCs: Mel Frequency Cepstral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2C311-54C2-9F60-958F-F1A0877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92F2B-1E4E-1E99-3386-643EDE99B9C2}"/>
              </a:ext>
            </a:extLst>
          </p:cNvPr>
          <p:cNvSpPr txBox="1"/>
          <p:nvPr/>
        </p:nvSpPr>
        <p:spPr>
          <a:xfrm>
            <a:off x="9322905" y="3059668"/>
            <a:ext cx="323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Insert Image?</a:t>
            </a:r>
          </a:p>
        </p:txBody>
      </p:sp>
    </p:spTree>
    <p:extLst>
      <p:ext uri="{BB962C8B-B14F-4D97-AF65-F5344CB8AC3E}">
        <p14:creationId xmlns:p14="http://schemas.microsoft.com/office/powerpoint/2010/main" val="173561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5F593-F397-9DF7-38B4-7CAE844D7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features to ML models retrieved from synthetic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Rain simulated with large watering can.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Sleet/hail simulated with poured couscous.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model results, on synthetic data, as follows (in percentages):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and memory usage: Max ~30mA during prediction workflow, 16KB 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83B380-DFBC-B5B4-AB25-2E052632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with Synthetic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BDF9E-863C-A95D-267C-4F62F6A2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67" y="3429000"/>
            <a:ext cx="12192000" cy="9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42BE0-E572-A3FC-D42A-CFF5162CD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1" y="1616696"/>
            <a:ext cx="6891339" cy="4198175"/>
          </a:xfrm>
        </p:spPr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Collecting real weather audio (in process).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Refining models using real data.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Refining hardware for remote IoT-based sensor network deployments.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area networking via </a:t>
            </a:r>
            <a:r>
              <a:rPr lang="en-US" dirty="0" err="1"/>
              <a:t>LoRA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 real time reporting via satellite uplink.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full snow hydrology sensor suite: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Snow depth, soil moisture, temp/RH.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88438-D9CB-06BC-3B23-01A5B1DC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DDC60-26FB-1EE1-6A54-0B54E119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85" y="1557339"/>
            <a:ext cx="359884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19785-A3BB-43B8-F86E-C810F51090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B1132-148D-4C30-178F-FAC555EB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30714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6B5787-CE66-B767-2E7A-52EDA106EBD6}"/>
              </a:ext>
            </a:extLst>
          </p:cNvPr>
          <p:cNvGrpSpPr/>
          <p:nvPr/>
        </p:nvGrpSpPr>
        <p:grpSpPr>
          <a:xfrm>
            <a:off x="1395385" y="825926"/>
            <a:ext cx="9401229" cy="5703106"/>
            <a:chOff x="1416298" y="420639"/>
            <a:chExt cx="9401229" cy="57031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B214F22-7405-94F5-AF3F-5F9818BDB54B}"/>
                </a:ext>
              </a:extLst>
            </p:cNvPr>
            <p:cNvSpPr/>
            <p:nvPr/>
          </p:nvSpPr>
          <p:spPr>
            <a:xfrm>
              <a:off x="5053104" y="675459"/>
              <a:ext cx="1495697" cy="13389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AC99E89A-5CA2-16D3-835C-97C6CCC7C4A7}"/>
                </a:ext>
              </a:extLst>
            </p:cNvPr>
            <p:cNvSpPr/>
            <p:nvPr/>
          </p:nvSpPr>
          <p:spPr>
            <a:xfrm rot="10800000">
              <a:off x="3276015" y="930184"/>
              <a:ext cx="1242101" cy="842554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3BD8D9CF-D91E-9D75-01E5-0178276A728B}"/>
                </a:ext>
              </a:extLst>
            </p:cNvPr>
            <p:cNvSpPr txBox="1"/>
            <p:nvPr/>
          </p:nvSpPr>
          <p:spPr>
            <a:xfrm>
              <a:off x="3600538" y="1024349"/>
              <a:ext cx="805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ADC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Pin A0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D62E5F-DD66-7340-DCDE-21BD877B29D0}"/>
                </a:ext>
              </a:extLst>
            </p:cNvPr>
            <p:cNvCxnSpPr>
              <a:cxnSpLocks/>
            </p:cNvCxnSpPr>
            <p:nvPr/>
          </p:nvCxnSpPr>
          <p:spPr>
            <a:xfrm>
              <a:off x="4518117" y="1360166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Electret Microphone Amplifier - MAX9814 ...">
              <a:extLst>
                <a:ext uri="{FF2B5EF4-FFF2-40B4-BE49-F238E27FC236}">
                  <a16:creationId xmlns:a16="http://schemas.microsoft.com/office/drawing/2014/main" id="{6E170389-54A1-BF05-1686-99B489F13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298" y="695936"/>
              <a:ext cx="1311048" cy="131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1895AEFA-E39A-7A05-E80E-84118E1668F6}"/>
                </a:ext>
              </a:extLst>
            </p:cNvPr>
            <p:cNvSpPr txBox="1"/>
            <p:nvPr/>
          </p:nvSpPr>
          <p:spPr>
            <a:xfrm>
              <a:off x="5094976" y="695936"/>
              <a:ext cx="1410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Record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.wav </a:t>
              </a:r>
              <a:r>
                <a:rPr lang="en-US" dirty="0">
                  <a:solidFill>
                    <a:schemeClr val="bg1"/>
                  </a:solidFill>
                </a:rPr>
                <a:t>files onto the SD card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A21822-59DF-BF27-A585-B7D8E1B34A53}"/>
                </a:ext>
              </a:extLst>
            </p:cNvPr>
            <p:cNvSpPr/>
            <p:nvPr/>
          </p:nvSpPr>
          <p:spPr>
            <a:xfrm>
              <a:off x="7098033" y="863231"/>
              <a:ext cx="1226819" cy="9938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BB6D5D-82B8-443A-E13D-7B64159ED9AE}"/>
                </a:ext>
              </a:extLst>
            </p:cNvPr>
            <p:cNvCxnSpPr>
              <a:cxnSpLocks/>
            </p:cNvCxnSpPr>
            <p:nvPr/>
          </p:nvCxnSpPr>
          <p:spPr>
            <a:xfrm>
              <a:off x="6555923" y="1344927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683D6040-F719-90B0-9558-39CE82AC1120}"/>
                </a:ext>
              </a:extLst>
            </p:cNvPr>
            <p:cNvSpPr txBox="1"/>
            <p:nvPr/>
          </p:nvSpPr>
          <p:spPr>
            <a:xfrm>
              <a:off x="7047874" y="898498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 the .wav file from SD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EEC8E9-843E-DA7F-D97C-4FC53F13AD98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2575730" y="1344927"/>
              <a:ext cx="700285" cy="65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BD2F262F-A2C6-833E-FBCE-1F0676F94A2C}"/>
                </a:ext>
              </a:extLst>
            </p:cNvPr>
            <p:cNvSpPr txBox="1"/>
            <p:nvPr/>
          </p:nvSpPr>
          <p:spPr>
            <a:xfrm>
              <a:off x="1536637" y="421451"/>
              <a:ext cx="1350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</a:rPr>
                <a:t>Microphone</a:t>
              </a:r>
            </a:p>
          </p:txBody>
        </p:sp>
        <p:pic>
          <p:nvPicPr>
            <p:cNvPr id="16" name="Picture 15" descr="Amazon.com: SanDisk 8GB microSD High ...">
              <a:extLst>
                <a:ext uri="{FF2B5EF4-FFF2-40B4-BE49-F238E27FC236}">
                  <a16:creationId xmlns:a16="http://schemas.microsoft.com/office/drawing/2014/main" id="{AE79CBDA-9B17-30F4-5D16-B2755CC7D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052" y="1605336"/>
              <a:ext cx="377988" cy="27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E0809E-7DDF-8382-2D6A-DCF4DFAE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52" y="1344927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0FB84B-125D-7A06-4104-4C0B33A82DE6}"/>
                </a:ext>
              </a:extLst>
            </p:cNvPr>
            <p:cNvSpPr/>
            <p:nvPr/>
          </p:nvSpPr>
          <p:spPr>
            <a:xfrm>
              <a:off x="8874082" y="930184"/>
              <a:ext cx="1327135" cy="7906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97A74996-7971-90D1-E9F8-E91AC8ECF166}"/>
                </a:ext>
              </a:extLst>
            </p:cNvPr>
            <p:cNvSpPr txBox="1"/>
            <p:nvPr/>
          </p:nvSpPr>
          <p:spPr>
            <a:xfrm>
              <a:off x="8866960" y="1021763"/>
              <a:ext cx="132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Apply Windowing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05A93F9-8762-07D3-DC21-ABFB255192E3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flipH="1">
              <a:off x="9530526" y="1720852"/>
              <a:ext cx="7122" cy="87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C893C3D-D915-F5C6-E1A8-1DDE10C379AF}"/>
                </a:ext>
              </a:extLst>
            </p:cNvPr>
            <p:cNvSpPr/>
            <p:nvPr/>
          </p:nvSpPr>
          <p:spPr>
            <a:xfrm>
              <a:off x="8866960" y="2593707"/>
              <a:ext cx="1327135" cy="9938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6D670976-FD9A-261A-FC4D-09CB3C22828C}"/>
                </a:ext>
              </a:extLst>
            </p:cNvPr>
            <p:cNvSpPr txBox="1"/>
            <p:nvPr/>
          </p:nvSpPr>
          <p:spPr>
            <a:xfrm>
              <a:off x="8866960" y="2632487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Discrete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Fourier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Transform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B6AFAB-27E1-A4AB-CDC0-F75F675CC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7728" y="3093452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62A2968-4964-41C9-4785-5CE7C35EF797}"/>
                </a:ext>
              </a:extLst>
            </p:cNvPr>
            <p:cNvSpPr/>
            <p:nvPr/>
          </p:nvSpPr>
          <p:spPr>
            <a:xfrm>
              <a:off x="7090911" y="2702927"/>
              <a:ext cx="1226819" cy="7683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48">
              <a:extLst>
                <a:ext uri="{FF2B5EF4-FFF2-40B4-BE49-F238E27FC236}">
                  <a16:creationId xmlns:a16="http://schemas.microsoft.com/office/drawing/2014/main" id="{87F54D59-F4F8-1CC3-6BFC-64D312748A78}"/>
                </a:ext>
              </a:extLst>
            </p:cNvPr>
            <p:cNvSpPr txBox="1"/>
            <p:nvPr/>
          </p:nvSpPr>
          <p:spPr>
            <a:xfrm>
              <a:off x="7040751" y="2767475"/>
              <a:ext cx="132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Mel Filter Bank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E4507E-FCE9-54E5-B119-4954EF5D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8799" y="3090277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D894F1E-79AE-6C14-E857-3CF4ED069C0B}"/>
                </a:ext>
              </a:extLst>
            </p:cNvPr>
            <p:cNvSpPr/>
            <p:nvPr/>
          </p:nvSpPr>
          <p:spPr>
            <a:xfrm>
              <a:off x="5265820" y="2417636"/>
              <a:ext cx="1270441" cy="13389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032B2D0A-3E30-A30A-E41B-8BA4BB80C630}"/>
                </a:ext>
              </a:extLst>
            </p:cNvPr>
            <p:cNvSpPr txBox="1"/>
            <p:nvPr/>
          </p:nvSpPr>
          <p:spPr>
            <a:xfrm>
              <a:off x="5228788" y="2486938"/>
              <a:ext cx="13271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 and Discrete Cosine Transform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E2FD4-BED8-EA90-FF6B-16971AE2E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6588" y="3087100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A850636-C4E3-B6F6-A4BB-97BB34983E43}"/>
                </a:ext>
              </a:extLst>
            </p:cNvPr>
            <p:cNvSpPr/>
            <p:nvPr/>
          </p:nvSpPr>
          <p:spPr>
            <a:xfrm>
              <a:off x="3252543" y="2417634"/>
              <a:ext cx="1455947" cy="13389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6528321C-CCB5-DFD4-8E51-3C683C78378D}"/>
                </a:ext>
              </a:extLst>
            </p:cNvPr>
            <p:cNvSpPr txBox="1"/>
            <p:nvPr/>
          </p:nvSpPr>
          <p:spPr>
            <a:xfrm>
              <a:off x="3252543" y="2457442"/>
              <a:ext cx="14497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Calculate and Save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MFCCs</a:t>
              </a:r>
              <a:r>
                <a:rPr lang="en-US" dirty="0">
                  <a:solidFill>
                    <a:schemeClr val="bg1"/>
                  </a:solidFill>
                </a:rPr>
                <a:t> onto the SD card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56066F-C056-3237-88A4-5E21ED3F3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961" y="420639"/>
              <a:ext cx="370956" cy="37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3C68C80-DAEA-2D6E-E25E-DC851F525084}"/>
                </a:ext>
              </a:extLst>
            </p:cNvPr>
            <p:cNvSpPr/>
            <p:nvPr/>
          </p:nvSpPr>
          <p:spPr>
            <a:xfrm>
              <a:off x="3295437" y="4629424"/>
              <a:ext cx="1455947" cy="9684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EE0B951-870F-5059-FC9E-FEB45D97FFE9}"/>
                </a:ext>
              </a:extLst>
            </p:cNvPr>
            <p:cNvSpPr txBox="1"/>
            <p:nvPr/>
          </p:nvSpPr>
          <p:spPr>
            <a:xfrm>
              <a:off x="3351038" y="4655878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 the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MFCC.csv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from SD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7FEC62-199B-5D81-EC98-3CAE7FE0C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383" y="4192995"/>
              <a:ext cx="370956" cy="37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Voice-Record Icons - Free SVG &amp; PNG ...">
              <a:extLst>
                <a:ext uri="{FF2B5EF4-FFF2-40B4-BE49-F238E27FC236}">
                  <a16:creationId xmlns:a16="http://schemas.microsoft.com/office/drawing/2014/main" id="{3A0FE953-8A5A-DE2C-4748-BD2DA887E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9" b="15766"/>
            <a:stretch/>
          </p:blipFill>
          <p:spPr bwMode="auto">
            <a:xfrm>
              <a:off x="5263665" y="1551713"/>
              <a:ext cx="536707" cy="37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5536279-C82A-FC4A-A601-DB2F29237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287" y="3756569"/>
              <a:ext cx="7122" cy="87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505D679-E1F3-95DF-A3CB-FEDFC0A920F3}"/>
                </a:ext>
              </a:extLst>
            </p:cNvPr>
            <p:cNvSpPr/>
            <p:nvPr/>
          </p:nvSpPr>
          <p:spPr>
            <a:xfrm>
              <a:off x="5299171" y="4460004"/>
              <a:ext cx="1726070" cy="129961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1023">
              <a:extLst>
                <a:ext uri="{FF2B5EF4-FFF2-40B4-BE49-F238E27FC236}">
                  <a16:creationId xmlns:a16="http://schemas.microsoft.com/office/drawing/2014/main" id="{2C87570F-92D4-2B45-24A6-5E517BE0AFDA}"/>
                </a:ext>
              </a:extLst>
            </p:cNvPr>
            <p:cNvSpPr txBox="1"/>
            <p:nvPr/>
          </p:nvSpPr>
          <p:spPr>
            <a:xfrm>
              <a:off x="5274112" y="4492526"/>
              <a:ext cx="17761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Feed the MFCCs to the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Random Forest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549086-4BA0-ACDD-3E6A-0C2504BCE333}"/>
                </a:ext>
              </a:extLst>
            </p:cNvPr>
            <p:cNvCxnSpPr>
              <a:cxnSpLocks/>
            </p:cNvCxnSpPr>
            <p:nvPr/>
          </p:nvCxnSpPr>
          <p:spPr>
            <a:xfrm>
              <a:off x="7025243" y="5108081"/>
              <a:ext cx="10090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BFCE4E-53B3-9A03-6483-F7EF86089A50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4" y="5096034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1030">
              <a:extLst>
                <a:ext uri="{FF2B5EF4-FFF2-40B4-BE49-F238E27FC236}">
                  <a16:creationId xmlns:a16="http://schemas.microsoft.com/office/drawing/2014/main" id="{4D2DA74D-0522-96F3-C747-7D1AA011833D}"/>
                </a:ext>
              </a:extLst>
            </p:cNvPr>
            <p:cNvSpPr txBox="1"/>
            <p:nvPr/>
          </p:nvSpPr>
          <p:spPr>
            <a:xfrm>
              <a:off x="7136465" y="4754135"/>
              <a:ext cx="778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Results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DC02B13-2686-1322-18EB-196FEDD6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8055213" y="4113034"/>
              <a:ext cx="217628" cy="1973851"/>
            </a:xfrm>
            <a:prstGeom prst="rect">
              <a:avLst/>
            </a:prstGeom>
          </p:spPr>
        </p:pic>
        <p:sp>
          <p:nvSpPr>
            <p:cNvPr id="44" name="TextBox 1038">
              <a:extLst>
                <a:ext uri="{FF2B5EF4-FFF2-40B4-BE49-F238E27FC236}">
                  <a16:creationId xmlns:a16="http://schemas.microsoft.com/office/drawing/2014/main" id="{DE042130-EE31-BD76-63DD-306AD945ADB7}"/>
                </a:ext>
              </a:extLst>
            </p:cNvPr>
            <p:cNvSpPr txBox="1"/>
            <p:nvPr/>
          </p:nvSpPr>
          <p:spPr>
            <a:xfrm>
              <a:off x="8221462" y="4092420"/>
              <a:ext cx="17879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1. Heavy hail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2. Light hail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3. Heavy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4. Medium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5. Light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6. Snow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7. Silence</a:t>
              </a:r>
            </a:p>
          </p:txBody>
        </p:sp>
        <p:pic>
          <p:nvPicPr>
            <p:cNvPr id="45" name="Picture 44" descr="A computer screen shot of a diagram&#10;&#10;Description automatically generated">
              <a:extLst>
                <a:ext uri="{FF2B5EF4-FFF2-40B4-BE49-F238E27FC236}">
                  <a16:creationId xmlns:a16="http://schemas.microsoft.com/office/drawing/2014/main" id="{3F8B916F-8A5A-C222-2A60-4529CD92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98" t="11596" r="20011"/>
            <a:stretch/>
          </p:blipFill>
          <p:spPr>
            <a:xfrm>
              <a:off x="7212365" y="5165556"/>
              <a:ext cx="709972" cy="606095"/>
            </a:xfrm>
            <a:prstGeom prst="rect">
              <a:avLst/>
            </a:prstGeom>
          </p:spPr>
        </p:pic>
        <p:pic>
          <p:nvPicPr>
            <p:cNvPr id="46" name="Picture 45" descr="A screenshot of a weather icon&#10;&#10;Description automatically generated">
              <a:extLst>
                <a:ext uri="{FF2B5EF4-FFF2-40B4-BE49-F238E27FC236}">
                  <a16:creationId xmlns:a16="http://schemas.microsoft.com/office/drawing/2014/main" id="{79F27BC0-F60C-0B90-01C0-71BC603C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44"/>
            <a:stretch/>
          </p:blipFill>
          <p:spPr>
            <a:xfrm>
              <a:off x="9796258" y="4060664"/>
              <a:ext cx="1021269" cy="19232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E2312A3-5739-141B-0EC8-4A76CC051D5D}"/>
              </a:ext>
            </a:extLst>
          </p:cNvPr>
          <p:cNvSpPr txBox="1"/>
          <p:nvPr/>
        </p:nvSpPr>
        <p:spPr>
          <a:xfrm>
            <a:off x="177076" y="169109"/>
            <a:ext cx="117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MFCC Extraction Flow Chart</a:t>
            </a:r>
          </a:p>
        </p:txBody>
      </p:sp>
    </p:spTree>
    <p:extLst>
      <p:ext uri="{BB962C8B-B14F-4D97-AF65-F5344CB8AC3E}">
        <p14:creationId xmlns:p14="http://schemas.microsoft.com/office/powerpoint/2010/main" val="290994720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Vermont Exec Template 22">
  <a:themeElements>
    <a:clrScheme name="UVM Template">
      <a:dk1>
        <a:srgbClr val="000000"/>
      </a:dk1>
      <a:lt1>
        <a:srgbClr val="FFFFFF"/>
      </a:lt1>
      <a:dk2>
        <a:srgbClr val="154734"/>
      </a:dk2>
      <a:lt2>
        <a:srgbClr val="F7F7F7"/>
      </a:lt2>
      <a:accent1>
        <a:srgbClr val="71B0E0"/>
      </a:accent1>
      <a:accent2>
        <a:srgbClr val="4C9DD6"/>
      </a:accent2>
      <a:accent3>
        <a:srgbClr val="F7F7F7"/>
      </a:accent3>
      <a:accent4>
        <a:srgbClr val="DC582A"/>
      </a:accent4>
      <a:accent5>
        <a:srgbClr val="00303C"/>
      </a:accent5>
      <a:accent6>
        <a:srgbClr val="FFD1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VM22_PPT_Template_SVG" id="{E61C691F-A77F-A148-8FDB-B61DD208C958}" vid="{39546C88-0921-1F4E-A650-D1BE9CBFA2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047E92E752444B1A1A5B6762093D7" ma:contentTypeVersion="15" ma:contentTypeDescription="Create a new document." ma:contentTypeScope="" ma:versionID="f159efe0c45ecc7ccece10a6674a7830">
  <xsd:schema xmlns:xsd="http://www.w3.org/2001/XMLSchema" xmlns:xs="http://www.w3.org/2001/XMLSchema" xmlns:p="http://schemas.microsoft.com/office/2006/metadata/properties" xmlns:ns2="938f2e1f-609f-4017-a9a2-d54cf4ee6b3b" xmlns:ns3="fa2145f4-c689-44be-8a05-a20dc84ec0fc" targetNamespace="http://schemas.microsoft.com/office/2006/metadata/properties" ma:root="true" ma:fieldsID="0aab26d4d3b06b8d0565ee331a57a8de" ns2:_="" ns3:_="">
    <xsd:import namespace="938f2e1f-609f-4017-a9a2-d54cf4ee6b3b"/>
    <xsd:import namespace="fa2145f4-c689-44be-8a05-a20dc84ec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ategor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f2e1f-609f-4017-a9a2-d54cf4ee6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e77d114-7286-4773-b3f3-9b1cc7669c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Category" ma:index="21" nillable="true" ma:displayName="Category" ma:format="Dropdown" ma:indexed="true" ma:internalName="Category">
      <xsd:simpleType>
        <xsd:restriction base="dms:Choice">
          <xsd:enumeration value="College / School"/>
          <xsd:enumeration value="College Department / Program"/>
          <xsd:enumeration value="Division, Department, Office"/>
          <xsd:enumeration value="Research Center / Institute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145f4-c689-44be-8a05-a20dc84ec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905a7e9-5b32-43bb-93cf-fc523951d637}" ma:internalName="TaxCatchAll" ma:showField="CatchAllData" ma:web="fa2145f4-c689-44be-8a05-a20dc84ec0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2145f4-c689-44be-8a05-a20dc84ec0fc" xsi:nil="true"/>
    <lcf76f155ced4ddcb4097134ff3c332f xmlns="938f2e1f-609f-4017-a9a2-d54cf4ee6b3b">
      <Terms xmlns="http://schemas.microsoft.com/office/infopath/2007/PartnerControls"/>
    </lcf76f155ced4ddcb4097134ff3c332f>
    <Category xmlns="938f2e1f-609f-4017-a9a2-d54cf4ee6b3b" xsi:nil="true"/>
  </documentManagement>
</p:properties>
</file>

<file path=customXml/itemProps1.xml><?xml version="1.0" encoding="utf-8"?>
<ds:datastoreItem xmlns:ds="http://schemas.openxmlformats.org/officeDocument/2006/customXml" ds:itemID="{69DBC891-0CF5-4BD7-B58D-A9A26ABE0D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f2e1f-609f-4017-a9a2-d54cf4ee6b3b"/>
    <ds:schemaRef ds:uri="fa2145f4-c689-44be-8a05-a20dc84ec0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8DFDA-B011-4311-854D-E822A58387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13AD4-741F-4F1E-8C6B-35B3DB54C670}">
  <ds:schemaRefs>
    <ds:schemaRef ds:uri="http://schemas.openxmlformats.org/package/2006/metadata/core-properties"/>
    <ds:schemaRef ds:uri="938f2e1f-609f-4017-a9a2-d54cf4ee6b3b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fa2145f4-c689-44be-8a05-a20dc84ec0f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Vermont Exec Template 22</Template>
  <TotalTime>2185</TotalTime>
  <Words>699</Words>
  <Application>Microsoft Macintosh PowerPoint</Application>
  <PresentationFormat>Widescreen</PresentationFormat>
  <Paragraphs>102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Symbol</vt:lpstr>
      <vt:lpstr>Aptos</vt:lpstr>
      <vt:lpstr>Arial</vt:lpstr>
      <vt:lpstr>Times New Roman</vt:lpstr>
      <vt:lpstr>Century Gothic</vt:lpstr>
      <vt:lpstr>Poppins Medium</vt:lpstr>
      <vt:lpstr>Lora SemiBold</vt:lpstr>
      <vt:lpstr>University of Vermont Exec Template 22</vt:lpstr>
      <vt:lpstr>Low-Cost Precipitation Phase Partitioning Using Acoustic Data and Machine Learning in the Edge</vt:lpstr>
      <vt:lpstr>Precipitation Phase Partitioning with IoT Sytems</vt:lpstr>
      <vt:lpstr>Low-Cost Arduino Sensor Platform</vt:lpstr>
      <vt:lpstr>Detection  Algorithm Flowchart</vt:lpstr>
      <vt:lpstr>Machine Learning Technologies</vt:lpstr>
      <vt:lpstr>Machine Learning Results with Synthetic Data</vt:lpstr>
      <vt:lpstr>Current and Future Work</vt:lpstr>
      <vt:lpstr>Supplemental Slides</vt:lpstr>
      <vt:lpstr>PowerPoint Presentation</vt:lpstr>
    </vt:vector>
  </TitlesOfParts>
  <Manager/>
  <Company>University of Vermont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Cody Silfies (he/him)</dc:creator>
  <cp:keywords/>
  <dc:description/>
  <cp:lastModifiedBy>Christian Skalka</cp:lastModifiedBy>
  <cp:revision>7</cp:revision>
  <dcterms:created xsi:type="dcterms:W3CDTF">2024-02-13T17:54:54Z</dcterms:created>
  <dcterms:modified xsi:type="dcterms:W3CDTF">2024-12-02T22:59:28Z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0x010100517047E92E752444B1A1A5B6762093D7</vt:lpwstr>
  </property>
  <property fmtid="{D5CDD505-2E9C-101B-9397-08002B2CF9AE}" pid="3" name="MediaServiceImageTags">
    <vt:lpwstr/>
  </property>
</Properties>
</file>