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TT Interphases" charset="1" panose="02000503020000020004"/>
      <p:regular r:id="rId14"/>
    </p:embeddedFont>
    <p:embeddedFont>
      <p:font typeface="TT Interphases Bold" charset="1" panose="020008030600000200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88068" y="1028700"/>
            <a:ext cx="7571232" cy="8229600"/>
          </a:xfrm>
          <a:custGeom>
            <a:avLst/>
            <a:gdLst/>
            <a:ahLst/>
            <a:cxnLst/>
            <a:rect r="r" b="b" t="t" l="l"/>
            <a:pathLst>
              <a:path h="8229600" w="7571232">
                <a:moveTo>
                  <a:pt x="0" y="0"/>
                </a:moveTo>
                <a:lnTo>
                  <a:pt x="7571232" y="0"/>
                </a:lnTo>
                <a:lnTo>
                  <a:pt x="757123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09675" y="2204003"/>
            <a:ext cx="6018945" cy="491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11"/>
              </a:lnSpc>
            </a:pPr>
            <a:r>
              <a:rPr lang="en-US" sz="10933" spc="-53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Bank Sales Analysis Case Study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041492" y="1028700"/>
            <a:ext cx="2374256" cy="2374256"/>
          </a:xfrm>
          <a:custGeom>
            <a:avLst/>
            <a:gdLst/>
            <a:ahLst/>
            <a:cxnLst/>
            <a:rect r="r" b="b" t="t" l="l"/>
            <a:pathLst>
              <a:path h="2374256" w="2374256">
                <a:moveTo>
                  <a:pt x="0" y="0"/>
                </a:moveTo>
                <a:lnTo>
                  <a:pt x="2374256" y="0"/>
                </a:lnTo>
                <a:lnTo>
                  <a:pt x="2374256" y="2374256"/>
                </a:lnTo>
                <a:lnTo>
                  <a:pt x="0" y="23742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245076"/>
            <a:ext cx="7548480" cy="7013224"/>
          </a:xfrm>
          <a:custGeom>
            <a:avLst/>
            <a:gdLst/>
            <a:ahLst/>
            <a:cxnLst/>
            <a:rect r="r" b="b" t="t" l="l"/>
            <a:pathLst>
              <a:path h="7013224" w="7548480">
                <a:moveTo>
                  <a:pt x="0" y="0"/>
                </a:moveTo>
                <a:lnTo>
                  <a:pt x="7548480" y="0"/>
                </a:lnTo>
                <a:lnTo>
                  <a:pt x="7548480" y="7013224"/>
                </a:lnTo>
                <a:lnTo>
                  <a:pt x="0" y="70132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035449" y="1028700"/>
            <a:ext cx="1223851" cy="847795"/>
          </a:xfrm>
          <a:custGeom>
            <a:avLst/>
            <a:gdLst/>
            <a:ahLst/>
            <a:cxnLst/>
            <a:rect r="r" b="b" t="t" l="l"/>
            <a:pathLst>
              <a:path h="847795" w="1223851">
                <a:moveTo>
                  <a:pt x="1223851" y="0"/>
                </a:moveTo>
                <a:lnTo>
                  <a:pt x="0" y="0"/>
                </a:lnTo>
                <a:lnTo>
                  <a:pt x="0" y="847795"/>
                </a:lnTo>
                <a:lnTo>
                  <a:pt x="1223851" y="847795"/>
                </a:lnTo>
                <a:lnTo>
                  <a:pt x="122385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52294" y="2750290"/>
            <a:ext cx="6234058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52294" y="4243283"/>
            <a:ext cx="7007006" cy="1855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spc="-10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This case study analyses daily sales data for a single product at a large retail store. The goal is to derive insights</a:t>
            </a:r>
            <a:r>
              <a:rPr lang="en-US" sz="2199" spc="-10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into pricing, profitability, and promotional impacts using Databricks, SQL, and Excel.</a:t>
            </a:r>
          </a:p>
          <a:p>
            <a:pPr algn="l">
              <a:lnSpc>
                <a:spcPts val="238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90196" y="2314316"/>
            <a:ext cx="11107608" cy="3767581"/>
          </a:xfrm>
          <a:custGeom>
            <a:avLst/>
            <a:gdLst/>
            <a:ahLst/>
            <a:cxnLst/>
            <a:rect r="r" b="b" t="t" l="l"/>
            <a:pathLst>
              <a:path h="3767581" w="11107608">
                <a:moveTo>
                  <a:pt x="0" y="0"/>
                </a:moveTo>
                <a:lnTo>
                  <a:pt x="11107608" y="0"/>
                </a:lnTo>
                <a:lnTo>
                  <a:pt x="11107608" y="3767581"/>
                </a:lnTo>
                <a:lnTo>
                  <a:pt x="0" y="37675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590196" y="6567672"/>
            <a:ext cx="11107608" cy="3318398"/>
          </a:xfrm>
          <a:custGeom>
            <a:avLst/>
            <a:gdLst/>
            <a:ahLst/>
            <a:cxnLst/>
            <a:rect r="r" b="b" t="t" l="l"/>
            <a:pathLst>
              <a:path h="3318398" w="11107608">
                <a:moveTo>
                  <a:pt x="0" y="0"/>
                </a:moveTo>
                <a:lnTo>
                  <a:pt x="11107608" y="0"/>
                </a:lnTo>
                <a:lnTo>
                  <a:pt x="11107608" y="3318398"/>
                </a:lnTo>
                <a:lnTo>
                  <a:pt x="0" y="33183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11255" y="777809"/>
            <a:ext cx="16292482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Question 1: Daily Sales Price Per Unit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657496" y="9857495"/>
            <a:ext cx="5363780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*A sample from the cleaned data in the Excel document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88703" y="2464976"/>
            <a:ext cx="10910593" cy="4047478"/>
          </a:xfrm>
          <a:custGeom>
            <a:avLst/>
            <a:gdLst/>
            <a:ahLst/>
            <a:cxnLst/>
            <a:rect r="r" b="b" t="t" l="l"/>
            <a:pathLst>
              <a:path h="4047478" w="10910593">
                <a:moveTo>
                  <a:pt x="0" y="0"/>
                </a:moveTo>
                <a:lnTo>
                  <a:pt x="10910594" y="0"/>
                </a:lnTo>
                <a:lnTo>
                  <a:pt x="10910594" y="4047478"/>
                </a:lnTo>
                <a:lnTo>
                  <a:pt x="0" y="40474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11255" y="777809"/>
            <a:ext cx="16292482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Q2: Average Unit Sales Price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90196" y="7116436"/>
            <a:ext cx="10787118" cy="575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•The average unit sales price over the period is R37.07.</a:t>
            </a:r>
          </a:p>
          <a:p>
            <a:pPr algn="l">
              <a:lnSpc>
                <a:spcPts val="238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63252" y="2299948"/>
            <a:ext cx="11241021" cy="4058858"/>
          </a:xfrm>
          <a:custGeom>
            <a:avLst/>
            <a:gdLst/>
            <a:ahLst/>
            <a:cxnLst/>
            <a:rect r="r" b="b" t="t" l="l"/>
            <a:pathLst>
              <a:path h="4058858" w="11241021">
                <a:moveTo>
                  <a:pt x="0" y="0"/>
                </a:moveTo>
                <a:lnTo>
                  <a:pt x="11241021" y="0"/>
                </a:lnTo>
                <a:lnTo>
                  <a:pt x="11241021" y="4058858"/>
                </a:lnTo>
                <a:lnTo>
                  <a:pt x="0" y="40588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463252" y="6536106"/>
            <a:ext cx="11301259" cy="3277365"/>
          </a:xfrm>
          <a:custGeom>
            <a:avLst/>
            <a:gdLst/>
            <a:ahLst/>
            <a:cxnLst/>
            <a:rect r="r" b="b" t="t" l="l"/>
            <a:pathLst>
              <a:path h="3277365" w="11301259">
                <a:moveTo>
                  <a:pt x="0" y="0"/>
                </a:moveTo>
                <a:lnTo>
                  <a:pt x="11301259" y="0"/>
                </a:lnTo>
                <a:lnTo>
                  <a:pt x="11301259" y="3277365"/>
                </a:lnTo>
                <a:lnTo>
                  <a:pt x="0" y="327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11255" y="777809"/>
            <a:ext cx="16292482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Q3: Daily % Gross Profit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657496" y="9857495"/>
            <a:ext cx="5363780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*A sample from the cleaned data in the Excel document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7952" y="1832419"/>
            <a:ext cx="8686048" cy="5380738"/>
          </a:xfrm>
          <a:custGeom>
            <a:avLst/>
            <a:gdLst/>
            <a:ahLst/>
            <a:cxnLst/>
            <a:rect r="r" b="b" t="t" l="l"/>
            <a:pathLst>
              <a:path h="5380738" w="8686048">
                <a:moveTo>
                  <a:pt x="0" y="0"/>
                </a:moveTo>
                <a:lnTo>
                  <a:pt x="8686048" y="0"/>
                </a:lnTo>
                <a:lnTo>
                  <a:pt x="8686048" y="5380737"/>
                </a:lnTo>
                <a:lnTo>
                  <a:pt x="0" y="53807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502478" y="7496892"/>
            <a:ext cx="11301259" cy="2556910"/>
          </a:xfrm>
          <a:custGeom>
            <a:avLst/>
            <a:gdLst/>
            <a:ahLst/>
            <a:cxnLst/>
            <a:rect r="r" b="b" t="t" l="l"/>
            <a:pathLst>
              <a:path h="2556910" w="11301259">
                <a:moveTo>
                  <a:pt x="0" y="0"/>
                </a:moveTo>
                <a:lnTo>
                  <a:pt x="11301259" y="0"/>
                </a:lnTo>
                <a:lnTo>
                  <a:pt x="11301259" y="2556910"/>
                </a:lnTo>
                <a:lnTo>
                  <a:pt x="0" y="25569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11255" y="777809"/>
            <a:ext cx="16292482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Q4: Daily % Gross Profit per Unit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439957" y="6932487"/>
            <a:ext cx="5363780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*A sample from the cleaned data in the Excel document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12335" y="2535794"/>
            <a:ext cx="11263330" cy="3216052"/>
          </a:xfrm>
          <a:custGeom>
            <a:avLst/>
            <a:gdLst/>
            <a:ahLst/>
            <a:cxnLst/>
            <a:rect r="r" b="b" t="t" l="l"/>
            <a:pathLst>
              <a:path h="3216052" w="11263330">
                <a:moveTo>
                  <a:pt x="0" y="0"/>
                </a:moveTo>
                <a:lnTo>
                  <a:pt x="11263330" y="0"/>
                </a:lnTo>
                <a:lnTo>
                  <a:pt x="11263330" y="3216052"/>
                </a:lnTo>
                <a:lnTo>
                  <a:pt x="0" y="32160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546001" y="5671188"/>
            <a:ext cx="11229663" cy="1415921"/>
          </a:xfrm>
          <a:custGeom>
            <a:avLst/>
            <a:gdLst/>
            <a:ahLst/>
            <a:cxnLst/>
            <a:rect r="r" b="b" t="t" l="l"/>
            <a:pathLst>
              <a:path h="1415921" w="11229663">
                <a:moveTo>
                  <a:pt x="0" y="0"/>
                </a:moveTo>
                <a:lnTo>
                  <a:pt x="11229664" y="0"/>
                </a:lnTo>
                <a:lnTo>
                  <a:pt x="11229664" y="1415921"/>
                </a:lnTo>
                <a:lnTo>
                  <a:pt x="0" y="14159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50" r="0" b="-15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546001" y="7748188"/>
            <a:ext cx="11301259" cy="1991847"/>
          </a:xfrm>
          <a:custGeom>
            <a:avLst/>
            <a:gdLst/>
            <a:ahLst/>
            <a:cxnLst/>
            <a:rect r="r" b="b" t="t" l="l"/>
            <a:pathLst>
              <a:path h="1991847" w="11301259">
                <a:moveTo>
                  <a:pt x="0" y="0"/>
                </a:moveTo>
                <a:lnTo>
                  <a:pt x="11301259" y="0"/>
                </a:lnTo>
                <a:lnTo>
                  <a:pt x="11301259" y="1991847"/>
                </a:lnTo>
                <a:lnTo>
                  <a:pt x="0" y="19918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11255" y="777809"/>
            <a:ext cx="16292482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Q5: Promotion Periods &amp; Elasticity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53624" y="9818660"/>
            <a:ext cx="5363780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*A sample from the cleaned data in the Excel document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470" y="2273960"/>
            <a:ext cx="11287823" cy="6984340"/>
          </a:xfrm>
          <a:custGeom>
            <a:avLst/>
            <a:gdLst/>
            <a:ahLst/>
            <a:cxnLst/>
            <a:rect r="r" b="b" t="t" l="l"/>
            <a:pathLst>
              <a:path h="6984340" w="11287823">
                <a:moveTo>
                  <a:pt x="0" y="0"/>
                </a:moveTo>
                <a:lnTo>
                  <a:pt x="11287823" y="0"/>
                </a:lnTo>
                <a:lnTo>
                  <a:pt x="11287823" y="6984340"/>
                </a:lnTo>
                <a:lnTo>
                  <a:pt x="0" y="69843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11255" y="777809"/>
            <a:ext cx="16292482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Q6: Key Insights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558008" y="2245385"/>
            <a:ext cx="4701292" cy="6163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b="true" sz="1900" spc="-93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Sales Trends:</a:t>
            </a:r>
            <a:r>
              <a:rPr lang="en-US" sz="1900" spc="-9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 Sales show clear peaks and troughs, indicating possible seasonality.</a:t>
            </a:r>
          </a:p>
          <a:p>
            <a:pPr algn="l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b="true" sz="1900" spc="-93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Profitability: </a:t>
            </a:r>
            <a:r>
              <a:rPr lang="en-US" sz="1900" spc="-9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Gross profit percentage fluctuates, with some periods of negative gross profit (losses), often aligning with promotions or price drops.</a:t>
            </a:r>
          </a:p>
          <a:p>
            <a:pPr algn="l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b="true" sz="1900" spc="-93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Promotions</a:t>
            </a:r>
            <a:r>
              <a:rPr lang="en-US" sz="1900" spc="-9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: During promotions, even small price reductions resulted in significant increases</a:t>
            </a:r>
            <a:r>
              <a:rPr lang="en-US" sz="1900" spc="-9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in quantity sold, confirming high price sensitivity.</a:t>
            </a:r>
          </a:p>
          <a:p>
            <a:pPr algn="l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b="true" sz="1900" spc="-93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Variability: </a:t>
            </a:r>
            <a:r>
              <a:rPr lang="en-US" sz="1900" spc="-9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Both sales and profitability are highly variable, suggesting the influence of external factors such as seasonality, promotions, or market conditions.</a:t>
            </a:r>
          </a:p>
          <a:p>
            <a:pPr algn="l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b="true" sz="1900" spc="-93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Actionable Finding: </a:t>
            </a:r>
            <a:r>
              <a:rPr lang="en-US" sz="1900" spc="-9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Monitoring and optimizing promotional pricing can significantly boost sales volume, but may impact profitability if not managed carefully.</a:t>
            </a:r>
          </a:p>
          <a:p>
            <a:pPr algn="l">
              <a:lnSpc>
                <a:spcPts val="14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DAG2-hwi_Ps</dc:identifier>
  <dcterms:modified xsi:type="dcterms:W3CDTF">2011-08-01T06:04:30Z</dcterms:modified>
  <cp:revision>1</cp:revision>
  <dc:title>Green and White Simple Illustrative Data Analytics Presentation</dc:title>
</cp:coreProperties>
</file>