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63" r:id="rId5"/>
    <p:sldId id="278" r:id="rId6"/>
    <p:sldId id="264" r:id="rId7"/>
    <p:sldId id="261" r:id="rId8"/>
    <p:sldId id="268" r:id="rId9"/>
    <p:sldId id="259" r:id="rId10"/>
    <p:sldId id="260" r:id="rId11"/>
    <p:sldId id="274" r:id="rId12"/>
    <p:sldId id="275" r:id="rId13"/>
    <p:sldId id="271" r:id="rId14"/>
    <p:sldId id="269" r:id="rId15"/>
    <p:sldId id="270" r:id="rId16"/>
    <p:sldId id="262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60"/>
      <c:rotY val="0"/>
      <c:depthPercent val="10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1.7350041610652326E-3"/>
          <c:y val="0.14318772653418324"/>
          <c:w val="0.85583225173776356"/>
          <c:h val="0.85218264383618714"/>
        </c:manualLayout>
      </c:layout>
      <c:pie3DChart>
        <c:varyColors val="1"/>
        <c:ser>
          <c:idx val="0"/>
          <c:order val="0"/>
          <c:tx>
            <c:strRef>
              <c:f>Scores!$D$30</c:f>
              <c:strCache>
                <c:ptCount val="1"/>
                <c:pt idx="0">
                  <c:v>Complexity</c:v>
                </c:pt>
              </c:strCache>
            </c:strRef>
          </c:tx>
          <c:dPt>
            <c:idx val="0"/>
            <c:bubble3D val="0"/>
            <c:explosion val="12"/>
            <c:spPr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381000" h="381000"/>
              </a:sp3d>
            </c:spPr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</c:spPr>
          </c:dPt>
          <c:dLbls>
            <c:dLbl>
              <c:idx val="0"/>
              <c:layout>
                <c:manualLayout>
                  <c:x val="-8.7003908165325494E-2"/>
                  <c:y val="-0.2848941798941798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delete val="1"/>
            </c:dLbl>
            <c:dLbl>
              <c:idx val="4"/>
              <c:delete val="1"/>
            </c:dLbl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Scores!$C$31:$C$35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Scores!$D$31:$D$35</c:f>
              <c:numCache>
                <c:formatCode>General</c:formatCode>
                <c:ptCount val="5"/>
                <c:pt idx="0">
                  <c:v>23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strRef>
              <c:f>Scores!$E$30</c:f>
              <c:strCache>
                <c:ptCount val="1"/>
                <c:pt idx="0">
                  <c:v>Scale</c:v>
                </c:pt>
              </c:strCache>
            </c:strRef>
          </c:tx>
          <c:explosion val="25"/>
          <c:cat>
            <c:strRef>
              <c:f>Scores!$C$31:$C$35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Scores!$E$31:$E$35</c:f>
              <c:numCache>
                <c:formatCode>General</c:formatCode>
                <c:ptCount val="5"/>
                <c:pt idx="0">
                  <c:v>14</c:v>
                </c:pt>
                <c:pt idx="1">
                  <c:v>9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40"/>
      <c:rotY val="11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Workflows!$D$11</c:f>
              <c:strCache>
                <c:ptCount val="1"/>
                <c:pt idx="0">
                  <c:v>Count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 w="381000" h="508000"/>
            </a:sp3d>
          </c:spPr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381000" h="508000"/>
              </a:sp3d>
            </c:spPr>
          </c:dPt>
          <c:dPt>
            <c:idx val="3"/>
            <c:bubble3D val="0"/>
            <c:spPr>
              <a:solidFill>
                <a:schemeClr val="accent1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w="381000" h="508000"/>
              </a:sp3d>
            </c:spPr>
          </c:dPt>
          <c:dLbls>
            <c:dLbl>
              <c:idx val="1"/>
              <c:layout>
                <c:manualLayout>
                  <c:x val="0.27193011811023621"/>
                  <c:y val="-0.1151906532516768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</c:dLbl>
            <c:dLbl>
              <c:idx val="2"/>
              <c:layout>
                <c:manualLayout>
                  <c:x val="1.5257983377077865E-2"/>
                  <c:y val="1.041666666666666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</c:dLbl>
            <c:dLbl>
              <c:idx val="3"/>
              <c:layout>
                <c:manualLayout>
                  <c:x val="-0.16412117235345583"/>
                  <c:y val="3.089566929133858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separator>
</c:separator>
            </c:dLbl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
</c:separator>
            <c:showLeaderLines val="1"/>
          </c:dLbls>
          <c:cat>
            <c:strRef>
              <c:f>Workflows!$C$12:$C$15</c:f>
              <c:strCache>
                <c:ptCount val="4"/>
                <c:pt idx="0">
                  <c:v>Out of the Box</c:v>
                </c:pt>
                <c:pt idx="1">
                  <c:v>SharePoint Designer Non-reusable</c:v>
                </c:pt>
                <c:pt idx="2">
                  <c:v>SharePoint Designer Reusable</c:v>
                </c:pt>
                <c:pt idx="3">
                  <c:v>Coded</c:v>
                </c:pt>
              </c:strCache>
            </c:strRef>
          </c:cat>
          <c:val>
            <c:numRef>
              <c:f>Workflows!$D$12:$D$15</c:f>
              <c:numCache>
                <c:formatCode>General</c:formatCode>
                <c:ptCount val="4"/>
                <c:pt idx="0">
                  <c:v>0</c:v>
                </c:pt>
                <c:pt idx="1">
                  <c:v>5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[YaraDeep_SharePoint w Chart v2.xlsx]Workflows!PivotTable3</c:name>
    <c:fmtId val="24"/>
  </c:pivotSource>
  <c:chart>
    <c:autoTitleDeleted val="0"/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</c:dLbl>
      </c:pivotFmt>
      <c:pivotFmt>
        <c:idx val="1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</c:dLbl>
      </c:pivotFmt>
      <c:pivotFmt>
        <c:idx val="2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</c:dLbl>
      </c:pivotFmt>
      <c:pivotFmt>
        <c:idx val="3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</c:dLbl>
      </c:pivotFmt>
      <c:pivotFmt>
        <c:idx val="4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</c:dLbl>
      </c:pivotFmt>
      <c:pivotFmt>
        <c:idx val="5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</c:dLbl>
      </c:pivotFmt>
      <c:pivotFmt>
        <c:idx val="6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</c:dLbl>
      </c:pivotFmt>
      <c:pivotFmt>
        <c:idx val="7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</c:dLbl>
      </c:pivotFmt>
      <c:pivotFmt>
        <c:idx val="8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</c:dLbl>
      </c:pivotFmt>
      <c:pivotFmt>
        <c:idx val="9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</c:dLbl>
      </c:pivotFmt>
      <c:pivotFmt>
        <c:idx val="10"/>
      </c:pivotFmt>
      <c:pivotFmt>
        <c:idx val="11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</c:dLbl>
      </c:pivotFmt>
      <c:pivotFmt>
        <c:idx val="12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</c:dLbl>
      </c:pivotFmt>
      <c:pivotFmt>
        <c:idx val="13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</c:dLbl>
      </c:pivotFmt>
      <c:pivotFmt>
        <c:idx val="14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</c:dLbl>
      </c:pivotFmt>
      <c:pivotFmt>
        <c:idx val="15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</c:dLbl>
      </c:pivotFmt>
      <c:pivotFmt>
        <c:idx val="16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</c:dLbl>
      </c:pivotFmt>
      <c:pivotFmt>
        <c:idx val="17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</c:dLbl>
      </c:pivotFmt>
      <c:pivotFmt>
        <c:idx val="18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</c:dLbl>
      </c:pivotFmt>
      <c:pivotFmt>
        <c:idx val="19"/>
        <c:spPr>
          <a:scene3d>
            <a:camera prst="orthographicFront"/>
            <a:lightRig rig="threePt" dir="t"/>
          </a:scene3d>
          <a:sp3d>
            <a:bevelT/>
          </a:sp3d>
        </c:spPr>
        <c:dLbl>
          <c:idx val="0"/>
          <c:spPr/>
          <c:txPr>
            <a:bodyPr/>
            <a:lstStyle/>
            <a:p>
              <a:pPr>
                <a:defRPr sz="1200" b="1"/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</c:dLbl>
      </c:pivotFmt>
      <c:pivotFmt>
        <c:idx val="20"/>
        <c:spPr>
          <a:scene3d>
            <a:camera prst="orthographicFront"/>
            <a:lightRig rig="threePt" dir="t"/>
          </a:scene3d>
          <a:sp3d>
            <a:bevelT/>
          </a:sp3d>
        </c:spPr>
        <c:dLbl>
          <c:idx val="0"/>
          <c:spPr/>
          <c:txPr>
            <a:bodyPr/>
            <a:lstStyle/>
            <a:p>
              <a:pPr>
                <a:defRPr sz="1200" b="1"/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</c:dLbl>
      </c:pivotFmt>
      <c:pivotFmt>
        <c:idx val="21"/>
        <c:spPr>
          <a:scene3d>
            <a:camera prst="orthographicFront"/>
            <a:lightRig rig="threePt" dir="t"/>
          </a:scene3d>
          <a:sp3d>
            <a:bevelT/>
          </a:sp3d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 sz="1200"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2"/>
        <c:spPr>
          <a:scene3d>
            <a:camera prst="orthographicFront"/>
            <a:lightRig rig="threePt" dir="t"/>
          </a:scene3d>
          <a:sp3d>
            <a:bevelT/>
          </a:sp3d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 sz="1200"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3"/>
        <c:spPr>
          <a:scene3d>
            <a:camera prst="orthographicFront"/>
            <a:lightRig rig="threePt" dir="t"/>
          </a:scene3d>
          <a:sp3d>
            <a:bevelT/>
          </a:sp3d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 sz="1200"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4"/>
        <c:spPr>
          <a:scene3d>
            <a:camera prst="orthographicFront"/>
            <a:lightRig rig="threePt" dir="t"/>
          </a:scene3d>
          <a:sp3d>
            <a:bevelT/>
          </a:sp3d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 sz="1200"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</c:pivotFmts>
    <c:view3D>
      <c:rotX val="0"/>
      <c:rotY val="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5.6553952952142668E-2"/>
          <c:y val="3.8612705191512081E-2"/>
          <c:w val="0.94286307961504812"/>
          <c:h val="0.7929260139652354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Workflows!$N$21:$N$22</c:f>
              <c:strCache>
                <c:ptCount val="1"/>
                <c:pt idx="0">
                  <c:v>Coded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Workflows!$M$23:$M$27</c:f>
              <c:strCache>
                <c:ptCount val="5"/>
                <c:pt idx="0">
                  <c:v> Sites</c:v>
                </c:pt>
                <c:pt idx="1">
                  <c:v> Libraries</c:v>
                </c:pt>
                <c:pt idx="2">
                  <c:v> Lists</c:v>
                </c:pt>
                <c:pt idx="3">
                  <c:v> Documents</c:v>
                </c:pt>
                <c:pt idx="4">
                  <c:v> List Items</c:v>
                </c:pt>
              </c:strCache>
            </c:strRef>
          </c:cat>
          <c:val>
            <c:numRef>
              <c:f>Workflows!$N$23:$N$27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24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strRef>
              <c:f>Workflows!$O$21:$O$22</c:f>
              <c:strCache>
                <c:ptCount val="1"/>
                <c:pt idx="0">
                  <c:v>SharePoint Designer Non-reusable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Workflows!$M$23:$M$27</c:f>
              <c:strCache>
                <c:ptCount val="5"/>
                <c:pt idx="0">
                  <c:v> Sites</c:v>
                </c:pt>
                <c:pt idx="1">
                  <c:v> Libraries</c:v>
                </c:pt>
                <c:pt idx="2">
                  <c:v> Lists</c:v>
                </c:pt>
                <c:pt idx="3">
                  <c:v> Documents</c:v>
                </c:pt>
                <c:pt idx="4">
                  <c:v> List Items</c:v>
                </c:pt>
              </c:strCache>
            </c:strRef>
          </c:cat>
          <c:val>
            <c:numRef>
              <c:f>Workflows!$O$23:$O$27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1"/>
        <c:shape val="box"/>
        <c:axId val="111357312"/>
        <c:axId val="111371392"/>
        <c:axId val="0"/>
      </c:bar3DChart>
      <c:catAx>
        <c:axId val="1113573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1371392"/>
        <c:crosses val="autoZero"/>
        <c:auto val="1"/>
        <c:lblAlgn val="ctr"/>
        <c:lblOffset val="100"/>
        <c:noMultiLvlLbl val="0"/>
      </c:catAx>
      <c:valAx>
        <c:axId val="111371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11357312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rotY val="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InfoPath!$E$19</c:f>
              <c:strCache>
                <c:ptCount val="1"/>
                <c:pt idx="0">
                  <c:v>InfoPath Type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Pt>
            <c:idx val="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Lbls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InfoPath!$D$20:$D$23</c:f>
              <c:strCache>
                <c:ptCount val="4"/>
                <c:pt idx="0">
                  <c:v>Administrator Approved Form</c:v>
                </c:pt>
                <c:pt idx="1">
                  <c:v>Custom List Form</c:v>
                </c:pt>
                <c:pt idx="2">
                  <c:v>Document Library</c:v>
                </c:pt>
                <c:pt idx="3">
                  <c:v>Site Content Type</c:v>
                </c:pt>
              </c:strCache>
            </c:strRef>
          </c:cat>
          <c:val>
            <c:numRef>
              <c:f>InfoPath!$E$20:$E$23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shape val="box"/>
        <c:axId val="111391488"/>
        <c:axId val="111393024"/>
        <c:axId val="0"/>
      </c:bar3DChart>
      <c:catAx>
        <c:axId val="1113914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11393024"/>
        <c:crosses val="autoZero"/>
        <c:auto val="1"/>
        <c:lblAlgn val="ctr"/>
        <c:lblOffset val="100"/>
        <c:noMultiLvlLbl val="0"/>
      </c:catAx>
      <c:valAx>
        <c:axId val="111393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113914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[YaraDeep_SharePoint w Chart.xlsx]InfoPath!PivotTable1</c:name>
    <c:fmtId val="4"/>
  </c:pivotSource>
  <c:chart>
    <c:autoTitleDeleted val="1"/>
    <c:pivotFmts>
      <c:pivotFmt>
        <c:idx val="0"/>
        <c:spPr>
          <a:scene3d>
            <a:camera prst="orthographicFront"/>
            <a:lightRig rig="threePt" dir="t"/>
          </a:scene3d>
          <a:sp3d>
            <a:bevelT/>
          </a:sp3d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  <c:spPr>
          <a:scene3d>
            <a:camera prst="orthographicFront"/>
            <a:lightRig rig="threePt" dir="t"/>
          </a:scene3d>
          <a:sp3d>
            <a:bevelT/>
          </a:sp3d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  <c:spPr>
          <a:scene3d>
            <a:camera prst="orthographicFront"/>
            <a:lightRig rig="threePt" dir="t"/>
          </a:scene3d>
          <a:sp3d>
            <a:bevelT/>
          </a:sp3d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3"/>
        <c:spPr>
          <a:scene3d>
            <a:camera prst="orthographicFront"/>
            <a:lightRig rig="threePt" dir="t"/>
          </a:scene3d>
          <a:sp3d>
            <a:bevelT/>
          </a:sp3d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spPr>
          <a:scene3d>
            <a:camera prst="orthographicFront"/>
            <a:lightRig rig="threePt" dir="t"/>
          </a:scene3d>
          <a:sp3d>
            <a:bevelT/>
          </a:sp3d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"/>
      </c:pivotFmt>
      <c:pivotFmt>
        <c:idx val="6"/>
      </c:pivotFmt>
      <c:pivotFmt>
        <c:idx val="7"/>
      </c:pivotFmt>
      <c:pivotFmt>
        <c:idx val="8"/>
        <c:spPr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c:spPr>
      </c:pivotFmt>
      <c:pivotFmt>
        <c:idx val="9"/>
        <c:spPr>
          <a:scene3d>
            <a:camera prst="orthographicFront"/>
            <a:lightRig rig="threePt" dir="t"/>
          </a:scene3d>
          <a:sp3d>
            <a:bevelT/>
          </a:sp3d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"/>
        <c:spPr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c:spPr>
      </c:pivotFmt>
      <c:pivotFmt>
        <c:idx val="11"/>
        <c:spPr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c:spPr>
      </c:pivotFmt>
      <c:pivotFmt>
        <c:idx val="12"/>
        <c:spPr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c:spPr>
      </c:pivotFmt>
      <c:pivotFmt>
        <c:idx val="13"/>
        <c:spPr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c:spPr>
      </c:pivotFmt>
      <c:pivotFmt>
        <c:idx val="14"/>
        <c:spPr>
          <a:scene3d>
            <a:camera prst="orthographicFront"/>
            <a:lightRig rig="threePt" dir="t"/>
          </a:scene3d>
          <a:sp3d>
            <a:bevelT/>
          </a:sp3d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5"/>
        <c:spPr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c:spPr>
      </c:pivotFmt>
      <c:pivotFmt>
        <c:idx val="16"/>
        <c:spPr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c:spPr>
      </c:pivotFmt>
      <c:pivotFmt>
        <c:idx val="17"/>
        <c:spPr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c:spPr>
      </c:pivotFmt>
      <c:pivotFmt>
        <c:idx val="18"/>
        <c:spPr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c:spPr>
      </c:pivotFmt>
    </c:pivotFmts>
    <c:view3D>
      <c:rotX val="0"/>
      <c:rotY val="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6.5481189851268592E-2"/>
          <c:y val="6.3669102023149543E-2"/>
          <c:w val="0.93143239039564496"/>
          <c:h val="0.767005165530518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InfoPath!$D$20</c:f>
              <c:strCache>
                <c:ptCount val="1"/>
                <c:pt idx="0">
                  <c:v>Total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Pt>
            <c:idx val="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c:spPr>
          </c:dPt>
          <c:dLbls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InfoPath!$C$21:$C$25</c:f>
              <c:strCache>
                <c:ptCount val="4"/>
                <c:pt idx="0">
                  <c:v>Administrator Approved Form</c:v>
                </c:pt>
                <c:pt idx="1">
                  <c:v>Custom List Form</c:v>
                </c:pt>
                <c:pt idx="2">
                  <c:v>Document Library</c:v>
                </c:pt>
                <c:pt idx="3">
                  <c:v>Site Content Type</c:v>
                </c:pt>
              </c:strCache>
            </c:strRef>
          </c:cat>
          <c:val>
            <c:numRef>
              <c:f>InfoPath!$D$21:$D$25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shape val="box"/>
        <c:axId val="111478656"/>
        <c:axId val="111480192"/>
        <c:axId val="0"/>
      </c:bar3DChart>
      <c:catAx>
        <c:axId val="1114786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1480192"/>
        <c:crosses val="autoZero"/>
        <c:auto val="1"/>
        <c:lblAlgn val="ctr"/>
        <c:lblOffset val="100"/>
        <c:noMultiLvlLbl val="0"/>
      </c:catAx>
      <c:valAx>
        <c:axId val="111480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114786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[YaraDeep_SharePoint w Chart.xlsx]Alerts!PivotTable2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4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 sz="1200"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7"/>
        <c:marker>
          <c:symbol val="none"/>
        </c:marker>
      </c:pivotFmt>
      <c:pivotFmt>
        <c:idx val="8"/>
        <c:spPr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c:spPr>
      </c:pivotFmt>
      <c:pivotFmt>
        <c:idx val="9"/>
        <c:spPr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c:spPr>
      </c:pivotFmt>
      <c:pivotFmt>
        <c:idx val="10"/>
        <c:spPr>
          <a:scene3d>
            <a:camera prst="orthographicFront"/>
            <a:lightRig rig="threePt" dir="t"/>
          </a:scene3d>
          <a:sp3d>
            <a:bevelT/>
          </a:sp3d>
        </c:spPr>
      </c:pivotFmt>
      <c:pivotFmt>
        <c:idx val="11"/>
        <c:spPr>
          <a:scene3d>
            <a:camera prst="orthographicFront"/>
            <a:lightRig rig="threePt" dir="t"/>
          </a:scene3d>
          <a:sp3d>
            <a:bevelT/>
          </a:sp3d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 sz="1200"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2"/>
        <c:spPr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 sz="1200"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3"/>
        <c:spPr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 sz="1200"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4"/>
        <c:spPr>
          <a:scene3d>
            <a:camera prst="orthographicFront"/>
            <a:lightRig rig="threePt" dir="t"/>
          </a:scene3d>
          <a:sp3d>
            <a:bevelT/>
          </a:sp3d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 sz="1200"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5"/>
        <c:spPr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 sz="1200"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6"/>
        <c:spPr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c:spPr>
        <c:marker>
          <c:symbol val="none"/>
        </c:marker>
        <c:dLbl>
          <c:idx val="0"/>
          <c:spPr/>
          <c:txPr>
            <a:bodyPr/>
            <a:lstStyle/>
            <a:p>
              <a:pPr>
                <a:defRPr sz="1200" b="1"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</c:pivotFmts>
    <c:view3D>
      <c:rotX val="0"/>
      <c:rotY val="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6.2804342638988306E-2"/>
          <c:y val="4.4861391929187228E-2"/>
          <c:w val="0.82782128370317343"/>
          <c:h val="0.85359734491863937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Alerts!$B$26:$B$27</c:f>
              <c:strCache>
                <c:ptCount val="1"/>
                <c:pt idx="0">
                  <c:v>Daily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Alerts!$A$28:$A$30</c:f>
              <c:strCache>
                <c:ptCount val="2"/>
                <c:pt idx="0">
                  <c:v>Item</c:v>
                </c:pt>
                <c:pt idx="1">
                  <c:v>List</c:v>
                </c:pt>
              </c:strCache>
            </c:strRef>
          </c:cat>
          <c:val>
            <c:numRef>
              <c:f>Alerts!$B$28:$B$30</c:f>
              <c:numCache>
                <c:formatCode>General</c:formatCode>
                <c:ptCount val="2"/>
                <c:pt idx="1">
                  <c:v>3</c:v>
                </c:pt>
              </c:numCache>
            </c:numRef>
          </c:val>
        </c:ser>
        <c:ser>
          <c:idx val="1"/>
          <c:order val="1"/>
          <c:tx>
            <c:strRef>
              <c:f>Alerts!$C$26:$C$27</c:f>
              <c:strCache>
                <c:ptCount val="1"/>
                <c:pt idx="0">
                  <c:v>Immediate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Alerts!$A$28:$A$30</c:f>
              <c:strCache>
                <c:ptCount val="2"/>
                <c:pt idx="0">
                  <c:v>Item</c:v>
                </c:pt>
                <c:pt idx="1">
                  <c:v>List</c:v>
                </c:pt>
              </c:strCache>
            </c:strRef>
          </c:cat>
          <c:val>
            <c:numRef>
              <c:f>Alerts!$C$28:$C$30</c:f>
              <c:numCache>
                <c:formatCode>General</c:formatCode>
                <c:ptCount val="2"/>
                <c:pt idx="0">
                  <c:v>2</c:v>
                </c:pt>
                <c:pt idx="1">
                  <c:v>13</c:v>
                </c:pt>
              </c:numCache>
            </c:numRef>
          </c:val>
        </c:ser>
        <c:ser>
          <c:idx val="2"/>
          <c:order val="2"/>
          <c:tx>
            <c:strRef>
              <c:f>Alerts!$D$26:$D$27</c:f>
              <c:strCache>
                <c:ptCount val="1"/>
                <c:pt idx="0">
                  <c:v>Weekly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Alerts!$A$28:$A$30</c:f>
              <c:strCache>
                <c:ptCount val="2"/>
                <c:pt idx="0">
                  <c:v>Item</c:v>
                </c:pt>
                <c:pt idx="1">
                  <c:v>List</c:v>
                </c:pt>
              </c:strCache>
            </c:strRef>
          </c:cat>
          <c:val>
            <c:numRef>
              <c:f>Alerts!$D$28:$D$30</c:f>
              <c:numCache>
                <c:formatCode>General</c:formatCode>
                <c:ptCount val="2"/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"/>
        <c:shape val="box"/>
        <c:axId val="111544960"/>
        <c:axId val="111583616"/>
        <c:axId val="0"/>
      </c:bar3DChart>
      <c:catAx>
        <c:axId val="1115449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11583616"/>
        <c:crosses val="autoZero"/>
        <c:auto val="1"/>
        <c:lblAlgn val="ctr"/>
        <c:lblOffset val="100"/>
        <c:noMultiLvlLbl val="0"/>
      </c:catAx>
      <c:valAx>
        <c:axId val="111583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1154496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60"/>
      <c:rotY val="0"/>
      <c:depthPercent val="10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1.5962598425196855E-2"/>
          <c:y val="1.6203703703703703E-2"/>
          <c:w val="0.98403740157480313"/>
          <c:h val="0.97916666666666663"/>
        </c:manualLayout>
      </c:layout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60"/>
      <c:rotY val="0"/>
      <c:depthPercent val="10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1.5962598425196855E-2"/>
          <c:y val="1.6203703703703703E-2"/>
          <c:w val="0.98403740157480313"/>
          <c:h val="0.97916666666666663"/>
        </c:manualLayout>
      </c:layout>
      <c:pie3DChart>
        <c:varyColors val="1"/>
        <c:ser>
          <c:idx val="1"/>
          <c:order val="0"/>
          <c:tx>
            <c:strRef>
              <c:f>Scores!$E$30</c:f>
              <c:strCache>
                <c:ptCount val="1"/>
                <c:pt idx="0">
                  <c:v>Scale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 w="381000" h="381000"/>
            </a:sp3d>
          </c:spPr>
          <c:explosion val="4"/>
          <c:dPt>
            <c:idx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381000" h="381000"/>
              </a:sp3d>
            </c:spPr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w="381000" h="381000"/>
              </a:sp3d>
            </c:spPr>
          </c:dPt>
          <c:dLbls>
            <c:dLbl>
              <c:idx val="3"/>
              <c:delete val="1"/>
            </c:dLbl>
            <c:dLbl>
              <c:idx val="4"/>
              <c:delete val="1"/>
            </c:dLbl>
            <c:txPr>
              <a:bodyPr/>
              <a:lstStyle/>
              <a:p>
                <a:pPr>
                  <a:defRPr sz="2000" b="1"/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Scores!$C$31:$C$35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Scores!$E$31:$E$35</c:f>
              <c:numCache>
                <c:formatCode>General</c:formatCode>
                <c:ptCount val="5"/>
                <c:pt idx="0">
                  <c:v>14</c:v>
                </c:pt>
                <c:pt idx="1">
                  <c:v>9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0"/>
      <c:rotY val="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4125595411684647E-2"/>
          <c:y val="3.4584463019251374E-2"/>
          <c:w val="0.8164081544601447"/>
          <c:h val="0.822213747659890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CHART!$A$34</c:f>
              <c:strCache>
                <c:ptCount val="1"/>
                <c:pt idx="0">
                  <c:v>Documents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CHART!$B$32:$G$33</c:f>
              <c:multiLvlStrCache>
                <c:ptCount val="6"/>
                <c:lvl>
                  <c:pt idx="0">
                    <c:v>Pre-2009</c:v>
                  </c:pt>
                  <c:pt idx="1">
                    <c:v>2009</c:v>
                  </c:pt>
                  <c:pt idx="2">
                    <c:v>2010</c:v>
                  </c:pt>
                  <c:pt idx="3">
                    <c:v>2011</c:v>
                  </c:pt>
                  <c:pt idx="4">
                    <c:v>2012</c:v>
                  </c:pt>
                  <c:pt idx="5">
                    <c:v>2013 Q1</c:v>
                  </c:pt>
                </c:lvl>
                <c:lvl>
                  <c:pt idx="0">
                    <c:v>977</c:v>
                  </c:pt>
                  <c:pt idx="1">
                    <c:v>164</c:v>
                  </c:pt>
                  <c:pt idx="2">
                    <c:v>4731</c:v>
                  </c:pt>
                  <c:pt idx="3">
                    <c:v>2793</c:v>
                  </c:pt>
                  <c:pt idx="4">
                    <c:v>14658</c:v>
                  </c:pt>
                  <c:pt idx="5">
                    <c:v>1241</c:v>
                  </c:pt>
                </c:lvl>
              </c:multiLvlStrCache>
            </c:multiLvlStrRef>
          </c:cat>
          <c:val>
            <c:numRef>
              <c:f>CHART!$B$34:$G$34</c:f>
              <c:numCache>
                <c:formatCode>General</c:formatCode>
                <c:ptCount val="6"/>
                <c:pt idx="0">
                  <c:v>894</c:v>
                </c:pt>
                <c:pt idx="1">
                  <c:v>154</c:v>
                </c:pt>
                <c:pt idx="2">
                  <c:v>4303</c:v>
                </c:pt>
                <c:pt idx="3">
                  <c:v>2351</c:v>
                </c:pt>
                <c:pt idx="4">
                  <c:v>14437</c:v>
                </c:pt>
                <c:pt idx="5">
                  <c:v>1228</c:v>
                </c:pt>
              </c:numCache>
            </c:numRef>
          </c:val>
        </c:ser>
        <c:ser>
          <c:idx val="1"/>
          <c:order val="1"/>
          <c:tx>
            <c:strRef>
              <c:f>CHART!$A$35</c:f>
              <c:strCache>
                <c:ptCount val="1"/>
                <c:pt idx="0">
                  <c:v>List Items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CHART!$B$32:$G$33</c:f>
              <c:multiLvlStrCache>
                <c:ptCount val="6"/>
                <c:lvl>
                  <c:pt idx="0">
                    <c:v>Pre-2009</c:v>
                  </c:pt>
                  <c:pt idx="1">
                    <c:v>2009</c:v>
                  </c:pt>
                  <c:pt idx="2">
                    <c:v>2010</c:v>
                  </c:pt>
                  <c:pt idx="3">
                    <c:v>2011</c:v>
                  </c:pt>
                  <c:pt idx="4">
                    <c:v>2012</c:v>
                  </c:pt>
                  <c:pt idx="5">
                    <c:v>2013 Q1</c:v>
                  </c:pt>
                </c:lvl>
                <c:lvl>
                  <c:pt idx="0">
                    <c:v>977</c:v>
                  </c:pt>
                  <c:pt idx="1">
                    <c:v>164</c:v>
                  </c:pt>
                  <c:pt idx="2">
                    <c:v>4731</c:v>
                  </c:pt>
                  <c:pt idx="3">
                    <c:v>2793</c:v>
                  </c:pt>
                  <c:pt idx="4">
                    <c:v>14658</c:v>
                  </c:pt>
                  <c:pt idx="5">
                    <c:v>1241</c:v>
                  </c:pt>
                </c:lvl>
              </c:multiLvlStrCache>
            </c:multiLvlStrRef>
          </c:cat>
          <c:val>
            <c:numRef>
              <c:f>CHART!$B$35:$G$35</c:f>
              <c:numCache>
                <c:formatCode>General</c:formatCode>
                <c:ptCount val="6"/>
                <c:pt idx="0">
                  <c:v>83</c:v>
                </c:pt>
                <c:pt idx="1">
                  <c:v>10</c:v>
                </c:pt>
                <c:pt idx="2">
                  <c:v>428</c:v>
                </c:pt>
                <c:pt idx="3">
                  <c:v>442</c:v>
                </c:pt>
                <c:pt idx="4">
                  <c:v>221</c:v>
                </c:pt>
                <c:pt idx="5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shape val="box"/>
        <c:axId val="123882880"/>
        <c:axId val="123888768"/>
        <c:axId val="0"/>
      </c:bar3DChart>
      <c:catAx>
        <c:axId val="123882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23888768"/>
        <c:crosses val="autoZero"/>
        <c:auto val="1"/>
        <c:lblAlgn val="ctr"/>
        <c:lblOffset val="100"/>
        <c:noMultiLvlLbl val="0"/>
      </c:catAx>
      <c:valAx>
        <c:axId val="123888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238828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5219633504716019"/>
          <c:y val="0.4348277029887393"/>
          <c:w val="0.14543808529957852"/>
          <c:h val="0.15259842519685041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8.8314960629921266E-2"/>
          <c:y val="4.1717330788196928E-2"/>
          <c:w val="0.85571259842519687"/>
          <c:h val="0.77178591806458974"/>
        </c:manualLayout>
      </c:layout>
      <c:lineChart>
        <c:grouping val="standard"/>
        <c:varyColors val="0"/>
        <c:ser>
          <c:idx val="0"/>
          <c:order val="0"/>
          <c:tx>
            <c:strRef>
              <c:f>CHART!$F$99</c:f>
              <c:strCache>
                <c:ptCount val="1"/>
                <c:pt idx="0">
                  <c:v>Users Latest Change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pPr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dLbls>
            <c:dLbl>
              <c:idx val="0"/>
              <c:layout>
                <c:manualLayout>
                  <c:x val="-2.4691358024691357E-2"/>
                  <c:y val="-4.20904899134173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1.5432098765432098E-3"/>
                  <c:y val="3.08663592698393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2.3765432098765433E-2"/>
                  <c:y val="-6.15031541353740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2.9012345679012345E-2"/>
                  <c:y val="-6.5880786033823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3.3024691358024688E-2"/>
                  <c:y val="-6.5880786033823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elete val="1"/>
            </c:dLbl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CHART!$E$100:$E$105</c:f>
              <c:strCache>
                <c:ptCount val="6"/>
                <c:pt idx="0">
                  <c:v>Pre2009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 Q1</c:v>
                </c:pt>
              </c:strCache>
            </c:strRef>
          </c:cat>
          <c:val>
            <c:numRef>
              <c:f>CHART!$F$100:$F$105</c:f>
              <c:numCache>
                <c:formatCode>General</c:formatCode>
                <c:ptCount val="6"/>
                <c:pt idx="0">
                  <c:v>9</c:v>
                </c:pt>
                <c:pt idx="1">
                  <c:v>3</c:v>
                </c:pt>
                <c:pt idx="2">
                  <c:v>8</c:v>
                </c:pt>
                <c:pt idx="3">
                  <c:v>11</c:v>
                </c:pt>
                <c:pt idx="4">
                  <c:v>24</c:v>
                </c:pt>
                <c:pt idx="5">
                  <c:v>20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CHART!$G$99</c:f>
              <c:strCache>
                <c:ptCount val="1"/>
                <c:pt idx="0">
                  <c:v>Active Users</c:v>
                </c:pt>
              </c:strCache>
            </c:strRef>
          </c:tx>
          <c:spPr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dLbls>
            <c:dLbl>
              <c:idx val="0"/>
              <c:layout>
                <c:manualLayout>
                  <c:x val="-2.7160615339749197E-2"/>
                  <c:y val="-5.4994042151913308E-2"/>
                </c:manualLayout>
              </c:layout>
              <c:spPr/>
              <c:txPr>
                <a:bodyPr/>
                <a:lstStyle/>
                <a:p>
                  <a:pPr>
                    <a:defRPr sz="12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3.0555555555555555E-2"/>
                  <c:y val="-6.0268720712034103E-2"/>
                </c:manualLayout>
              </c:layout>
              <c:spPr/>
              <c:txPr>
                <a:bodyPr/>
                <a:lstStyle/>
                <a:p>
                  <a:pPr>
                    <a:defRPr sz="12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2.5617283950617284E-2"/>
                  <c:y val="-4.3769911508335355E-2"/>
                </c:manualLayout>
              </c:layout>
              <c:spPr/>
              <c:txPr>
                <a:bodyPr/>
                <a:lstStyle/>
                <a:p>
                  <a:pPr>
                    <a:defRPr sz="12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2.8395061728395062E-2"/>
                  <c:y val="-5.274766939102242E-2"/>
                </c:manualLayout>
              </c:layout>
              <c:spPr/>
              <c:txPr>
                <a:bodyPr/>
                <a:lstStyle/>
                <a:p>
                  <a:pPr>
                    <a:defRPr sz="12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3.3333333333333333E-2"/>
                  <c:y val="-5.8480813917391732E-2"/>
                </c:manualLayout>
              </c:layout>
              <c:spPr/>
              <c:txPr>
                <a:bodyPr/>
                <a:lstStyle/>
                <a:p>
                  <a:pPr>
                    <a:defRPr sz="12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2.7779965004374454E-3"/>
                  <c:y val="-3.6363954505686788E-2"/>
                </c:manualLayout>
              </c:layout>
              <c:spPr/>
              <c:txPr>
                <a:bodyPr/>
                <a:lstStyle/>
                <a:p>
                  <a:pPr>
                    <a:defRPr sz="12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CHART!$E$100:$E$105</c:f>
              <c:strCache>
                <c:ptCount val="6"/>
                <c:pt idx="0">
                  <c:v>Pre2009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 Q1</c:v>
                </c:pt>
              </c:strCache>
            </c:strRef>
          </c:cat>
          <c:val>
            <c:numRef>
              <c:f>CHART!$G$100:$G$105</c:f>
              <c:numCache>
                <c:formatCode>General</c:formatCode>
                <c:ptCount val="6"/>
                <c:pt idx="0">
                  <c:v>17</c:v>
                </c:pt>
                <c:pt idx="1">
                  <c:v>7</c:v>
                </c:pt>
                <c:pt idx="2">
                  <c:v>33</c:v>
                </c:pt>
                <c:pt idx="3">
                  <c:v>38</c:v>
                </c:pt>
                <c:pt idx="4">
                  <c:v>44</c:v>
                </c:pt>
                <c:pt idx="5">
                  <c:v>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959168"/>
        <c:axId val="123960704"/>
      </c:lineChart>
      <c:catAx>
        <c:axId val="123959168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23960704"/>
        <c:crosses val="autoZero"/>
        <c:auto val="1"/>
        <c:lblAlgn val="ctr"/>
        <c:lblOffset val="100"/>
        <c:noMultiLvlLbl val="0"/>
      </c:catAx>
      <c:valAx>
        <c:axId val="1239607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2395916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0"/>
      <c:rotY val="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percentStacked"/>
        <c:varyColors val="0"/>
        <c:ser>
          <c:idx val="1"/>
          <c:order val="0"/>
          <c:tx>
            <c:strRef>
              <c:f>CHART!$G$85</c:f>
              <c:strCache>
                <c:ptCount val="1"/>
                <c:pt idx="0">
                  <c:v>Inherits Permissions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</c:dLbls>
          <c:cat>
            <c:multiLvlStrRef>
              <c:f>CHART!$E$86:$F$88</c:f>
              <c:multiLvlStrCache>
                <c:ptCount val="3"/>
                <c:lvl>
                  <c:pt idx="0">
                    <c:v>23</c:v>
                  </c:pt>
                  <c:pt idx="1">
                    <c:v>176</c:v>
                  </c:pt>
                  <c:pt idx="2">
                    <c:v>77</c:v>
                  </c:pt>
                </c:lvl>
                <c:lvl>
                  <c:pt idx="0">
                    <c:v>Subsite</c:v>
                  </c:pt>
                  <c:pt idx="1">
                    <c:v>Library</c:v>
                  </c:pt>
                  <c:pt idx="2">
                    <c:v>List</c:v>
                  </c:pt>
                </c:lvl>
              </c:multiLvlStrCache>
            </c:multiLvlStrRef>
          </c:cat>
          <c:val>
            <c:numRef>
              <c:f>CHART!$G$86:$G$88</c:f>
              <c:numCache>
                <c:formatCode>General</c:formatCode>
                <c:ptCount val="3"/>
                <c:pt idx="0">
                  <c:v>9</c:v>
                </c:pt>
                <c:pt idx="1">
                  <c:v>171</c:v>
                </c:pt>
                <c:pt idx="2">
                  <c:v>75</c:v>
                </c:pt>
              </c:numCache>
            </c:numRef>
          </c:val>
        </c:ser>
        <c:ser>
          <c:idx val="0"/>
          <c:order val="1"/>
          <c:tx>
            <c:strRef>
              <c:f>CHART!$H$85</c:f>
              <c:strCache>
                <c:ptCount val="1"/>
                <c:pt idx="0">
                  <c:v>Broken Inheritance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dLbl>
              <c:idx val="1"/>
              <c:layout>
                <c:manualLayout>
                  <c:x val="-1.6695829687955673E-4"/>
                  <c:y val="-3.258555140640787E-2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separator>, </c:separator>
            </c:dLbl>
            <c:dLbl>
              <c:idx val="2"/>
              <c:layout>
                <c:manualLayout>
                  <c:x val="-7.2572178477690293E-3"/>
                  <c:y val="-3.1809804896770037E-2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separator>, </c:separator>
            </c:dLbl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eparator>, </c:separator>
            <c:showLeaderLines val="0"/>
          </c:dLbls>
          <c:cat>
            <c:multiLvlStrRef>
              <c:f>CHART!$E$86:$F$88</c:f>
              <c:multiLvlStrCache>
                <c:ptCount val="3"/>
                <c:lvl>
                  <c:pt idx="0">
                    <c:v>23</c:v>
                  </c:pt>
                  <c:pt idx="1">
                    <c:v>176</c:v>
                  </c:pt>
                  <c:pt idx="2">
                    <c:v>77</c:v>
                  </c:pt>
                </c:lvl>
                <c:lvl>
                  <c:pt idx="0">
                    <c:v>Subsite</c:v>
                  </c:pt>
                  <c:pt idx="1">
                    <c:v>Library</c:v>
                  </c:pt>
                  <c:pt idx="2">
                    <c:v>List</c:v>
                  </c:pt>
                </c:lvl>
              </c:multiLvlStrCache>
            </c:multiLvlStrRef>
          </c:cat>
          <c:val>
            <c:numRef>
              <c:f>CHART!$H$86:$H$88</c:f>
              <c:numCache>
                <c:formatCode>General</c:formatCode>
                <c:ptCount val="3"/>
                <c:pt idx="0">
                  <c:v>14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"/>
        <c:shape val="box"/>
        <c:axId val="124271232"/>
        <c:axId val="124277120"/>
        <c:axId val="0"/>
      </c:bar3DChart>
      <c:catAx>
        <c:axId val="1242712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24277120"/>
        <c:crosses val="autoZero"/>
        <c:auto val="1"/>
        <c:lblAlgn val="ctr"/>
        <c:lblOffset val="100"/>
        <c:noMultiLvlLbl val="0"/>
      </c:catAx>
      <c:valAx>
        <c:axId val="12427712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42712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0"/>
      <c:rotY val="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2"/>
          <c:order val="0"/>
          <c:tx>
            <c:strRef>
              <c:f>CHART!$B$156</c:f>
              <c:strCache>
                <c:ptCount val="1"/>
                <c:pt idx="0">
                  <c:v>Versioned Documents Created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CHART!$C$153:$H$153</c:f>
              <c:strCache>
                <c:ptCount val="6"/>
                <c:pt idx="0">
                  <c:v>Pre2009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 Q1</c:v>
                </c:pt>
              </c:strCache>
            </c:strRef>
          </c:cat>
          <c:val>
            <c:numRef>
              <c:f>CHART!$C$156:$H$156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394</c:v>
                </c:pt>
                <c:pt idx="3">
                  <c:v>536</c:v>
                </c:pt>
                <c:pt idx="4">
                  <c:v>360</c:v>
                </c:pt>
                <c:pt idx="5">
                  <c:v>25</c:v>
                </c:pt>
              </c:numCache>
            </c:numRef>
          </c:val>
        </c:ser>
        <c:ser>
          <c:idx val="3"/>
          <c:order val="1"/>
          <c:tx>
            <c:strRef>
              <c:f>CHART!$B$157</c:f>
              <c:strCache>
                <c:ptCount val="1"/>
                <c:pt idx="0">
                  <c:v>Documents Versions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dLbl>
              <c:idx val="2"/>
              <c:layout>
                <c:manualLayout>
                  <c:x val="1.8518518518518517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2.0061728395061727E-2"/>
                  <c:y val="-2.80603266089448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9.2592592592592587E-3"/>
                  <c:y val="-8.418097982683463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1.543209876543209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CHART!$C$153:$H$153</c:f>
              <c:strCache>
                <c:ptCount val="6"/>
                <c:pt idx="0">
                  <c:v>Pre2009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 Q1</c:v>
                </c:pt>
              </c:strCache>
            </c:strRef>
          </c:cat>
          <c:val>
            <c:numRef>
              <c:f>CHART!$C$157:$H$157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512</c:v>
                </c:pt>
                <c:pt idx="3">
                  <c:v>831</c:v>
                </c:pt>
                <c:pt idx="4">
                  <c:v>1953</c:v>
                </c:pt>
                <c:pt idx="5">
                  <c:v>508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"/>
        <c:shape val="box"/>
        <c:axId val="124307712"/>
        <c:axId val="124002304"/>
        <c:axId val="0"/>
      </c:bar3DChart>
      <c:catAx>
        <c:axId val="1243077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24002304"/>
        <c:crosses val="autoZero"/>
        <c:auto val="1"/>
        <c:lblAlgn val="ctr"/>
        <c:lblOffset val="100"/>
        <c:noMultiLvlLbl val="0"/>
      </c:catAx>
      <c:valAx>
        <c:axId val="124002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4307712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60"/>
      <c:rotY val="15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"/>
          <c:y val="5.3240740740740741E-2"/>
          <c:w val="0.97499999999999998"/>
          <c:h val="0.92592592592592593"/>
        </c:manualLayout>
      </c:layout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0"/>
      <c:rotY val="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CHART!$B$154</c:f>
              <c:strCache>
                <c:ptCount val="1"/>
                <c:pt idx="0">
                  <c:v>Versioned List Items Created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CHART!$C$153:$H$153</c:f>
              <c:strCache>
                <c:ptCount val="6"/>
                <c:pt idx="0">
                  <c:v>Pre2009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 Q1</c:v>
                </c:pt>
              </c:strCache>
            </c:strRef>
          </c:cat>
          <c:val>
            <c:numRef>
              <c:f>CHART!$C$154:$H$154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5</c:v>
                </c:pt>
                <c:pt idx="4">
                  <c:v>2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CHART!$B$155</c:f>
              <c:strCache>
                <c:ptCount val="1"/>
                <c:pt idx="0">
                  <c:v>List Items Versions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CHART!$C$153:$H$153</c:f>
              <c:strCache>
                <c:ptCount val="6"/>
                <c:pt idx="0">
                  <c:v>Pre2009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 Q1</c:v>
                </c:pt>
              </c:strCache>
            </c:strRef>
          </c:cat>
          <c:val>
            <c:numRef>
              <c:f>CHART!$C$155:$H$155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5</c:v>
                </c:pt>
                <c:pt idx="4">
                  <c:v>2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"/>
        <c:shape val="box"/>
        <c:axId val="124038528"/>
        <c:axId val="124060800"/>
        <c:axId val="0"/>
      </c:bar3DChart>
      <c:catAx>
        <c:axId val="1240385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24060800"/>
        <c:crosses val="autoZero"/>
        <c:auto val="1"/>
        <c:lblAlgn val="ctr"/>
        <c:lblOffset val="100"/>
        <c:noMultiLvlLbl val="0"/>
      </c:catAx>
      <c:valAx>
        <c:axId val="124060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2403852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4" y="-81540"/>
            <a:ext cx="9162688" cy="6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286000"/>
            <a:ext cx="6934200" cy="1178987"/>
          </a:xfrm>
        </p:spPr>
        <p:txBody>
          <a:bodyPr/>
          <a:lstStyle>
            <a:lvl1pPr algn="r"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05200"/>
            <a:ext cx="6400800" cy="1031370"/>
          </a:xfrm>
        </p:spPr>
        <p:txBody>
          <a:bodyPr/>
          <a:lstStyle>
            <a:lvl1pPr marL="0" indent="0" algn="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517577" y="6358067"/>
            <a:ext cx="409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srgbClr val="1F497D">
                    <a:lumMod val="50000"/>
                  </a:srgbClr>
                </a:solidFill>
              </a:rPr>
              <a:t>© Copyright 2013. CASAHL Technology, Inc. All rights reserved.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1"/>
            <a:ext cx="7396168" cy="76200"/>
          </a:xfrm>
          <a:prstGeom prst="rect">
            <a:avLst/>
          </a:prstGeom>
          <a:solidFill>
            <a:srgbClr val="FFFFFF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399" y="244999"/>
            <a:ext cx="1716601" cy="1196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160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9467-C96E-4BF7-8423-255FA98E684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2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9467-C96E-4BF7-8423-255FA98E684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2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64915"/>
            <a:ext cx="9144000" cy="90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12" descr="CTILOGO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2076" y1="72483" x2="12076" y2="72483"/>
                        <a14:foregroundMark x1="25636" y1="76510" x2="25636" y2="76510"/>
                        <a14:foregroundMark x1="37076" y1="80537" x2="37076" y2="80537"/>
                        <a14:foregroundMark x1="56568" y1="78188" x2="56568" y2="78188"/>
                        <a14:foregroundMark x1="60805" y1="84899" x2="60805" y2="84899"/>
                        <a14:foregroundMark x1="60805" y1="87248" x2="60805" y2="87248"/>
                        <a14:foregroundMark x1="60805" y1="87248" x2="60805" y2="87248"/>
                        <a14:foregroundMark x1="61653" y1="87584" x2="61653" y2="87584"/>
                        <a14:foregroundMark x1="61653" y1="87584" x2="61653" y2="87584"/>
                        <a14:foregroundMark x1="59110" y1="79866" x2="59110" y2="79866"/>
                        <a14:foregroundMark x1="59110" y1="79866" x2="59110" y2="79866"/>
                        <a14:foregroundMark x1="59322" y1="79866" x2="59322" y2="79866"/>
                        <a14:foregroundMark x1="55720" y1="82886" x2="55720" y2="82886"/>
                        <a14:foregroundMark x1="54025" y1="89262" x2="54025" y2="89262"/>
                        <a14:foregroundMark x1="51483" y1="97315" x2="51483" y2="97315"/>
                        <a14:foregroundMark x1="51483" y1="97315" x2="51483" y2="97315"/>
                        <a14:foregroundMark x1="62500" y1="92282" x2="62500" y2="92282"/>
                        <a14:foregroundMark x1="70975" y1="86577" x2="70975" y2="86577"/>
                        <a14:foregroundMark x1="71398" y1="84899" x2="71398" y2="84899"/>
                        <a14:foregroundMark x1="71398" y1="84899" x2="71398" y2="84899"/>
                        <a14:foregroundMark x1="77119" y1="83557" x2="77119" y2="83557"/>
                        <a14:foregroundMark x1="77119" y1="83557" x2="77119" y2="83557"/>
                        <a14:foregroundMark x1="77542" y1="83557" x2="77542" y2="83557"/>
                        <a14:foregroundMark x1="77542" y1="83557" x2="77542" y2="83557"/>
                        <a14:foregroundMark x1="77331" y1="83557" x2="77331" y2="83557"/>
                        <a14:foregroundMark x1="82839" y1="83221" x2="82839" y2="83221"/>
                        <a14:foregroundMark x1="82839" y1="83221" x2="82839" y2="83221"/>
                        <a14:foregroundMark x1="82627" y1="82886" x2="82627" y2="82886"/>
                        <a14:foregroundMark x1="82627" y1="83557" x2="82627" y2="83557"/>
                        <a14:foregroundMark x1="83051" y1="87584" x2="83051" y2="87584"/>
                        <a14:foregroundMark x1="83475" y1="91611" x2="83475" y2="91611"/>
                        <a14:foregroundMark x1="83475" y1="91275" x2="83475" y2="91275"/>
                        <a14:foregroundMark x1="83686" y1="93624" x2="83686" y2="93624"/>
                        <a14:foregroundMark x1="83263" y1="77517" x2="83263" y2="77517"/>
                        <a14:foregroundMark x1="74153" y1="84899" x2="74153" y2="84899"/>
                        <a14:foregroundMark x1="70551" y1="80537" x2="70551" y2="80537"/>
                        <a14:foregroundMark x1="71610" y1="94966" x2="71610" y2="94966"/>
                        <a14:foregroundMark x1="90678" y1="77181" x2="90678" y2="77181"/>
                        <a14:foregroundMark x1="90466" y1="79195" x2="90466" y2="79195"/>
                        <a14:foregroundMark x1="90466" y1="79866" x2="90466" y2="80537"/>
                        <a14:foregroundMark x1="90678" y1="86913" x2="90678" y2="86913"/>
                        <a14:foregroundMark x1="90890" y1="95973" x2="90890" y2="95973"/>
                        <a14:foregroundMark x1="95763" y1="97315" x2="95763" y2="97315"/>
                        <a14:foregroundMark x1="39619" y1="83893" x2="39619" y2="83893"/>
                        <a14:foregroundMark x1="40042" y1="83557" x2="40042" y2="83557"/>
                        <a14:foregroundMark x1="37288" y1="79195" x2="37288" y2="79195"/>
                        <a14:foregroundMark x1="38771" y1="74497" x2="38771" y2="74497"/>
                        <a14:foregroundMark x1="44915" y1="73154" x2="44915" y2="73154"/>
                        <a14:foregroundMark x1="46398" y1="90268" x2="46398" y2="90268"/>
                        <a14:foregroundMark x1="44492" y1="88255" x2="44492" y2="88255"/>
                        <a14:foregroundMark x1="37924" y1="97987" x2="37924" y2="97987"/>
                        <a14:foregroundMark x1="30085" y1="92282" x2="30085" y2="92282"/>
                        <a14:foregroundMark x1="29873" y1="92282" x2="29873" y2="92282"/>
                        <a14:foregroundMark x1="31144" y1="96980" x2="31144" y2="96980"/>
                        <a14:foregroundMark x1="27966" y1="87919" x2="27966" y2="87919"/>
                        <a14:foregroundMark x1="24576" y1="89262" x2="24576" y2="89262"/>
                        <a14:foregroundMark x1="24788" y1="78523" x2="24788" y2="78523"/>
                        <a14:foregroundMark x1="21398" y1="88255" x2="21398" y2="88255"/>
                        <a14:foregroundMark x1="19703" y1="95973" x2="19703" y2="95973"/>
                        <a14:foregroundMark x1="12712" y1="96980" x2="12712" y2="96980"/>
                        <a14:foregroundMark x1="12712" y1="96980" x2="12712" y2="96980"/>
                        <a14:foregroundMark x1="6144" y1="96644" x2="6144" y2="96644"/>
                        <a14:foregroundMark x1="4449" y1="94966" x2="4025" y2="94966"/>
                        <a14:foregroundMark x1="4025" y1="94966" x2="4025" y2="94966"/>
                        <a14:foregroundMark x1="1483" y1="89597" x2="1483" y2="89597"/>
                        <a14:foregroundMark x1="2542" y1="82550" x2="2542" y2="82550"/>
                        <a14:foregroundMark x1="6780" y1="73490" x2="6780" y2="73490"/>
                        <a14:foregroundMark x1="28178" y1="11745" x2="28178" y2="11745"/>
                        <a14:foregroundMark x1="48305" y1="36577" x2="48941" y2="38255"/>
                        <a14:foregroundMark x1="74576" y1="32550" x2="74576" y2="32550"/>
                        <a14:foregroundMark x1="92161" y1="32215" x2="92161" y2="32215"/>
                        <a14:foregroundMark x1="94703" y1="23490" x2="94703" y2="23490"/>
                        <a14:foregroundMark x1="83475" y1="74497" x2="82203" y2="73490"/>
                        <a14:foregroundMark x1="63559" y1="96309" x2="63559" y2="96309"/>
                        <a14:backgroundMark x1="25000" y1="85906" x2="25000" y2="85906"/>
                        <a14:backgroundMark x1="58051" y1="84564" x2="58051" y2="84564"/>
                        <a14:backgroundMark x1="57627" y1="18792" x2="57627" y2="18792"/>
                        <a14:backgroundMark x1="9746" y1="4027" x2="9746" y2="4027"/>
                        <a14:backgroundMark x1="9322" y1="5034" x2="9322" y2="5034"/>
                        <a14:backgroundMark x1="91949" y1="10067" x2="91949" y2="10067"/>
                        <a14:backgroundMark x1="61017" y1="18121" x2="61017" y2="18121"/>
                        <a14:backgroundMark x1="71186" y1="19463" x2="71186" y2="19463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04800" y="6172199"/>
            <a:ext cx="950830" cy="60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731834" y="6289787"/>
            <a:ext cx="441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1F497D">
                    <a:lumMod val="50000"/>
                  </a:srgbClr>
                </a:solidFill>
              </a:rPr>
              <a:t>© Copyright 2013. CASAHL Technology, Inc. All rights reserved.</a:t>
            </a:r>
            <a:endParaRPr lang="en-US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447800" y="6289787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AEE99EA-AA9F-4579-8C86-8AADBB2EEADF}" type="slidenum">
              <a:rPr lang="en-US" sz="1600">
                <a:solidFill>
                  <a:srgbClr val="1F497D">
                    <a:lumMod val="50000"/>
                  </a:srgbClr>
                </a:solidFill>
              </a:rPr>
              <a:pPr/>
              <a:t>‹#›</a:t>
            </a:fld>
            <a:endParaRPr 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6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9467-C96E-4BF7-8423-255FA98E684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9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9467-C96E-4BF7-8423-255FA98E684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76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9467-C96E-4BF7-8423-255FA98E684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88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9467-C96E-4BF7-8423-255FA98E684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82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9467-C96E-4BF7-8423-255FA98E684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72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9467-C96E-4BF7-8423-255FA98E684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8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9467-C96E-4BF7-8423-255FA98E684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9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79467-C96E-4BF7-8423-255FA98E684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2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6934200" cy="1178987"/>
          </a:xfrm>
        </p:spPr>
        <p:txBody>
          <a:bodyPr>
            <a:no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SharePoint Analysis Report</a:t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Yara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</a:t>
            </a:r>
            <a:r>
              <a:rPr lang="en-US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data collected </a:t>
            </a:r>
            <a:r>
              <a:rPr lang="en-US" sz="20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</a:t>
            </a:r>
            <a:r>
              <a:rPr lang="en-US" sz="2000" b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&lt;%INVENTORYDATE%&gt;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380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Permission Inheritance</a:t>
            </a:r>
            <a:br>
              <a:rPr lang="en-US" dirty="0" smtClean="0"/>
            </a:br>
            <a:r>
              <a:rPr lang="en-US" sz="2700" dirty="0" smtClean="0"/>
              <a:t>For Sites, Libraries &amp; Lists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502884"/>
              </p:ext>
            </p:extLst>
          </p:nvPr>
        </p:nvGraphicFramePr>
        <p:xfrm>
          <a:off x="457200" y="1295400"/>
          <a:ext cx="8305800" cy="4754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323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Versions Over Time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5572"/>
              </p:ext>
            </p:extLst>
          </p:nvPr>
        </p:nvGraphicFramePr>
        <p:xfrm>
          <a:off x="304800" y="1865531"/>
          <a:ext cx="8534400" cy="4382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7838088"/>
              </p:ext>
            </p:extLst>
          </p:nvPr>
        </p:nvGraphicFramePr>
        <p:xfrm>
          <a:off x="228600" y="1066800"/>
          <a:ext cx="28194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1219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Versioned </a:t>
            </a:r>
            <a:r>
              <a:rPr lang="en-US" dirty="0" smtClean="0"/>
              <a:t>Documents: 	1315 (11% of all Documents)</a:t>
            </a:r>
          </a:p>
          <a:p>
            <a:r>
              <a:rPr lang="en-US" dirty="0" smtClean="0"/>
              <a:t>Total Version records: 	3804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5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Item Versions Over Time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993342"/>
              </p:ext>
            </p:extLst>
          </p:nvPr>
        </p:nvGraphicFramePr>
        <p:xfrm>
          <a:off x="457200" y="1981199"/>
          <a:ext cx="8153400" cy="4068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219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Versioned </a:t>
            </a:r>
            <a:r>
              <a:rPr lang="en-US" dirty="0" smtClean="0"/>
              <a:t>List Items: 	13 (1% of all </a:t>
            </a:r>
            <a:r>
              <a:rPr lang="en-US" dirty="0"/>
              <a:t>List Items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Total Version records:	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5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Templates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734117"/>
              </p:ext>
            </p:extLst>
          </p:nvPr>
        </p:nvGraphicFramePr>
        <p:xfrm>
          <a:off x="-76200" y="1295400"/>
          <a:ext cx="8830322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386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Workflows Run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8659490"/>
              </p:ext>
            </p:extLst>
          </p:nvPr>
        </p:nvGraphicFramePr>
        <p:xfrm>
          <a:off x="609600" y="1295400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913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InfoPath Form Designs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382320"/>
              </p:ext>
            </p:extLst>
          </p:nvPr>
        </p:nvGraphicFramePr>
        <p:xfrm>
          <a:off x="457200" y="15240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6566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867136"/>
              </p:ext>
            </p:extLst>
          </p:nvPr>
        </p:nvGraphicFramePr>
        <p:xfrm>
          <a:off x="457200" y="15240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InfoPath Data</a:t>
            </a:r>
            <a:br>
              <a:rPr lang="en-US" dirty="0" smtClean="0"/>
            </a:br>
            <a:r>
              <a:rPr lang="en-US" sz="2200" dirty="0" smtClean="0"/>
              <a:t>Count of Documents &amp; List Items by InfoPath Form Type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4047564" y="5692442"/>
            <a:ext cx="12089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InfoPath Type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58733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928759"/>
              </p:ext>
            </p:extLst>
          </p:nvPr>
        </p:nvGraphicFramePr>
        <p:xfrm>
          <a:off x="457200" y="1066801"/>
          <a:ext cx="83820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62400" y="5562600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Alert Type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936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021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Site Collections 		2</a:t>
            </a:r>
          </a:p>
          <a:p>
            <a:pPr lvl="1"/>
            <a:r>
              <a:rPr lang="en-US" b="1" dirty="0" smtClean="0"/>
              <a:t>Sites/</a:t>
            </a:r>
            <a:r>
              <a:rPr lang="en-US" b="1" dirty="0" err="1" smtClean="0"/>
              <a:t>Subsites</a:t>
            </a:r>
            <a:r>
              <a:rPr lang="en-US" b="1" dirty="0" smtClean="0"/>
              <a:t>		25</a:t>
            </a:r>
          </a:p>
          <a:p>
            <a:pPr lvl="1"/>
            <a:r>
              <a:rPr lang="en-US" b="1" dirty="0" smtClean="0"/>
              <a:t>Size		</a:t>
            </a:r>
            <a:r>
              <a:rPr lang="en-US" b="1" dirty="0"/>
              <a:t>	</a:t>
            </a:r>
            <a:r>
              <a:rPr lang="en-US" b="1" dirty="0" smtClean="0"/>
              <a:t>2321.09 MB (SP2007 source only)</a:t>
            </a:r>
          </a:p>
          <a:p>
            <a:pPr lvl="1"/>
            <a:r>
              <a:rPr lang="en-US" b="1" dirty="0" smtClean="0"/>
              <a:t>Files Size			4961.18 MB </a:t>
            </a:r>
          </a:p>
          <a:p>
            <a:pPr lvl="1"/>
            <a:r>
              <a:rPr lang="en-US" b="1" dirty="0" smtClean="0"/>
              <a:t>Versions Size		435.9 MB</a:t>
            </a:r>
            <a:endParaRPr lang="en-US" b="1" dirty="0"/>
          </a:p>
          <a:p>
            <a:pPr lvl="1"/>
            <a:r>
              <a:rPr lang="en-US" b="1" dirty="0"/>
              <a:t>Users			75</a:t>
            </a:r>
          </a:p>
          <a:p>
            <a:pPr lvl="1"/>
            <a:r>
              <a:rPr lang="en-US" b="1" dirty="0" smtClean="0"/>
              <a:t>Libraries			176</a:t>
            </a:r>
          </a:p>
          <a:p>
            <a:pPr lvl="2"/>
            <a:r>
              <a:rPr lang="en-US" b="1" dirty="0" smtClean="0"/>
              <a:t>Documents		11880 (3804 Versions)</a:t>
            </a:r>
          </a:p>
          <a:p>
            <a:pPr lvl="3"/>
            <a:r>
              <a:rPr lang="en-US" b="1" dirty="0" smtClean="0"/>
              <a:t>Docs with Versions	1315</a:t>
            </a:r>
            <a:endParaRPr lang="en-US" b="1" dirty="0"/>
          </a:p>
          <a:p>
            <a:pPr lvl="3"/>
            <a:r>
              <a:rPr lang="en-US" b="1" dirty="0"/>
              <a:t>Docs using InfoPath	</a:t>
            </a:r>
            <a:r>
              <a:rPr lang="en-US" b="1" dirty="0" smtClean="0"/>
              <a:t>699</a:t>
            </a:r>
          </a:p>
          <a:p>
            <a:pPr lvl="3"/>
            <a:r>
              <a:rPr lang="en-US" b="1" dirty="0" smtClean="0"/>
              <a:t>Pages		125</a:t>
            </a:r>
          </a:p>
          <a:p>
            <a:pPr lvl="1"/>
            <a:r>
              <a:rPr lang="en-US" b="1" dirty="0" smtClean="0"/>
              <a:t>List			77</a:t>
            </a:r>
          </a:p>
          <a:p>
            <a:pPr lvl="2"/>
            <a:r>
              <a:rPr lang="en-US" b="1" dirty="0" smtClean="0"/>
              <a:t>List Items 		</a:t>
            </a:r>
            <a:r>
              <a:rPr lang="en-US" b="1" dirty="0"/>
              <a:t>1005 (</a:t>
            </a:r>
            <a:r>
              <a:rPr lang="en-US" b="1" dirty="0" smtClean="0"/>
              <a:t>13 </a:t>
            </a:r>
            <a:r>
              <a:rPr lang="en-US" b="1" dirty="0"/>
              <a:t>Versions</a:t>
            </a:r>
            <a:r>
              <a:rPr lang="en-US" b="1" dirty="0" smtClean="0"/>
              <a:t>)</a:t>
            </a:r>
          </a:p>
          <a:p>
            <a:pPr lvl="3"/>
            <a:r>
              <a:rPr lang="en-US" b="1" dirty="0" smtClean="0"/>
              <a:t>Items with Versions	13</a:t>
            </a:r>
          </a:p>
          <a:p>
            <a:pPr lvl="3"/>
            <a:r>
              <a:rPr lang="en-US" b="1" dirty="0" smtClean="0"/>
              <a:t>Attachments		10</a:t>
            </a:r>
          </a:p>
        </p:txBody>
      </p:sp>
    </p:spTree>
    <p:extLst>
      <p:ext uri="{BB962C8B-B14F-4D97-AF65-F5344CB8AC3E}">
        <p14:creationId xmlns:p14="http://schemas.microsoft.com/office/powerpoint/2010/main" val="390616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b="1" dirty="0" smtClean="0"/>
              <a:t>Farms			 &lt;%0%&gt;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 smtClean="0"/>
              <a:t>Web Apps		</a:t>
            </a:r>
            <a:r>
              <a:rPr lang="en-US" b="1" dirty="0"/>
              <a:t> </a:t>
            </a:r>
            <a:r>
              <a:rPr lang="en-US" b="1" dirty="0" smtClean="0"/>
              <a:t>&lt;%1%&gt;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 smtClean="0"/>
              <a:t>Features</a:t>
            </a:r>
            <a:r>
              <a:rPr lang="en-US" b="1" dirty="0"/>
              <a:t>		</a:t>
            </a:r>
            <a:r>
              <a:rPr lang="en-US" b="1" dirty="0" smtClean="0"/>
              <a:t>	</a:t>
            </a:r>
            <a:r>
              <a:rPr lang="en-US" b="1" dirty="0"/>
              <a:t> </a:t>
            </a:r>
            <a:r>
              <a:rPr lang="en-US" b="1" dirty="0" smtClean="0"/>
              <a:t>&lt;%2%&gt;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Workflow Templates	 </a:t>
            </a:r>
            <a:r>
              <a:rPr lang="en-US" b="1" dirty="0" smtClean="0"/>
              <a:t>&lt;%3%&gt;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 smtClean="0"/>
              <a:t>Web Parts		</a:t>
            </a:r>
            <a:r>
              <a:rPr lang="en-US" b="1" dirty="0"/>
              <a:t> </a:t>
            </a:r>
            <a:r>
              <a:rPr lang="en-US" b="1" dirty="0" smtClean="0"/>
              <a:t>&lt;%4%&gt;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Event </a:t>
            </a:r>
            <a:r>
              <a:rPr lang="en-US" b="1" dirty="0" smtClean="0"/>
              <a:t>Receivers	</a:t>
            </a:r>
            <a:r>
              <a:rPr lang="en-US" b="1" dirty="0"/>
              <a:t> </a:t>
            </a:r>
            <a:r>
              <a:rPr lang="en-US" b="1" dirty="0" smtClean="0"/>
              <a:t>&lt;%5%&gt;</a:t>
            </a:r>
          </a:p>
          <a:p>
            <a:pPr marL="457200" lvl="1" indent="0">
              <a:buNone/>
            </a:pPr>
            <a:r>
              <a:rPr lang="en-US" b="1" dirty="0" smtClean="0"/>
              <a:t>Alerts	</a:t>
            </a:r>
            <a:r>
              <a:rPr lang="en-US" b="1" dirty="0"/>
              <a:t>		 </a:t>
            </a:r>
            <a:r>
              <a:rPr lang="en-US" b="1" dirty="0" smtClean="0"/>
              <a:t>&lt;%6%&gt;</a:t>
            </a:r>
          </a:p>
          <a:p>
            <a:pPr marL="457200" lvl="1" indent="0">
              <a:buNone/>
            </a:pPr>
            <a:r>
              <a:rPr lang="en-US" b="1" dirty="0" smtClean="0"/>
              <a:t>Content Types		</a:t>
            </a:r>
            <a:r>
              <a:rPr lang="en-US" b="1" dirty="0"/>
              <a:t> </a:t>
            </a:r>
            <a:r>
              <a:rPr lang="en-US" b="1" dirty="0" smtClean="0"/>
              <a:t>&lt;%7%&gt; 	</a:t>
            </a:r>
          </a:p>
          <a:p>
            <a:pPr marL="457200" lvl="1" indent="0">
              <a:buNone/>
            </a:pPr>
            <a:r>
              <a:rPr lang="en-US" b="1" dirty="0" smtClean="0"/>
              <a:t>InfoPath Forms</a:t>
            </a: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/>
              <a:t> </a:t>
            </a:r>
            <a:r>
              <a:rPr lang="en-US" b="1" smtClean="0"/>
              <a:t>&lt;%8%&gt;</a:t>
            </a:r>
            <a:endParaRPr lang="en-US" b="1" dirty="0"/>
          </a:p>
          <a:p>
            <a:pPr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Complexity Scores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228045"/>
              </p:ext>
            </p:extLst>
          </p:nvPr>
        </p:nvGraphicFramePr>
        <p:xfrm>
          <a:off x="6858000" y="1828800"/>
          <a:ext cx="1905000" cy="181199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219200"/>
                <a:gridCol w="6858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Complexity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Sites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619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619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619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619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619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274393"/>
              </p:ext>
            </p:extLst>
          </p:nvPr>
        </p:nvGraphicFramePr>
        <p:xfrm>
          <a:off x="685800" y="2514600"/>
          <a:ext cx="4419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578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Complexity and Scale Categories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2183" y="1347312"/>
            <a:ext cx="2723532" cy="1224994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b="1" dirty="0">
                <a:cs typeface="Lucida Sans Unicode" pitchFamily="34" charset="0"/>
              </a:rPr>
              <a:t>Solutions</a:t>
            </a:r>
            <a:endParaRPr lang="en-US" sz="1200" b="1" dirty="0">
              <a:cs typeface="Lucida Sans Unicode" pitchFamily="34" charset="0"/>
            </a:endParaRPr>
          </a:p>
          <a:p>
            <a:pPr algn="ctr"/>
            <a:r>
              <a:rPr lang="en-US" sz="1200" dirty="0">
                <a:cs typeface="Lucida Sans Unicode" pitchFamily="34" charset="0"/>
              </a:rPr>
              <a:t>All </a:t>
            </a:r>
            <a:r>
              <a:rPr lang="en-US" sz="1200" dirty="0" smtClean="0">
                <a:cs typeface="Lucida Sans Unicode" pitchFamily="34" charset="0"/>
              </a:rPr>
              <a:t>Sandboxed </a:t>
            </a:r>
            <a:r>
              <a:rPr lang="en-US" sz="1200" dirty="0">
                <a:cs typeface="Lucida Sans Unicode" pitchFamily="34" charset="0"/>
              </a:rPr>
              <a:t>Solutions</a:t>
            </a:r>
          </a:p>
          <a:p>
            <a:pPr algn="ctr"/>
            <a:r>
              <a:rPr lang="en-US" sz="1200" dirty="0">
                <a:cs typeface="Lucida Sans Unicode" pitchFamily="34" charset="0"/>
              </a:rPr>
              <a:t>Deployed </a:t>
            </a:r>
            <a:r>
              <a:rPr lang="en-US" sz="1200" dirty="0" smtClean="0">
                <a:cs typeface="Lucida Sans Unicode" pitchFamily="34" charset="0"/>
              </a:rPr>
              <a:t>Sandboxed </a:t>
            </a:r>
            <a:r>
              <a:rPr lang="en-US" sz="1200" dirty="0">
                <a:cs typeface="Lucida Sans Unicode" pitchFamily="34" charset="0"/>
              </a:rPr>
              <a:t>Solutions</a:t>
            </a:r>
          </a:p>
          <a:p>
            <a:pPr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US" sz="1200" dirty="0" smtClean="0">
                <a:cs typeface="Lucida Sans Unicode" pitchFamily="34" charset="0"/>
              </a:rPr>
              <a:t>Sandboxed </a:t>
            </a:r>
            <a:r>
              <a:rPr lang="en-US" sz="1200" dirty="0">
                <a:cs typeface="Lucida Sans Unicode" pitchFamily="34" charset="0"/>
              </a:rPr>
              <a:t>Solutions with </a:t>
            </a:r>
            <a:r>
              <a:rPr lang="en-US" sz="1200" dirty="0" smtClean="0">
                <a:cs typeface="Lucida Sans Unicode" pitchFamily="34" charset="0"/>
              </a:rPr>
              <a:t>Assemblies</a:t>
            </a:r>
            <a:endParaRPr lang="en-US" sz="1200" dirty="0">
              <a:cs typeface="Lucida Sans Unicode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2183" y="2677957"/>
            <a:ext cx="2723533" cy="32004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b="1" dirty="0" smtClean="0">
                <a:cs typeface="Lucida Sans Unicode" pitchFamily="34" charset="0"/>
              </a:rPr>
              <a:t>Workflows</a:t>
            </a:r>
          </a:p>
          <a:p>
            <a:pPr lvl="0" algn="ctr" defTabSz="266700">
              <a:spcBef>
                <a:spcPct val="0"/>
              </a:spcBef>
            </a:pPr>
            <a:r>
              <a:rPr lang="en-US" sz="1200" dirty="0" smtClean="0">
                <a:cs typeface="Lucida Sans Unicode" pitchFamily="34" charset="0"/>
              </a:rPr>
              <a:t>All Workflows</a:t>
            </a:r>
          </a:p>
          <a:p>
            <a:pPr lvl="0" algn="ctr" defTabSz="266700">
              <a:spcBef>
                <a:spcPct val="0"/>
              </a:spcBef>
            </a:pPr>
            <a:r>
              <a:rPr lang="en-US" sz="1200" dirty="0" smtClean="0">
                <a:cs typeface="Lucida Sans Unicode" pitchFamily="34" charset="0"/>
              </a:rPr>
              <a:t>Site Workflows</a:t>
            </a:r>
            <a:endParaRPr lang="en-US" sz="1200" dirty="0">
              <a:cs typeface="Lucida Sans Unicode" pitchFamily="34" charset="0"/>
            </a:endParaRPr>
          </a:p>
          <a:p>
            <a:pPr lvl="0" algn="ctr" defTabSz="266700">
              <a:spcBef>
                <a:spcPct val="0"/>
              </a:spcBef>
            </a:pPr>
            <a:r>
              <a:rPr lang="en-US" sz="1200" dirty="0">
                <a:cs typeface="Lucida Sans Unicode" pitchFamily="34" charset="0"/>
              </a:rPr>
              <a:t>List </a:t>
            </a:r>
            <a:r>
              <a:rPr lang="en-US" sz="1200" dirty="0" smtClean="0">
                <a:cs typeface="Lucida Sans Unicode" pitchFamily="34" charset="0"/>
              </a:rPr>
              <a:t>Workflows</a:t>
            </a:r>
            <a:endParaRPr lang="en-US" sz="1200" dirty="0">
              <a:cs typeface="Lucida Sans Unicode" pitchFamily="34" charset="0"/>
            </a:endParaRPr>
          </a:p>
          <a:p>
            <a:pPr lvl="0" algn="ctr" defTabSz="266700">
              <a:spcBef>
                <a:spcPct val="0"/>
              </a:spcBef>
            </a:pPr>
            <a:r>
              <a:rPr lang="en-US" sz="1200" dirty="0">
                <a:cs typeface="Lucida Sans Unicode" pitchFamily="34" charset="0"/>
              </a:rPr>
              <a:t>Document </a:t>
            </a:r>
            <a:r>
              <a:rPr lang="en-US" sz="1200" dirty="0" smtClean="0">
                <a:cs typeface="Lucida Sans Unicode" pitchFamily="34" charset="0"/>
              </a:rPr>
              <a:t>Workflows</a:t>
            </a:r>
            <a:endParaRPr lang="en-US" sz="1200" dirty="0">
              <a:cs typeface="Lucida Sans Unicode" pitchFamily="34" charset="0"/>
            </a:endParaRPr>
          </a:p>
          <a:p>
            <a:pPr lvl="0" algn="ctr" defTabSz="266700">
              <a:spcBef>
                <a:spcPct val="0"/>
              </a:spcBef>
            </a:pPr>
            <a:r>
              <a:rPr lang="en-US" sz="1200" dirty="0">
                <a:cs typeface="Lucida Sans Unicode" pitchFamily="34" charset="0"/>
              </a:rPr>
              <a:t>List Item </a:t>
            </a:r>
            <a:r>
              <a:rPr lang="en-US" sz="1200" dirty="0" smtClean="0">
                <a:cs typeface="Lucida Sans Unicode" pitchFamily="34" charset="0"/>
              </a:rPr>
              <a:t>Workflows</a:t>
            </a:r>
            <a:endParaRPr lang="en-US" sz="1200" dirty="0">
              <a:cs typeface="Lucida Sans Unicode" pitchFamily="34" charset="0"/>
            </a:endParaRPr>
          </a:p>
          <a:p>
            <a:pPr lvl="0" algn="ctr" defTabSz="266700">
              <a:spcBef>
                <a:spcPct val="0"/>
              </a:spcBef>
            </a:pPr>
            <a:r>
              <a:rPr lang="en-US" sz="1200" dirty="0">
                <a:cs typeface="Lucida Sans Unicode" pitchFamily="34" charset="0"/>
              </a:rPr>
              <a:t>Workflow </a:t>
            </a:r>
            <a:r>
              <a:rPr lang="en-US" sz="1200" dirty="0" smtClean="0">
                <a:cs typeface="Lucida Sans Unicode" pitchFamily="34" charset="0"/>
              </a:rPr>
              <a:t>Runs</a:t>
            </a:r>
            <a:endParaRPr lang="en-US" sz="1200" dirty="0">
              <a:cs typeface="Lucida Sans Unicode" pitchFamily="34" charset="0"/>
            </a:endParaRPr>
          </a:p>
          <a:p>
            <a:pPr lvl="0" algn="ctr" defTabSz="266700">
              <a:spcBef>
                <a:spcPct val="0"/>
              </a:spcBef>
            </a:pPr>
            <a:r>
              <a:rPr lang="en-US" sz="1200" dirty="0" smtClean="0">
                <a:cs typeface="Lucida Sans Unicode" pitchFamily="34" charset="0"/>
              </a:rPr>
              <a:t>Running Workflows</a:t>
            </a:r>
            <a:endParaRPr lang="en-US" sz="1200" dirty="0">
              <a:cs typeface="Lucida Sans Unicode" pitchFamily="34" charset="0"/>
            </a:endParaRPr>
          </a:p>
          <a:p>
            <a:pPr lvl="0" algn="ctr" defTabSz="266700">
              <a:spcBef>
                <a:spcPct val="0"/>
              </a:spcBef>
            </a:pPr>
            <a:r>
              <a:rPr lang="en-US" sz="1200" dirty="0">
                <a:cs typeface="Lucida Sans Unicode" pitchFamily="34" charset="0"/>
              </a:rPr>
              <a:t>OOTB </a:t>
            </a:r>
            <a:r>
              <a:rPr lang="en-US" sz="1200" dirty="0" smtClean="0">
                <a:cs typeface="Lucida Sans Unicode" pitchFamily="34" charset="0"/>
              </a:rPr>
              <a:t>Workflow Template</a:t>
            </a:r>
            <a:endParaRPr lang="en-US" sz="1200" dirty="0">
              <a:cs typeface="Lucida Sans Unicode" pitchFamily="34" charset="0"/>
            </a:endParaRPr>
          </a:p>
          <a:p>
            <a:pPr lvl="0" algn="ctr" defTabSz="266700">
              <a:spcBef>
                <a:spcPct val="0"/>
              </a:spcBef>
            </a:pPr>
            <a:r>
              <a:rPr lang="en-US" sz="1200" dirty="0">
                <a:cs typeface="Lucida Sans Unicode" pitchFamily="34" charset="0"/>
              </a:rPr>
              <a:t>SharePoint Designer </a:t>
            </a:r>
            <a:r>
              <a:rPr lang="en-US" sz="1200" dirty="0" smtClean="0">
                <a:cs typeface="Lucida Sans Unicode" pitchFamily="34" charset="0"/>
              </a:rPr>
              <a:t>Non-reusable </a:t>
            </a:r>
            <a:r>
              <a:rPr lang="en-US" sz="1200" dirty="0">
                <a:cs typeface="Lucida Sans Unicode" pitchFamily="34" charset="0"/>
              </a:rPr>
              <a:t>Workflow </a:t>
            </a:r>
            <a:r>
              <a:rPr lang="en-US" sz="1200" dirty="0" smtClean="0">
                <a:cs typeface="Lucida Sans Unicode" pitchFamily="34" charset="0"/>
              </a:rPr>
              <a:t>Template</a:t>
            </a:r>
            <a:endParaRPr lang="en-US" sz="1200" dirty="0">
              <a:cs typeface="Lucida Sans Unicode" pitchFamily="34" charset="0"/>
            </a:endParaRPr>
          </a:p>
          <a:p>
            <a:pPr lvl="0" algn="ctr" defTabSz="266700">
              <a:spcBef>
                <a:spcPct val="0"/>
              </a:spcBef>
            </a:pPr>
            <a:r>
              <a:rPr lang="en-US" sz="1200" dirty="0">
                <a:cs typeface="Lucida Sans Unicode" pitchFamily="34" charset="0"/>
              </a:rPr>
              <a:t>SharePoint Designer </a:t>
            </a:r>
            <a:r>
              <a:rPr lang="en-US" sz="1200" dirty="0" smtClean="0">
                <a:cs typeface="Lucida Sans Unicode" pitchFamily="34" charset="0"/>
              </a:rPr>
              <a:t>Reusable </a:t>
            </a:r>
            <a:r>
              <a:rPr lang="en-US" sz="1200" dirty="0">
                <a:cs typeface="Lucida Sans Unicode" pitchFamily="34" charset="0"/>
              </a:rPr>
              <a:t>Workflow </a:t>
            </a:r>
            <a:r>
              <a:rPr lang="en-US" sz="1200" dirty="0" smtClean="0">
                <a:cs typeface="Lucida Sans Unicode" pitchFamily="34" charset="0"/>
              </a:rPr>
              <a:t>Template</a:t>
            </a:r>
            <a:endParaRPr lang="en-US" sz="1200" dirty="0">
              <a:cs typeface="Lucida Sans Unicode" pitchFamily="34" charset="0"/>
            </a:endParaRPr>
          </a:p>
          <a:p>
            <a:pPr lvl="0" algn="ctr" defTabSz="266700">
              <a:spcBef>
                <a:spcPct val="0"/>
              </a:spcBef>
            </a:pPr>
            <a:r>
              <a:rPr lang="en-US" sz="1200" dirty="0">
                <a:cs typeface="Lucida Sans Unicode" pitchFamily="34" charset="0"/>
              </a:rPr>
              <a:t>Coded </a:t>
            </a:r>
            <a:r>
              <a:rPr lang="en-US" sz="1200" dirty="0" smtClean="0">
                <a:cs typeface="Lucida Sans Unicode" pitchFamily="34" charset="0"/>
              </a:rPr>
              <a:t>Workflow Template</a:t>
            </a:r>
            <a:endParaRPr lang="en-US" sz="1200" dirty="0">
              <a:cs typeface="Lucida Sans Unicode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70268" y="3733800"/>
            <a:ext cx="1963519" cy="214458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889000">
              <a:spcAft>
                <a:spcPts val="600"/>
              </a:spcAft>
            </a:pPr>
            <a:r>
              <a:rPr lang="en-US" sz="1400" b="1" dirty="0">
                <a:cs typeface="Lucida Sans Unicode" pitchFamily="34" charset="0"/>
              </a:rPr>
              <a:t>Features</a:t>
            </a:r>
          </a:p>
          <a:p>
            <a:pPr lvl="0" algn="ctr" defTabSz="889000"/>
            <a:r>
              <a:rPr lang="en-US" sz="1200" dirty="0" smtClean="0">
                <a:cs typeface="Lucida Sans Unicode" pitchFamily="34" charset="0"/>
              </a:rPr>
              <a:t>All </a:t>
            </a:r>
            <a:r>
              <a:rPr lang="en-US" sz="1200" dirty="0">
                <a:cs typeface="Lucida Sans Unicode" pitchFamily="34" charset="0"/>
              </a:rPr>
              <a:t>Features</a:t>
            </a:r>
          </a:p>
          <a:p>
            <a:pPr lvl="0" algn="ctr" defTabSz="889000"/>
            <a:r>
              <a:rPr lang="en-US" sz="1200" dirty="0">
                <a:cs typeface="Lucida Sans Unicode" pitchFamily="34" charset="0"/>
              </a:rPr>
              <a:t>Site Features</a:t>
            </a:r>
          </a:p>
          <a:p>
            <a:pPr lvl="0" algn="ctr" defTabSz="889000"/>
            <a:r>
              <a:rPr lang="en-US" sz="1200" dirty="0">
                <a:cs typeface="Lucida Sans Unicode" pitchFamily="34" charset="0"/>
              </a:rPr>
              <a:t>List Features</a:t>
            </a:r>
          </a:p>
          <a:p>
            <a:pPr lvl="0" algn="ctr" defTabSz="889000"/>
            <a:r>
              <a:rPr lang="en-US" sz="1200" dirty="0">
                <a:cs typeface="Lucida Sans Unicode" pitchFamily="34" charset="0"/>
              </a:rPr>
              <a:t>Feature Custom </a:t>
            </a:r>
            <a:r>
              <a:rPr lang="en-US" sz="1200" dirty="0" smtClean="0">
                <a:cs typeface="Lucida Sans Unicode" pitchFamily="34" charset="0"/>
              </a:rPr>
              <a:t>Actions</a:t>
            </a:r>
            <a:endParaRPr lang="en-US" sz="1200" dirty="0">
              <a:cs typeface="Lucida Sans Unicode" pitchFamily="34" charset="0"/>
            </a:endParaRPr>
          </a:p>
          <a:p>
            <a:pPr lvl="0" algn="ctr" defTabSz="889000"/>
            <a:r>
              <a:rPr lang="en-US" sz="1200" dirty="0">
                <a:cs typeface="Lucida Sans Unicode" pitchFamily="34" charset="0"/>
              </a:rPr>
              <a:t>Feature Delegate </a:t>
            </a:r>
            <a:r>
              <a:rPr lang="en-US" sz="1200" dirty="0" smtClean="0">
                <a:cs typeface="Lucida Sans Unicode" pitchFamily="34" charset="0"/>
              </a:rPr>
              <a:t>Controls</a:t>
            </a:r>
            <a:endParaRPr lang="en-US" sz="1200" dirty="0">
              <a:cs typeface="Lucida Sans Unicode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01480" y="1347313"/>
            <a:ext cx="1765077" cy="13259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266700">
              <a:spcAft>
                <a:spcPts val="600"/>
              </a:spcAft>
            </a:pPr>
            <a:r>
              <a:rPr lang="en-US" sz="1400" b="1" dirty="0">
                <a:cs typeface="Lucida Sans Unicode" pitchFamily="34" charset="0"/>
              </a:rPr>
              <a:t>Pages</a:t>
            </a:r>
            <a:endParaRPr lang="en-US" sz="1200" b="1" dirty="0">
              <a:cs typeface="Lucida Sans Unicode" pitchFamily="34" charset="0"/>
            </a:endParaRPr>
          </a:p>
          <a:p>
            <a:pPr lvl="0" algn="ctr" defTabSz="266700"/>
            <a:r>
              <a:rPr lang="en-US" sz="1200" dirty="0" smtClean="0">
                <a:cs typeface="Lucida Sans Unicode" pitchFamily="34" charset="0"/>
              </a:rPr>
              <a:t>All </a:t>
            </a:r>
            <a:r>
              <a:rPr lang="en-US" sz="1200" dirty="0">
                <a:cs typeface="Lucida Sans Unicode" pitchFamily="34" charset="0"/>
              </a:rPr>
              <a:t>Pages</a:t>
            </a:r>
          </a:p>
          <a:p>
            <a:pPr lvl="0" algn="ctr" defTabSz="266700"/>
            <a:r>
              <a:rPr lang="en-US" sz="1200" dirty="0" smtClean="0">
                <a:cs typeface="Lucida Sans Unicode" pitchFamily="34" charset="0"/>
              </a:rPr>
              <a:t>Page Personalization</a:t>
            </a:r>
            <a:endParaRPr lang="en-US" sz="1200" dirty="0">
              <a:cs typeface="Lucida Sans Unicode" pitchFamily="34" charset="0"/>
            </a:endParaRPr>
          </a:p>
          <a:p>
            <a:pPr lvl="0" algn="ctr" defTabSz="266700"/>
            <a:r>
              <a:rPr lang="en-US" sz="1200" dirty="0">
                <a:cs typeface="Lucida Sans Unicode" pitchFamily="34" charset="0"/>
              </a:rPr>
              <a:t>Customized Pages</a:t>
            </a:r>
          </a:p>
          <a:p>
            <a:pPr lvl="0" algn="ctr" defTabSz="266700"/>
            <a:r>
              <a:rPr lang="en-US" sz="1200" dirty="0">
                <a:cs typeface="Lucida Sans Unicode" pitchFamily="34" charset="0"/>
              </a:rPr>
              <a:t>Disconnected </a:t>
            </a:r>
            <a:r>
              <a:rPr lang="en-US" sz="1200" dirty="0" smtClean="0">
                <a:cs typeface="Lucida Sans Unicode" pitchFamily="34" charset="0"/>
              </a:rPr>
              <a:t>Pages</a:t>
            </a:r>
            <a:endParaRPr lang="en-US" sz="1200" dirty="0">
              <a:cs typeface="Lucida Sans Unicode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01480" y="2730500"/>
            <a:ext cx="1765077" cy="61486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488950">
              <a:spcAft>
                <a:spcPts val="600"/>
              </a:spcAft>
            </a:pPr>
            <a:r>
              <a:rPr lang="en-US" sz="1400" b="1" dirty="0">
                <a:cs typeface="Lucida Sans Unicode" pitchFamily="34" charset="0"/>
              </a:rPr>
              <a:t>Event Receivers</a:t>
            </a:r>
          </a:p>
          <a:p>
            <a:pPr lvl="0" algn="ctr" defTabSz="488950"/>
            <a:r>
              <a:rPr lang="en-US" sz="1200" dirty="0">
                <a:cs typeface="Lucida Sans Unicode" pitchFamily="34" charset="0"/>
              </a:rPr>
              <a:t>All Event </a:t>
            </a:r>
            <a:r>
              <a:rPr lang="en-US" sz="1200" dirty="0" smtClean="0">
                <a:cs typeface="Lucida Sans Unicode" pitchFamily="34" charset="0"/>
              </a:rPr>
              <a:t>Receivers</a:t>
            </a:r>
            <a:endParaRPr lang="en-US" sz="1200" dirty="0">
              <a:cs typeface="Lucida Sans Unicode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14180" y="3431441"/>
            <a:ext cx="1752377" cy="197876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3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266700">
              <a:spcAft>
                <a:spcPts val="600"/>
              </a:spcAft>
            </a:pPr>
            <a:r>
              <a:rPr lang="en-US" sz="1400" b="1" dirty="0" smtClean="0">
                <a:cs typeface="Lucida Sans Unicode" pitchFamily="34" charset="0"/>
              </a:rPr>
              <a:t>Alerts</a:t>
            </a:r>
            <a:endParaRPr lang="en-US" sz="1200" b="1" dirty="0" smtClean="0">
              <a:cs typeface="Lucida Sans Unicode" pitchFamily="34" charset="0"/>
            </a:endParaRPr>
          </a:p>
          <a:p>
            <a:pPr lvl="0" algn="ctr" defTabSz="266700"/>
            <a:r>
              <a:rPr lang="en-US" sz="1200" dirty="0" smtClean="0">
                <a:cs typeface="Lucida Sans Unicode" pitchFamily="34" charset="0"/>
              </a:rPr>
              <a:t>All </a:t>
            </a:r>
            <a:r>
              <a:rPr lang="en-US" sz="1200" dirty="0">
                <a:cs typeface="Lucida Sans Unicode" pitchFamily="34" charset="0"/>
              </a:rPr>
              <a:t>Active </a:t>
            </a:r>
            <a:r>
              <a:rPr lang="en-US" sz="1200" dirty="0" smtClean="0">
                <a:cs typeface="Lucida Sans Unicode" pitchFamily="34" charset="0"/>
              </a:rPr>
              <a:t>Alerts</a:t>
            </a:r>
            <a:endParaRPr lang="en-US" sz="1200" dirty="0">
              <a:cs typeface="Lucida Sans Unicode" pitchFamily="34" charset="0"/>
            </a:endParaRPr>
          </a:p>
          <a:p>
            <a:pPr lvl="0" algn="ctr" defTabSz="266700"/>
            <a:r>
              <a:rPr lang="en-US" sz="1200" dirty="0">
                <a:cs typeface="Lucida Sans Unicode" pitchFamily="34" charset="0"/>
              </a:rPr>
              <a:t>Active Site Alerts</a:t>
            </a:r>
          </a:p>
          <a:p>
            <a:pPr lvl="0" algn="ctr" defTabSz="266700"/>
            <a:r>
              <a:rPr lang="en-US" sz="1200" dirty="0">
                <a:cs typeface="Lucida Sans Unicode" pitchFamily="34" charset="0"/>
              </a:rPr>
              <a:t>Active List Alerts</a:t>
            </a:r>
          </a:p>
          <a:p>
            <a:pPr lvl="0" algn="ctr" defTabSz="266700"/>
            <a:r>
              <a:rPr lang="en-US" sz="1200" dirty="0">
                <a:cs typeface="Lucida Sans Unicode" pitchFamily="34" charset="0"/>
              </a:rPr>
              <a:t>Active Document Alerts</a:t>
            </a:r>
          </a:p>
          <a:p>
            <a:pPr lvl="0" algn="ctr" defTabSz="266700"/>
            <a:r>
              <a:rPr lang="en-US" sz="1200" dirty="0">
                <a:cs typeface="Lucida Sans Unicode" pitchFamily="34" charset="0"/>
              </a:rPr>
              <a:t>Active List Item </a:t>
            </a:r>
            <a:r>
              <a:rPr lang="en-US" sz="1200" dirty="0" smtClean="0">
                <a:cs typeface="Lucida Sans Unicode" pitchFamily="34" charset="0"/>
              </a:rPr>
              <a:t>Alerts</a:t>
            </a:r>
            <a:endParaRPr lang="en-US" sz="1200" dirty="0">
              <a:cs typeface="Lucida Sans Unicode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70269" y="1347312"/>
            <a:ext cx="1963519" cy="231028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3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889000">
              <a:spcAft>
                <a:spcPts val="600"/>
              </a:spcAft>
            </a:pPr>
            <a:r>
              <a:rPr lang="en-US" sz="1400" b="1" dirty="0" smtClean="0">
                <a:cs typeface="Lucida Sans Unicode" pitchFamily="34" charset="0"/>
              </a:rPr>
              <a:t>InfoPath </a:t>
            </a:r>
            <a:endParaRPr lang="en-US" sz="1200" b="1" dirty="0">
              <a:cs typeface="Lucida Sans Unicode" pitchFamily="34" charset="0"/>
            </a:endParaRPr>
          </a:p>
          <a:p>
            <a:pPr lvl="0" algn="ctr" defTabSz="889000">
              <a:spcAft>
                <a:spcPts val="300"/>
              </a:spcAft>
            </a:pPr>
            <a:r>
              <a:rPr lang="en-US" sz="1200" dirty="0" smtClean="0">
                <a:cs typeface="Lucida Sans Unicode" pitchFamily="34" charset="0"/>
              </a:rPr>
              <a:t>All </a:t>
            </a:r>
            <a:r>
              <a:rPr lang="en-US" sz="1200" dirty="0">
                <a:cs typeface="Lucida Sans Unicode" pitchFamily="34" charset="0"/>
              </a:rPr>
              <a:t>InfoPath Forms</a:t>
            </a:r>
          </a:p>
          <a:p>
            <a:pPr lvl="0" algn="ctr" defTabSz="889000">
              <a:spcAft>
                <a:spcPts val="300"/>
              </a:spcAft>
            </a:pPr>
            <a:r>
              <a:rPr lang="en-US" sz="1200" dirty="0">
                <a:cs typeface="Lucida Sans Unicode" pitchFamily="34" charset="0"/>
              </a:rPr>
              <a:t>Document Library </a:t>
            </a:r>
            <a:r>
              <a:rPr lang="en-US" sz="1200" dirty="0" smtClean="0">
                <a:cs typeface="Lucida Sans Unicode" pitchFamily="34" charset="0"/>
              </a:rPr>
              <a:t>InfoPath </a:t>
            </a:r>
            <a:r>
              <a:rPr lang="en-US" sz="1200" dirty="0">
                <a:cs typeface="Lucida Sans Unicode" pitchFamily="34" charset="0"/>
              </a:rPr>
              <a:t>Form</a:t>
            </a:r>
          </a:p>
          <a:p>
            <a:pPr lvl="0" algn="ctr" defTabSz="889000">
              <a:spcAft>
                <a:spcPts val="300"/>
              </a:spcAft>
            </a:pPr>
            <a:r>
              <a:rPr lang="en-US" sz="1200" dirty="0">
                <a:cs typeface="Lucida Sans Unicode" pitchFamily="34" charset="0"/>
              </a:rPr>
              <a:t>Administrator </a:t>
            </a:r>
            <a:r>
              <a:rPr lang="en-US" sz="1200" dirty="0" smtClean="0">
                <a:cs typeface="Lucida Sans Unicode" pitchFamily="34" charset="0"/>
              </a:rPr>
              <a:t>Approved </a:t>
            </a:r>
            <a:r>
              <a:rPr lang="en-US" sz="1200" dirty="0">
                <a:cs typeface="Lucida Sans Unicode" pitchFamily="34" charset="0"/>
              </a:rPr>
              <a:t>InfoPath </a:t>
            </a:r>
            <a:r>
              <a:rPr lang="en-US" sz="1200" dirty="0" smtClean="0">
                <a:cs typeface="Lucida Sans Unicode" pitchFamily="34" charset="0"/>
              </a:rPr>
              <a:t>Form</a:t>
            </a:r>
            <a:endParaRPr lang="en-US" sz="1200" dirty="0">
              <a:cs typeface="Lucida Sans Unicode" pitchFamily="34" charset="0"/>
            </a:endParaRPr>
          </a:p>
          <a:p>
            <a:pPr lvl="0" algn="ctr" defTabSz="889000">
              <a:spcAft>
                <a:spcPts val="300"/>
              </a:spcAft>
            </a:pPr>
            <a:r>
              <a:rPr lang="en-US" sz="1200" dirty="0">
                <a:cs typeface="Lucida Sans Unicode" pitchFamily="34" charset="0"/>
              </a:rPr>
              <a:t>Site Content </a:t>
            </a:r>
            <a:r>
              <a:rPr lang="en-US" sz="1200" dirty="0" smtClean="0">
                <a:cs typeface="Lucida Sans Unicode" pitchFamily="34" charset="0"/>
              </a:rPr>
              <a:t>Type </a:t>
            </a:r>
            <a:r>
              <a:rPr lang="en-US" sz="1200" dirty="0">
                <a:cs typeface="Lucida Sans Unicode" pitchFamily="34" charset="0"/>
              </a:rPr>
              <a:t>InfoPath </a:t>
            </a:r>
            <a:r>
              <a:rPr lang="en-US" sz="1200" dirty="0" smtClean="0">
                <a:cs typeface="Lucida Sans Unicode" pitchFamily="34" charset="0"/>
              </a:rPr>
              <a:t>Form</a:t>
            </a:r>
            <a:endParaRPr lang="en-US" sz="1200" dirty="0">
              <a:cs typeface="Lucida Sans Unicode" pitchFamily="34" charset="0"/>
            </a:endParaRPr>
          </a:p>
          <a:p>
            <a:pPr lvl="0" algn="ctr" defTabSz="889000">
              <a:spcAft>
                <a:spcPts val="300"/>
              </a:spcAft>
            </a:pPr>
            <a:r>
              <a:rPr lang="en-US" sz="1200" dirty="0">
                <a:cs typeface="Lucida Sans Unicode" pitchFamily="34" charset="0"/>
              </a:rPr>
              <a:t>Custom List InfoPath </a:t>
            </a:r>
            <a:r>
              <a:rPr lang="en-US" sz="1200" dirty="0" smtClean="0">
                <a:cs typeface="Lucida Sans Unicode" pitchFamily="34" charset="0"/>
              </a:rPr>
              <a:t>Form</a:t>
            </a:r>
            <a:endParaRPr lang="en-US" sz="1200" dirty="0">
              <a:cs typeface="Lucida Sans Unicode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30057" y="4114800"/>
            <a:ext cx="2193663" cy="2004889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266700">
              <a:spcAft>
                <a:spcPts val="600"/>
              </a:spcAft>
            </a:pPr>
            <a:r>
              <a:rPr lang="en-US" sz="1400" b="1" dirty="0">
                <a:cs typeface="Lucida Sans Unicode" pitchFamily="34" charset="0"/>
              </a:rPr>
              <a:t>Lists </a:t>
            </a:r>
            <a:endParaRPr lang="en-US" sz="1200" b="1" dirty="0" smtClean="0">
              <a:cs typeface="Lucida Sans Unicode" pitchFamily="34" charset="0"/>
            </a:endParaRPr>
          </a:p>
          <a:p>
            <a:pPr lvl="0" algn="ctr" defTabSz="266700">
              <a:spcAft>
                <a:spcPts val="300"/>
              </a:spcAft>
            </a:pPr>
            <a:r>
              <a:rPr lang="en-US" sz="1200" dirty="0" smtClean="0">
                <a:cs typeface="Lucida Sans Unicode" pitchFamily="34" charset="0"/>
              </a:rPr>
              <a:t>All Lists</a:t>
            </a:r>
            <a:endParaRPr lang="en-US" sz="1200" dirty="0">
              <a:cs typeface="Lucida Sans Unicode" pitchFamily="34" charset="0"/>
            </a:endParaRPr>
          </a:p>
          <a:p>
            <a:pPr lvl="0" algn="ctr" defTabSz="266700">
              <a:spcAft>
                <a:spcPts val="300"/>
              </a:spcAft>
            </a:pPr>
            <a:r>
              <a:rPr lang="en-US" sz="1200" dirty="0" smtClean="0">
                <a:cs typeface="Lucida Sans Unicode" pitchFamily="34" charset="0"/>
              </a:rPr>
              <a:t>Version Enabled </a:t>
            </a:r>
            <a:r>
              <a:rPr lang="en-US" sz="1200" dirty="0">
                <a:cs typeface="Lucida Sans Unicode" pitchFamily="34" charset="0"/>
              </a:rPr>
              <a:t>Lists</a:t>
            </a:r>
          </a:p>
          <a:p>
            <a:pPr lvl="0" algn="ctr" defTabSz="266700">
              <a:spcAft>
                <a:spcPts val="300"/>
              </a:spcAft>
            </a:pPr>
            <a:r>
              <a:rPr lang="en-US" sz="1200" dirty="0">
                <a:cs typeface="Lucida Sans Unicode" pitchFamily="34" charset="0"/>
              </a:rPr>
              <a:t>Not Catalog Or </a:t>
            </a:r>
            <a:r>
              <a:rPr lang="en-US" sz="1200" dirty="0" smtClean="0">
                <a:cs typeface="Lucida Sans Unicode" pitchFamily="34" charset="0"/>
              </a:rPr>
              <a:t>Hidden </a:t>
            </a:r>
            <a:r>
              <a:rPr lang="en-US" sz="1200" dirty="0">
                <a:cs typeface="Lucida Sans Unicode" pitchFamily="34" charset="0"/>
              </a:rPr>
              <a:t>Lists</a:t>
            </a:r>
          </a:p>
          <a:p>
            <a:pPr algn="ctr">
              <a:spcAft>
                <a:spcPts val="300"/>
              </a:spcAft>
            </a:pPr>
            <a:r>
              <a:rPr lang="en-US" sz="1200" dirty="0" smtClean="0">
                <a:cs typeface="Lucida Sans Unicode" pitchFamily="34" charset="0"/>
              </a:rPr>
              <a:t>Broken Inheritance Lists</a:t>
            </a:r>
            <a:endParaRPr lang="en-US" sz="1200" dirty="0">
              <a:cs typeface="Lucida Sans Unicode" pitchFamily="34" charset="0"/>
            </a:endParaRPr>
          </a:p>
          <a:p>
            <a:pPr lvl="0" algn="ctr" defTabSz="266700">
              <a:spcAft>
                <a:spcPts val="300"/>
              </a:spcAft>
            </a:pPr>
            <a:r>
              <a:rPr lang="en-US" sz="1200" dirty="0" smtClean="0">
                <a:cs typeface="Lucida Sans Unicode" pitchFamily="34" charset="0"/>
              </a:rPr>
              <a:t>Enforce </a:t>
            </a:r>
            <a:r>
              <a:rPr lang="en-US" sz="1200" dirty="0">
                <a:cs typeface="Lucida Sans Unicode" pitchFamily="34" charset="0"/>
              </a:rPr>
              <a:t>Data Validation</a:t>
            </a:r>
          </a:p>
          <a:p>
            <a:pPr lvl="0" algn="ctr" defTabSz="266700">
              <a:spcAft>
                <a:spcPts val="300"/>
              </a:spcAft>
            </a:pPr>
            <a:r>
              <a:rPr lang="en-US" sz="1200" dirty="0">
                <a:cs typeface="Lucida Sans Unicode" pitchFamily="34" charset="0"/>
              </a:rPr>
              <a:t>List Folders</a:t>
            </a:r>
          </a:p>
          <a:p>
            <a:pPr lvl="0" algn="ctr" defTabSz="266700">
              <a:spcAft>
                <a:spcPts val="300"/>
              </a:spcAft>
            </a:pPr>
            <a:r>
              <a:rPr lang="en-US" sz="1200" dirty="0">
                <a:cs typeface="Lucida Sans Unicode" pitchFamily="34" charset="0"/>
              </a:rPr>
              <a:t>List </a:t>
            </a:r>
            <a:r>
              <a:rPr lang="en-US" sz="1200" dirty="0" smtClean="0">
                <a:cs typeface="Lucida Sans Unicode" pitchFamily="34" charset="0"/>
              </a:rPr>
              <a:t>Views</a:t>
            </a:r>
            <a:endParaRPr lang="en-US" sz="1200" dirty="0">
              <a:cs typeface="Lucida Sans Unicode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30057" y="1347313"/>
            <a:ext cx="2193663" cy="2691287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3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266700">
              <a:spcAft>
                <a:spcPts val="600"/>
              </a:spcAft>
            </a:pPr>
            <a:r>
              <a:rPr lang="en-US" sz="1400" b="1" dirty="0">
                <a:cs typeface="Lucida Sans Unicode" pitchFamily="34" charset="0"/>
              </a:rPr>
              <a:t>Web Parts</a:t>
            </a:r>
          </a:p>
          <a:p>
            <a:pPr lvl="0" algn="ctr" defTabSz="266700"/>
            <a:r>
              <a:rPr lang="en-US" sz="1200" dirty="0" smtClean="0">
                <a:cs typeface="Lucida Sans Unicode" pitchFamily="34" charset="0"/>
              </a:rPr>
              <a:t>All </a:t>
            </a:r>
            <a:r>
              <a:rPr lang="en-US" sz="1200" dirty="0">
                <a:cs typeface="Lucida Sans Unicode" pitchFamily="34" charset="0"/>
              </a:rPr>
              <a:t>Web Parts</a:t>
            </a:r>
          </a:p>
          <a:p>
            <a:pPr lvl="0" algn="ctr" defTabSz="266700"/>
            <a:r>
              <a:rPr lang="en-US" sz="1200" dirty="0">
                <a:cs typeface="Lucida Sans Unicode" pitchFamily="34" charset="0"/>
              </a:rPr>
              <a:t>Closed Web Parts</a:t>
            </a:r>
          </a:p>
          <a:p>
            <a:pPr lvl="0" algn="ctr" defTabSz="266700"/>
            <a:r>
              <a:rPr lang="en-US" sz="1200" dirty="0">
                <a:cs typeface="Lucida Sans Unicode" pitchFamily="34" charset="0"/>
              </a:rPr>
              <a:t>Shared Web Parts</a:t>
            </a:r>
          </a:p>
          <a:p>
            <a:pPr lvl="0" algn="ctr" defTabSz="266700"/>
            <a:r>
              <a:rPr lang="en-US" sz="1200" dirty="0">
                <a:cs typeface="Lucida Sans Unicode" pitchFamily="34" charset="0"/>
              </a:rPr>
              <a:t>Hidden Web Parts</a:t>
            </a:r>
          </a:p>
          <a:p>
            <a:pPr lvl="0" algn="ctr" defTabSz="266700"/>
            <a:r>
              <a:rPr lang="en-US" sz="1200" dirty="0" smtClean="0">
                <a:cs typeface="Lucida Sans Unicode" pitchFamily="34" charset="0"/>
              </a:rPr>
              <a:t>Connections Allowed Web </a:t>
            </a:r>
            <a:r>
              <a:rPr lang="en-US" sz="1200" dirty="0">
                <a:cs typeface="Lucida Sans Unicode" pitchFamily="34" charset="0"/>
              </a:rPr>
              <a:t>Parts</a:t>
            </a:r>
          </a:p>
          <a:p>
            <a:pPr lvl="0" algn="ctr" defTabSz="266700"/>
            <a:r>
              <a:rPr lang="en-US" sz="1200" dirty="0">
                <a:cs typeface="Lucida Sans Unicode" pitchFamily="34" charset="0"/>
              </a:rPr>
              <a:t>Simple OOTB Web </a:t>
            </a:r>
            <a:r>
              <a:rPr lang="en-US" sz="1200" dirty="0" smtClean="0">
                <a:cs typeface="Lucida Sans Unicode" pitchFamily="34" charset="0"/>
              </a:rPr>
              <a:t>Part Template</a:t>
            </a:r>
            <a:endParaRPr lang="en-US" sz="1200" dirty="0">
              <a:cs typeface="Lucida Sans Unicode" pitchFamily="34" charset="0"/>
            </a:endParaRPr>
          </a:p>
          <a:p>
            <a:pPr lvl="0" algn="ctr" defTabSz="266700"/>
            <a:r>
              <a:rPr lang="en-US" sz="1200" dirty="0">
                <a:cs typeface="Lucida Sans Unicode" pitchFamily="34" charset="0"/>
              </a:rPr>
              <a:t>Customizable OOTB Web </a:t>
            </a:r>
            <a:r>
              <a:rPr lang="en-US" sz="1200" dirty="0" smtClean="0">
                <a:cs typeface="Lucida Sans Unicode" pitchFamily="34" charset="0"/>
              </a:rPr>
              <a:t>Part Template</a:t>
            </a:r>
            <a:endParaRPr lang="en-US" sz="1200" dirty="0">
              <a:cs typeface="Lucida Sans Unicode" pitchFamily="34" charset="0"/>
            </a:endParaRPr>
          </a:p>
          <a:p>
            <a:pPr lvl="0" algn="ctr" defTabSz="266700"/>
            <a:r>
              <a:rPr lang="en-US" sz="1200" dirty="0">
                <a:cs typeface="Lucida Sans Unicode" pitchFamily="34" charset="0"/>
              </a:rPr>
              <a:t>Coded Web </a:t>
            </a:r>
            <a:r>
              <a:rPr lang="en-US" sz="1200" dirty="0" smtClean="0">
                <a:cs typeface="Lucida Sans Unicode" pitchFamily="34" charset="0"/>
              </a:rPr>
              <a:t>Part </a:t>
            </a:r>
            <a:r>
              <a:rPr lang="en-US" sz="1200" dirty="0">
                <a:cs typeface="Lucida Sans Unicode" pitchFamily="34" charset="0"/>
              </a:rPr>
              <a:t>Template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14180" y="5486400"/>
            <a:ext cx="1765077" cy="560791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Aft>
                <a:spcPts val="600"/>
              </a:spcAft>
            </a:pPr>
            <a:r>
              <a:rPr lang="en-US" sz="1400" b="1" dirty="0">
                <a:cs typeface="Lucida Sans Unicode" pitchFamily="34" charset="0"/>
              </a:rPr>
              <a:t>Content Types</a:t>
            </a:r>
          </a:p>
          <a:p>
            <a:pPr lvl="0" algn="ctr"/>
            <a:r>
              <a:rPr lang="en-US" sz="1200" dirty="0" smtClean="0">
                <a:cs typeface="Lucida Sans Unicode" pitchFamily="34" charset="0"/>
              </a:rPr>
              <a:t>All </a:t>
            </a:r>
            <a:r>
              <a:rPr lang="en-US" sz="1200" dirty="0">
                <a:cs typeface="Lucida Sans Unicode" pitchFamily="34" charset="0"/>
              </a:rPr>
              <a:t>Content Types</a:t>
            </a:r>
            <a:endParaRPr lang="en-US" sz="1100" dirty="0"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74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Scale </a:t>
            </a:r>
            <a:r>
              <a:rPr lang="en-US" dirty="0" smtClean="0"/>
              <a:t>Scores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461797"/>
              </p:ext>
            </p:extLst>
          </p:nvPr>
        </p:nvGraphicFramePr>
        <p:xfrm>
          <a:off x="2743200" y="1295400"/>
          <a:ext cx="60960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7682653"/>
              </p:ext>
            </p:extLst>
          </p:nvPr>
        </p:nvGraphicFramePr>
        <p:xfrm>
          <a:off x="533400" y="2438400"/>
          <a:ext cx="1752600" cy="181199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14400"/>
                <a:gridCol w="8382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effectLst/>
                        </a:rPr>
                        <a:t>Scale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Sites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86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6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6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6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61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054865"/>
              </p:ext>
            </p:extLst>
          </p:nvPr>
        </p:nvGraphicFramePr>
        <p:xfrm>
          <a:off x="1905000" y="990600"/>
          <a:ext cx="6553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3592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211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All Sites Data Modified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9200" y="5658307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Documents </a:t>
            </a:r>
            <a:r>
              <a:rPr lang="en-US" dirty="0"/>
              <a:t>and List Items Created, Modified and Versioned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713551"/>
              </p:ext>
            </p:extLst>
          </p:nvPr>
        </p:nvGraphicFramePr>
        <p:xfrm>
          <a:off x="419100" y="990600"/>
          <a:ext cx="83439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49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/>
              <a:t>Data Modified Over </a:t>
            </a:r>
            <a:r>
              <a:rPr lang="en-US" dirty="0" smtClean="0"/>
              <a:t>Time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68645"/>
              </p:ext>
            </p:extLst>
          </p:nvPr>
        </p:nvGraphicFramePr>
        <p:xfrm>
          <a:off x="457200" y="1143000"/>
          <a:ext cx="8229600" cy="4439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52553" y="5473641"/>
            <a:ext cx="16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Users = 75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5726124"/>
            <a:ext cx="7543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Users Latest Change – The number of users whose most recent activity is in the specified time period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703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Users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027125"/>
              </p:ext>
            </p:extLst>
          </p:nvPr>
        </p:nvGraphicFramePr>
        <p:xfrm>
          <a:off x="533400" y="1295400"/>
          <a:ext cx="8077199" cy="42671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600"/>
                <a:gridCol w="1828800"/>
                <a:gridCol w="1524000"/>
                <a:gridCol w="685800"/>
                <a:gridCol w="623160"/>
                <a:gridCol w="881466"/>
                <a:gridCol w="745856"/>
                <a:gridCol w="665062"/>
                <a:gridCol w="894455"/>
              </a:tblGrid>
              <a:tr h="604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Users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Last Data Modified (mm/</a:t>
                      </a: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dd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yyyy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Created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Edited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Created </a:t>
                      </a:r>
                      <a:endParaRPr lang="en-US" sz="1400" b="1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</a:rPr>
                        <a:t>Versions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Created 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Edited 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Created Versions 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6628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 Account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4/9/2013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4612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4589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28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Glen Baguley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7/31/2012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2202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2152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28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Shaun Hood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3/19/2013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28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Information Technology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4/1/2009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28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 Erbacher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4/9/2013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281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28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Steve Sullivan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4/9/2013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28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Karen Pearce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4/9/2013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364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28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Sarah Dennis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6/4/2012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28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Martin van Ree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4/9/2013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28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Doug Parker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8/22/2012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7128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3152</TotalTime>
  <Words>437</Words>
  <Application>Microsoft Office PowerPoint</Application>
  <PresentationFormat>On-screen Show (4:3)</PresentationFormat>
  <Paragraphs>236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SharePoint Analysis Report Yara based on data collected on &lt;%INVENTORYDATE%&gt;</vt:lpstr>
      <vt:lpstr>SharePoint Content</vt:lpstr>
      <vt:lpstr>SharePoint Objects</vt:lpstr>
      <vt:lpstr>Application Complexity Scores</vt:lpstr>
      <vt:lpstr>Complexity and Scale Categories</vt:lpstr>
      <vt:lpstr>Application Scale Scores</vt:lpstr>
      <vt:lpstr>All Sites Data Modified </vt:lpstr>
      <vt:lpstr>User Data Modified Over Time</vt:lpstr>
      <vt:lpstr>Top 10 Users</vt:lpstr>
      <vt:lpstr>Permission Inheritance For Sites, Libraries &amp; Lists</vt:lpstr>
      <vt:lpstr>Document Versions Over Time</vt:lpstr>
      <vt:lpstr>List Item Versions Over Time</vt:lpstr>
      <vt:lpstr>Workflow Templates</vt:lpstr>
      <vt:lpstr>Workflows Run</vt:lpstr>
      <vt:lpstr>InfoPath Form Designs</vt:lpstr>
      <vt:lpstr>InfoPath Data Count of Documents &amp; List Items by InfoPath Form Type</vt:lpstr>
      <vt:lpstr>Alerts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Analysis Report Yara (based on data collected on Apr 9, 2013)</dc:title>
  <dc:creator>Lara</dc:creator>
  <cp:lastModifiedBy>Yuvaraj Nagarajan</cp:lastModifiedBy>
  <cp:revision>75</cp:revision>
  <dcterms:created xsi:type="dcterms:W3CDTF">2013-04-11T21:54:57Z</dcterms:created>
  <dcterms:modified xsi:type="dcterms:W3CDTF">2013-05-20T18:25:17Z</dcterms:modified>
</cp:coreProperties>
</file>