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7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01节：在云服务器安装Docker" id="{6B5BC85B-D4F9-694B-A051-4AC63F129238}">
          <p14:sldIdLst>
            <p14:sldId id="337"/>
            <p14:sldId id="338"/>
          </p14:sldIdLst>
        </p14:section>
        <p14:section name="第02节：部署环境 Redis" id="{6A379FFB-4EBC-C744-BBE4-CB8875709903}">
          <p14:sldIdLst>
            <p14:sldId id="339"/>
          </p14:sldIdLst>
        </p14:section>
        <p14:section name="第03节：部署环境 Kafka" id="{EA2D15E2-66B7-DD41-84F8-06857F5F617C}">
          <p14:sldIdLst>
            <p14:sldId id="340"/>
          </p14:sldIdLst>
        </p14:section>
        <p14:section name="第04节：部署环境 Mysql" id="{A1739917-92E0-2B4F-A6F1-8EB78E79EC20}">
          <p14:sldIdLst>
            <p14:sldId id="341"/>
          </p14:sldIdLst>
        </p14:section>
        <p14:section name="第05节：部署环境 xxl job" id="{7669B2CE-45EF-2144-A398-535C628465B3}">
          <p14:sldIdLst>
            <p14:sldId id="342"/>
          </p14:sldIdLst>
        </p14:section>
        <p14:section name="第06节：部署环境 nacos" id="{A4E8466D-A5CB-034D-A40D-394E38D15116}">
          <p14:sldIdLst>
            <p14:sldId id="343"/>
          </p14:sldIdLst>
        </p14:section>
        <p14:section name="第07节：部署环境 Elasticsearch、Kibana" id="{E92C8971-811F-384A-BDF8-88805AB6E710}">
          <p14:sldIdLst>
            <p14:sldId id="344"/>
            <p14:sldId id="345"/>
            <p14:sldId id="346"/>
          </p14:sldIdLst>
        </p14:section>
        <p14:section name="第08节：部署环境 canal" id="{4BB2562F-D33C-5F4E-8D29-62CF4DF1C524}">
          <p14:sldIdLst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40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632" autoAdjust="0"/>
  </p:normalViewPr>
  <p:slideViewPr>
    <p:cSldViewPr snapToGrid="0">
      <p:cViewPr varScale="1">
        <p:scale>
          <a:sx n="201" d="100"/>
          <a:sy n="201" d="100"/>
        </p:scale>
        <p:origin x="16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41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41" y="1891074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9005" indent="0" algn="ctr">
              <a:buNone/>
              <a:defRPr sz="827"/>
            </a:lvl2pPr>
            <a:lvl3pPr marL="378012" indent="0" algn="ctr">
              <a:buNone/>
              <a:defRPr sz="743"/>
            </a:lvl3pPr>
            <a:lvl4pPr marL="567017" indent="0" algn="ctr">
              <a:buNone/>
              <a:defRPr sz="661"/>
            </a:lvl4pPr>
            <a:lvl5pPr marL="756022" indent="0" algn="ctr">
              <a:buNone/>
              <a:defRPr sz="661"/>
            </a:lvl5pPr>
            <a:lvl6pPr marL="945027" indent="0" algn="ctr">
              <a:buNone/>
              <a:defRPr sz="661"/>
            </a:lvl6pPr>
            <a:lvl7pPr marL="1134033" indent="0" algn="ctr">
              <a:buNone/>
              <a:defRPr sz="661"/>
            </a:lvl7pPr>
            <a:lvl8pPr marL="1323038" indent="0" algn="ctr">
              <a:buNone/>
              <a:defRPr sz="661"/>
            </a:lvl8pPr>
            <a:lvl9pPr marL="151204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4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5" y="191694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8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9005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2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701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2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38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9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9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9005" indent="0">
              <a:buNone/>
              <a:defRPr sz="1158"/>
            </a:lvl2pPr>
            <a:lvl3pPr marL="378012" indent="0">
              <a:buNone/>
              <a:defRPr sz="993"/>
            </a:lvl3pPr>
            <a:lvl4pPr marL="567017" indent="0">
              <a:buNone/>
              <a:defRPr sz="827"/>
            </a:lvl4pPr>
            <a:lvl5pPr marL="756022" indent="0">
              <a:buNone/>
              <a:defRPr sz="827"/>
            </a:lvl5pPr>
            <a:lvl6pPr marL="945027" indent="0">
              <a:buNone/>
              <a:defRPr sz="827"/>
            </a:lvl6pPr>
            <a:lvl7pPr marL="1134033" indent="0">
              <a:buNone/>
              <a:defRPr sz="827"/>
            </a:lvl7pPr>
            <a:lvl8pPr marL="1323038" indent="0">
              <a:buNone/>
              <a:defRPr sz="827"/>
            </a:lvl8pPr>
            <a:lvl9pPr marL="151204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5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1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3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0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6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3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8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2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5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9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162330" y="1604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8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20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9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91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1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9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5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3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6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5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2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7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8012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2" indent="-94502" algn="l" defTabSz="378012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08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513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0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524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1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535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2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546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900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801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701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602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502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3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3038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204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hina.csdn.net/KnowledgePlanet/Lottery/-/blob/master/doc/assets/redis/redis.conf" TargetMode="External"/><Relationship Id="rId2" Type="http://schemas.openxmlformats.org/officeDocument/2006/relationships/hyperlink" Target="http://www.redis.cn/download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ub.docker.com/r/wurstmeister/zookeep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china.csdn.net/KnowledgePlanet/Lottery/-/blob/master/doc/assets/sql/xxl-job.sq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01</a:t>
            </a:r>
            <a:r>
              <a:rPr lang="zh-CN" altLang="en-US" sz="1800" dirty="0"/>
              <a:t>节：在云服务器安装</a:t>
            </a:r>
            <a:r>
              <a:rPr lang="en" altLang="zh-CN" sz="1800" dirty="0"/>
              <a:t>Docker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在云服务器上部署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并安装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运维面板以及汉化。汉化包已放到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Lotter/doc/asserts/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-CN</a:t>
            </a:r>
            <a:b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en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服务器系统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CentOS 8.x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20.10.11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如果你的云服务器已经安装其他系统，可以停机后更换系统即可，其实这个时候你还可以选择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镜像，也就是默认帮你安装好了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795" y="539024"/>
            <a:ext cx="732719" cy="6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7FD81BA-94DC-7148-ADF2-0C9EA9B1B885}"/>
              </a:ext>
            </a:extLst>
          </p:cNvPr>
          <p:cNvSpPr/>
          <p:nvPr/>
        </p:nvSpPr>
        <p:spPr>
          <a:xfrm>
            <a:off x="2123281" y="539750"/>
            <a:ext cx="793750" cy="889000"/>
          </a:xfrm>
          <a:prstGeom prst="roundRect">
            <a:avLst>
              <a:gd name="adj" fmla="val 102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Linux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服务器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FD04877A-8719-464A-B228-E5A62A757550}"/>
              </a:ext>
            </a:extLst>
          </p:cNvPr>
          <p:cNvSpPr/>
          <p:nvPr/>
        </p:nvSpPr>
        <p:spPr>
          <a:xfrm>
            <a:off x="3666331" y="539750"/>
            <a:ext cx="793750" cy="889000"/>
          </a:xfrm>
          <a:prstGeom prst="roundRect">
            <a:avLst>
              <a:gd name="adj" fmla="val 102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Docker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服务器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154440D-04AA-F24E-9E24-227B81354127}"/>
              </a:ext>
            </a:extLst>
          </p:cNvPr>
          <p:cNvSpPr/>
          <p:nvPr/>
        </p:nvSpPr>
        <p:spPr>
          <a:xfrm>
            <a:off x="576262" y="539750"/>
            <a:ext cx="793750" cy="889000"/>
          </a:xfrm>
          <a:prstGeom prst="roundRect">
            <a:avLst>
              <a:gd name="adj" fmla="val 102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本地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9AE202-5287-964B-9955-A882D09FDAF9}"/>
              </a:ext>
            </a:extLst>
          </p:cNvPr>
          <p:cNvSpPr/>
          <p:nvPr/>
        </p:nvSpPr>
        <p:spPr>
          <a:xfrm>
            <a:off x="3666331" y="1551852"/>
            <a:ext cx="1312069" cy="531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docker exec -it elasticsearch /bin/bash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5DD43C-36CE-C046-950C-DE73F0F56DAD}"/>
              </a:ext>
            </a:extLst>
          </p:cNvPr>
          <p:cNvSpPr/>
          <p:nvPr/>
        </p:nvSpPr>
        <p:spPr>
          <a:xfrm>
            <a:off x="2123281" y="1539476"/>
            <a:ext cx="907256" cy="1264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docker cp </a:t>
            </a:r>
            <a:r>
              <a:rPr lang="en" altLang="zh-CN" dirty="0" err="1"/>
              <a:t>elasticsearch</a:t>
            </a:r>
            <a:r>
              <a:rPr lang="en" altLang="zh-CN" dirty="0"/>
              <a:t>:/</a:t>
            </a:r>
            <a:r>
              <a:rPr lang="en" altLang="zh-CN" dirty="0" err="1"/>
              <a:t>usr</a:t>
            </a:r>
            <a:r>
              <a:rPr lang="en" altLang="zh-CN" dirty="0"/>
              <a:t>/share/</a:t>
            </a:r>
            <a:r>
              <a:rPr lang="en" altLang="zh-CN" dirty="0" err="1"/>
              <a:t>elasticsearch</a:t>
            </a:r>
            <a:r>
              <a:rPr lang="en" altLang="zh-CN" dirty="0"/>
              <a:t>/modules/x-pack-core/x-pack-core-7.6.2.jar /</a:t>
            </a:r>
            <a:r>
              <a:rPr lang="en" altLang="zh-CN" dirty="0" err="1"/>
              <a:t>tmp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AA74B1-64BF-2641-90CE-6E366393B7A5}"/>
              </a:ext>
            </a:extLst>
          </p:cNvPr>
          <p:cNvSpPr/>
          <p:nvPr/>
        </p:nvSpPr>
        <p:spPr>
          <a:xfrm>
            <a:off x="2786575" y="884222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700" dirty="0"/>
              <a:t>x-pack-core-7.6.2.jar</a:t>
            </a:r>
            <a:endParaRPr lang="zh-CN" altLang="en-US" sz="7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AD3536-B995-3648-B600-2C46A7F42C42}"/>
              </a:ext>
            </a:extLst>
          </p:cNvPr>
          <p:cNvSpPr/>
          <p:nvPr/>
        </p:nvSpPr>
        <p:spPr>
          <a:xfrm>
            <a:off x="1243525" y="884221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700" dirty="0"/>
              <a:t>x-pack-core-7.6.2.jar</a:t>
            </a:r>
            <a:endParaRPr lang="zh-CN" altLang="en-US" sz="700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E88124D-28B4-1D46-B3AC-E5F0D9A560D2}"/>
              </a:ext>
            </a:extLst>
          </p:cNvPr>
          <p:cNvCxnSpPr>
            <a:stCxn id="8" idx="2"/>
          </p:cNvCxnSpPr>
          <p:nvPr/>
        </p:nvCxnSpPr>
        <p:spPr>
          <a:xfrm flipH="1">
            <a:off x="1066800" y="1084276"/>
            <a:ext cx="681832" cy="7826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1B631F7-B7EE-0F4E-832A-F3F0647E256A}"/>
              </a:ext>
            </a:extLst>
          </p:cNvPr>
          <p:cNvSpPr/>
          <p:nvPr/>
        </p:nvSpPr>
        <p:spPr>
          <a:xfrm>
            <a:off x="576261" y="1820995"/>
            <a:ext cx="793751" cy="1264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jar -</a:t>
            </a:r>
            <a:r>
              <a:rPr lang="en" altLang="zh-CN" dirty="0" err="1"/>
              <a:t>uvf</a:t>
            </a:r>
            <a:r>
              <a:rPr lang="en" altLang="zh-CN" dirty="0"/>
              <a:t> x-pack-core-7.2.6.jar org/</a:t>
            </a:r>
            <a:r>
              <a:rPr lang="en" altLang="zh-CN" dirty="0" err="1"/>
              <a:t>elasticsearch</a:t>
            </a:r>
            <a:r>
              <a:rPr lang="en" altLang="zh-CN" dirty="0"/>
              <a:t>/license/</a:t>
            </a:r>
            <a:r>
              <a:rPr lang="en" altLang="zh-CN" dirty="0" err="1"/>
              <a:t>LicenseVerifier.class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48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08</a:t>
            </a:r>
            <a:r>
              <a:rPr lang="zh-CN" altLang="en-US" sz="1800" dirty="0"/>
              <a:t>节：部署环境 </a:t>
            </a:r>
            <a:r>
              <a:rPr lang="en" altLang="zh-CN" sz="1800" dirty="0"/>
              <a:t>canal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canal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是一款 阿里巴巴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binlog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增量订阅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消费组件，模拟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 slave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的交互协议，伪装自己为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 slave 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 master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发送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dump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协议。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 master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收到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dump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请求，开始推送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binary log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给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slave (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即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canal )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canal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解析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binary log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原始为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byte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，之后把数据转存到其他需要保存的服务中。文档：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github.com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alibaba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/canal/wiki</a:t>
            </a:r>
            <a:b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本章节我们会在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环境，把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数据库中抽奖系统的分库分表数据使用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canal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同步到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95" y="588866"/>
            <a:ext cx="515318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9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F11437-A027-AB48-A4BD-81F0012B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24"/>
            <a:ext cx="5040313" cy="30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8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02</a:t>
            </a:r>
            <a:r>
              <a:rPr lang="zh-CN" altLang="en-US" sz="1800" dirty="0"/>
              <a:t>节：部署环境 </a:t>
            </a:r>
            <a:r>
              <a:rPr lang="en" altLang="zh-CN" sz="1800" dirty="0"/>
              <a:t>Redis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从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官网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下载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安装包，主要为了获取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redis.conf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配置文件。因为需要按照模板配置文件，修改一些必备的参数，才能让启动后的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被远程链接 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下载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SFTP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Transmit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链接远程服务器创建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配置文件夹，并上传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redis.conf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容器中，通过命令安装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因为这样可以把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配置一并加入并启动，否则默认情况下为不加载配置，这样即使安装完成也不能被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本地访问到。注意：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redis.conf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配置了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的链接密码 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1234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你可以进行更改 安装并启动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后，可以通过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中的容器查看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Redis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安装运行情况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795" y="588866"/>
            <a:ext cx="732719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6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03</a:t>
            </a:r>
            <a:r>
              <a:rPr lang="zh-CN" altLang="en-US" sz="1800" dirty="0"/>
              <a:t>节：部署环境 </a:t>
            </a:r>
            <a:r>
              <a:rPr lang="en" altLang="zh-CN" sz="1800" dirty="0"/>
              <a:t>Kafka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容器中安装和配置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Kafka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环境。关于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Kafka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镜像可以在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官网镜像中搜索 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https://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hub.docker.com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/r/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wurstmeister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/zookeeper](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https://hub.docker.com/r/wurstmeister/zookeeper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Kafka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后台添加抽奖系统需要的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Topic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主题，并在本地程序中进行测试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95" y="588866"/>
            <a:ext cx="515318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04</a:t>
            </a:r>
            <a:r>
              <a:rPr lang="zh-CN" altLang="en-US" sz="1800" dirty="0"/>
              <a:t>节：部署环境 </a:t>
            </a:r>
            <a:r>
              <a:rPr lang="en" altLang="zh-CN" sz="1800" dirty="0" err="1"/>
              <a:t>Mysql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拉取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Mysql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镜像部署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使用本地工具链接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Mysql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创建库表并导入建表语句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95" y="588866"/>
            <a:ext cx="515318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2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05</a:t>
            </a:r>
            <a:r>
              <a:rPr lang="zh-CN" altLang="en-US" sz="1800" dirty="0"/>
              <a:t>节：部署环境 </a:t>
            </a:r>
            <a:r>
              <a:rPr lang="en" altLang="zh-CN" sz="1800" dirty="0" err="1"/>
              <a:t>xxl</a:t>
            </a:r>
            <a:r>
              <a:rPr lang="en" altLang="zh-CN" sz="1800" dirty="0"/>
              <a:t> job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容器中部署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-job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在部署之前我们需要一个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Mysql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的环境，这个环境我们已经在上一章节中安装完成。 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本章节下载了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xxl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-job 2.1.2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对应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SQL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文件已经存放到这里，你可以直接打开使用：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xxl-job.sql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95" y="588866"/>
            <a:ext cx="515318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0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06</a:t>
            </a:r>
            <a:r>
              <a:rPr lang="zh-CN" altLang="en-US" sz="1800" dirty="0"/>
              <a:t>节：部署环境 </a:t>
            </a:r>
            <a:r>
              <a:rPr lang="en" altLang="zh-CN" sz="1800" dirty="0" err="1"/>
              <a:t>nacos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环境安装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Nacos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2.0.3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配置本地应用服务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Lottery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Lottery-ERP)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把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Dubbo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注册到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Nacos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启动服务验证注册和使用</a:t>
            </a:r>
            <a:b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95" y="588866"/>
            <a:ext cx="515318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3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07</a:t>
            </a:r>
            <a:r>
              <a:rPr lang="zh-CN" altLang="en-US" sz="1800" dirty="0"/>
              <a:t>节：部署环境 </a:t>
            </a:r>
            <a:r>
              <a:rPr lang="en" altLang="zh-CN" sz="1800" dirty="0"/>
              <a:t>Elasticsearch</a:t>
            </a:r>
            <a:r>
              <a:rPr lang="zh-CN" altLang="en" sz="1800" dirty="0"/>
              <a:t>、</a:t>
            </a:r>
            <a:r>
              <a:rPr lang="en" altLang="zh-CN" sz="1800" dirty="0"/>
              <a:t>Kibana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1" y="56943"/>
            <a:ext cx="28151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系统运维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环境安装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Elasticsearch 7.6.2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Elasticsearch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 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`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x-pack-core-7.6.2.jar`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进行破解，满足于在安装使用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Kibana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时可以使用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JDBC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95" y="588866"/>
            <a:ext cx="515318" cy="5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0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C64EDE4-0820-6349-A37E-EEA13435D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436"/>
            <a:ext cx="5040313" cy="265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9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kumimoji="1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104303</TotalTime>
  <Words>717</Words>
  <Application>Microsoft Macintosh PowerPoint</Application>
  <PresentationFormat>自定义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方正舒体</vt:lpstr>
      <vt:lpstr>黑体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1433</cp:revision>
  <dcterms:created xsi:type="dcterms:W3CDTF">2019-12-17T12:03:56Z</dcterms:created>
  <dcterms:modified xsi:type="dcterms:W3CDTF">2022-02-06T08:23:47Z</dcterms:modified>
</cp:coreProperties>
</file>