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50" r:id="rId5"/>
    <p:sldMasterId id="2147483660" r:id="rId6"/>
    <p:sldMasterId id="2147483662" r:id="rId7"/>
    <p:sldMasterId id="2147483667" r:id="rId8"/>
    <p:sldMasterId id="2147483669" r:id="rId9"/>
    <p:sldMasterId id="2147483675" r:id="rId10"/>
  </p:sldMasterIdLst>
  <p:notesMasterIdLst>
    <p:notesMasterId r:id="rId56"/>
  </p:notesMasterIdLst>
  <p:handoutMasterIdLst>
    <p:handoutMasterId r:id="rId57"/>
  </p:handoutMasterIdLst>
  <p:sldIdLst>
    <p:sldId id="257" r:id="rId11"/>
    <p:sldId id="256" r:id="rId12"/>
    <p:sldId id="285" r:id="rId13"/>
    <p:sldId id="286" r:id="rId14"/>
    <p:sldId id="258" r:id="rId15"/>
    <p:sldId id="287" r:id="rId16"/>
    <p:sldId id="289" r:id="rId17"/>
    <p:sldId id="288" r:id="rId18"/>
    <p:sldId id="268" r:id="rId19"/>
    <p:sldId id="290" r:id="rId20"/>
    <p:sldId id="297" r:id="rId21"/>
    <p:sldId id="299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02" r:id="rId30"/>
    <p:sldId id="301" r:id="rId31"/>
    <p:sldId id="300" r:id="rId32"/>
    <p:sldId id="291" r:id="rId33"/>
    <p:sldId id="292" r:id="rId34"/>
    <p:sldId id="313" r:id="rId35"/>
    <p:sldId id="304" r:id="rId36"/>
    <p:sldId id="318" r:id="rId37"/>
    <p:sldId id="319" r:id="rId38"/>
    <p:sldId id="320" r:id="rId39"/>
    <p:sldId id="314" r:id="rId40"/>
    <p:sldId id="316" r:id="rId41"/>
    <p:sldId id="315" r:id="rId42"/>
    <p:sldId id="317" r:id="rId43"/>
    <p:sldId id="293" r:id="rId44"/>
    <p:sldId id="305" r:id="rId45"/>
    <p:sldId id="294" r:id="rId46"/>
    <p:sldId id="295" r:id="rId47"/>
    <p:sldId id="296" r:id="rId48"/>
    <p:sldId id="303" r:id="rId49"/>
    <p:sldId id="321" r:id="rId50"/>
    <p:sldId id="323" r:id="rId51"/>
    <p:sldId id="322" r:id="rId52"/>
    <p:sldId id="324" r:id="rId53"/>
    <p:sldId id="279" r:id="rId54"/>
    <p:sldId id="270" r:id="rId5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6" orient="horz" pos="2935" userDrawn="1">
          <p15:clr>
            <a:srgbClr val="A4A3A4"/>
          </p15:clr>
        </p15:guide>
        <p15:guide id="7" orient="horz" pos="577" userDrawn="1">
          <p15:clr>
            <a:srgbClr val="A4A3A4"/>
          </p15:clr>
        </p15:guide>
        <p15:guide id="8" orient="horz" pos="169" userDrawn="1">
          <p15:clr>
            <a:srgbClr val="A4A3A4"/>
          </p15:clr>
        </p15:guide>
        <p15:guide id="9" orient="horz" pos="667" userDrawn="1">
          <p15:clr>
            <a:srgbClr val="A4A3A4"/>
          </p15:clr>
        </p15:guide>
        <p15:guide id="10" pos="249" userDrawn="1">
          <p15:clr>
            <a:srgbClr val="A4A3A4"/>
          </p15:clr>
        </p15:guide>
        <p15:guide id="11" pos="55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142"/>
    <a:srgbClr val="EDF2F5"/>
    <a:srgbClr val="4D57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6" d="100"/>
          <a:sy n="96" d="100"/>
        </p:scale>
        <p:origin x="534" y="72"/>
      </p:cViewPr>
      <p:guideLst>
        <p:guide orient="horz" pos="1620"/>
        <p:guide pos="2880"/>
        <p:guide orient="horz" pos="2935"/>
        <p:guide orient="horz" pos="577"/>
        <p:guide orient="horz" pos="169"/>
        <p:guide orient="horz" pos="667"/>
        <p:guide pos="249"/>
        <p:guide pos="551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3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7" Type="http://schemas.openxmlformats.org/officeDocument/2006/relationships/slideMaster" Target="slideMasters/slideMaster3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slide" Target="slides/slide43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notesMaster" Target="notesMasters/notesMaster1.xml"/><Relationship Id="rId8" Type="http://schemas.openxmlformats.org/officeDocument/2006/relationships/slideMaster" Target="slideMasters/slideMaster4.xml"/><Relationship Id="rId51" Type="http://schemas.openxmlformats.org/officeDocument/2006/relationships/slide" Target="slides/slide41.xml"/><Relationship Id="rId3" Type="http://schemas.openxmlformats.org/officeDocument/2006/relationships/customXml" Target="../customXml/item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89465-CE0D-4B39-B8B5-5B40FD41020B}" type="datetimeFigureOut">
              <a:rPr lang="en-US" smtClean="0">
                <a:latin typeface="Arial" panose="020B0604020202020204" pitchFamily="34" charset="0"/>
              </a:rPr>
              <a:t>3/14/17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67820-9C07-4A23-A314-1D46E1045AB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69590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E606B7A-D931-4D98-BBAC-7D170C3BA55E}" type="datetimeFigureOut">
              <a:rPr lang="en-US" smtClean="0"/>
              <a:pPr/>
              <a:t>3/14/17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2FE8580-4ED0-43D7-A417-589F9795360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602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1 White - plain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68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375096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 White - IN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  <a:cs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  <a:cs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  <a:cs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  <a:cs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  <a:cs typeface="Arial" panose="020B0604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6000"/>
            <a:ext cx="1599250" cy="673200"/>
          </a:xfrm>
          <a:prstGeom prst="rect">
            <a:avLst/>
          </a:prstGeom>
        </p:spPr>
      </p:pic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257915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 Blue - EX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  <a:cs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  <a:cs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  <a:cs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  <a:cs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  <a:cs typeface="Arial" panose="020B0604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8" y="34045"/>
            <a:ext cx="1589956" cy="669288"/>
          </a:xfrm>
          <a:prstGeom prst="rect">
            <a:avLst/>
          </a:prstGeom>
        </p:spPr>
      </p:pic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19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 Blue - one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7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13" y="4648933"/>
            <a:ext cx="1009152" cy="424800"/>
          </a:xfrm>
          <a:prstGeom prst="rect">
            <a:avLst/>
          </a:prstGeom>
        </p:spPr>
      </p:pic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836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1 Nokia Blue EXTERNAL Maste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8721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1 Nokia White INTERNAL Maste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7581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1 Nokia Divider Mas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6347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  <a:cs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  <a:cs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  <a:cs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  <a:cs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  <a:cs typeface="Arial" panose="020B0604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13" y="4648933"/>
            <a:ext cx="1009152" cy="424800"/>
          </a:xfrm>
          <a:prstGeom prst="rect">
            <a:avLst/>
          </a:prstGeom>
        </p:spPr>
      </p:pic>
      <p:sp>
        <p:nvSpPr>
          <p:cNvPr id="10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2 White - on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n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  <a:ea typeface="Nokia Pure Text Light" panose="020B0403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  <a:ea typeface="Nokia Pure Text Light" panose="020B0304040602060303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427876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2 White - on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/>
          <p:cNvSpPr>
            <a:spLocks noGrp="1"/>
          </p:cNvSpPr>
          <p:nvPr>
            <p:ph type="tbl" sz="quarter" idx="13"/>
          </p:nvPr>
        </p:nvSpPr>
        <p:spPr>
          <a:xfrm>
            <a:off x="417600" y="1076400"/>
            <a:ext cx="8308800" cy="356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174692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-2 White - on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10" name="SmartArt Placeholder 2"/>
          <p:cNvSpPr>
            <a:spLocks noGrp="1"/>
          </p:cNvSpPr>
          <p:nvPr>
            <p:ph type="dgm" sz="quarter" idx="14"/>
          </p:nvPr>
        </p:nvSpPr>
        <p:spPr>
          <a:xfrm>
            <a:off x="417600" y="1076400"/>
            <a:ext cx="8308800" cy="356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417132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3 White - two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52170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3 White - two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4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24020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4 White - thre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25920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275856" y="1080000"/>
            <a:ext cx="25920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34400" y="1080000"/>
            <a:ext cx="25920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56321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4 White - thre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5"/>
          </p:nvPr>
        </p:nvSpPr>
        <p:spPr>
          <a:xfrm>
            <a:off x="417312" y="1080000"/>
            <a:ext cx="25920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4" name="Table Placeholder 2"/>
          <p:cNvSpPr>
            <a:spLocks noGrp="1"/>
          </p:cNvSpPr>
          <p:nvPr>
            <p:ph type="tbl" sz="quarter" idx="16"/>
          </p:nvPr>
        </p:nvSpPr>
        <p:spPr>
          <a:xfrm>
            <a:off x="6132423" y="1080000"/>
            <a:ext cx="25920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Table Placeholder 2"/>
          <p:cNvSpPr>
            <a:spLocks noGrp="1"/>
          </p:cNvSpPr>
          <p:nvPr>
            <p:ph type="tbl" sz="quarter" idx="17"/>
          </p:nvPr>
        </p:nvSpPr>
        <p:spPr>
          <a:xfrm>
            <a:off x="3273879" y="1080000"/>
            <a:ext cx="25920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5161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5 White - four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2952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</a:t>
            </a:r>
            <a:r>
              <a:rPr lang="en-US" dirty="0"/>
              <a:t> to edit Master title slide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2017 Nokia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23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226" y="4651000"/>
            <a:ext cx="1008112" cy="42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6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80" r:id="rId3"/>
    <p:sldLayoutId id="2147483681" r:id="rId4"/>
    <p:sldLayoutId id="2147483654" r:id="rId5"/>
    <p:sldLayoutId id="2147483678" r:id="rId6"/>
    <p:sldLayoutId id="2147483673" r:id="rId7"/>
    <p:sldLayoutId id="2147483679" r:id="rId8"/>
    <p:sldLayoutId id="2147483674" r:id="rId9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2017 Nokia</a:t>
            </a: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51962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2017 Nokia</a:t>
            </a: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52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5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2017 Nokia</a:t>
            </a: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0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sref/jsref_function.asp" TargetMode="External"/><Relationship Id="rId13" Type="http://schemas.openxmlformats.org/officeDocument/2006/relationships/hyperlink" Target="https://www.w3schools.com/jsref/jsref_try_catch.asp" TargetMode="External"/><Relationship Id="rId3" Type="http://schemas.openxmlformats.org/officeDocument/2006/relationships/hyperlink" Target="https://www.w3schools.com/jsref/jsref_continue.asp" TargetMode="External"/><Relationship Id="rId7" Type="http://schemas.openxmlformats.org/officeDocument/2006/relationships/hyperlink" Target="https://www.w3schools.com/jsref/jsref_forin.asp" TargetMode="External"/><Relationship Id="rId12" Type="http://schemas.openxmlformats.org/officeDocument/2006/relationships/hyperlink" Target="https://www.w3schools.com/jsref/jsref_throw.asp" TargetMode="External"/><Relationship Id="rId2" Type="http://schemas.openxmlformats.org/officeDocument/2006/relationships/hyperlink" Target="https://www.w3schools.com/jsref/jsref_break.asp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w3schools.com/jsref/jsref_for.asp" TargetMode="External"/><Relationship Id="rId11" Type="http://schemas.openxmlformats.org/officeDocument/2006/relationships/hyperlink" Target="https://www.w3schools.com/jsref/jsref_switch.asp" TargetMode="External"/><Relationship Id="rId5" Type="http://schemas.openxmlformats.org/officeDocument/2006/relationships/hyperlink" Target="https://www.w3schools.com/jsref/jsref_dowhile.asp" TargetMode="External"/><Relationship Id="rId15" Type="http://schemas.openxmlformats.org/officeDocument/2006/relationships/hyperlink" Target="https://www.w3schools.com/jsref/jsref_while.asp" TargetMode="External"/><Relationship Id="rId10" Type="http://schemas.openxmlformats.org/officeDocument/2006/relationships/hyperlink" Target="https://www.w3schools.com/jsref/jsref_return.asp" TargetMode="External"/><Relationship Id="rId4" Type="http://schemas.openxmlformats.org/officeDocument/2006/relationships/hyperlink" Target="https://www.w3schools.com/jsref/jsref_debugger.asp" TargetMode="External"/><Relationship Id="rId9" Type="http://schemas.openxmlformats.org/officeDocument/2006/relationships/hyperlink" Target="https://www.w3schools.com/jsref/jsref_if.asp" TargetMode="External"/><Relationship Id="rId14" Type="http://schemas.openxmlformats.org/officeDocument/2006/relationships/hyperlink" Target="https://www.w3schools.com/jsref/jsref_var.asp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sref/jsref_fill.asp" TargetMode="External"/><Relationship Id="rId3" Type="http://schemas.openxmlformats.org/officeDocument/2006/relationships/hyperlink" Target="https://www.w3schools.com/jsref/jsref_length_array.asp" TargetMode="External"/><Relationship Id="rId7" Type="http://schemas.openxmlformats.org/officeDocument/2006/relationships/hyperlink" Target="https://www.w3schools.com/jsref/jsref_every.asp" TargetMode="External"/><Relationship Id="rId12" Type="http://schemas.openxmlformats.org/officeDocument/2006/relationships/hyperlink" Target="https://www.w3schools.com/jsref/jsref_forEach.asp" TargetMode="External"/><Relationship Id="rId2" Type="http://schemas.openxmlformats.org/officeDocument/2006/relationships/hyperlink" Target="https://www.w3schools.com/jsref/jsref_constructor_array.asp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w3schools.com/jsref/jsref_copywithin.asp" TargetMode="External"/><Relationship Id="rId11" Type="http://schemas.openxmlformats.org/officeDocument/2006/relationships/hyperlink" Target="https://www.w3schools.com/jsref/jsref_findindex.asp" TargetMode="External"/><Relationship Id="rId5" Type="http://schemas.openxmlformats.org/officeDocument/2006/relationships/hyperlink" Target="https://www.w3schools.com/jsref/jsref_concat_array.asp" TargetMode="External"/><Relationship Id="rId10" Type="http://schemas.openxmlformats.org/officeDocument/2006/relationships/hyperlink" Target="https://www.w3schools.com/jsref/jsref_find.asp" TargetMode="External"/><Relationship Id="rId4" Type="http://schemas.openxmlformats.org/officeDocument/2006/relationships/hyperlink" Target="https://www.w3schools.com/jsref/jsref_prototype_array.asp" TargetMode="External"/><Relationship Id="rId9" Type="http://schemas.openxmlformats.org/officeDocument/2006/relationships/hyperlink" Target="https://www.w3schools.com/jsref/jsref_filter.asp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sref/jsref_push.asp" TargetMode="External"/><Relationship Id="rId13" Type="http://schemas.openxmlformats.org/officeDocument/2006/relationships/hyperlink" Target="https://www.w3schools.com/jsref/jsref_slice_array.asp" TargetMode="External"/><Relationship Id="rId18" Type="http://schemas.openxmlformats.org/officeDocument/2006/relationships/hyperlink" Target="https://www.w3schools.com/jsref/jsref_unshift.asp" TargetMode="External"/><Relationship Id="rId3" Type="http://schemas.openxmlformats.org/officeDocument/2006/relationships/hyperlink" Target="https://www.w3schools.com/jsref/jsref_isarray.asp" TargetMode="External"/><Relationship Id="rId7" Type="http://schemas.openxmlformats.org/officeDocument/2006/relationships/hyperlink" Target="https://www.w3schools.com/jsref/jsref_pop.asp" TargetMode="External"/><Relationship Id="rId12" Type="http://schemas.openxmlformats.org/officeDocument/2006/relationships/hyperlink" Target="https://www.w3schools.com/jsref/jsref_shift.asp" TargetMode="External"/><Relationship Id="rId17" Type="http://schemas.openxmlformats.org/officeDocument/2006/relationships/hyperlink" Target="https://www.w3schools.com/jsref/jsref_tostring_array.asp" TargetMode="External"/><Relationship Id="rId2" Type="http://schemas.openxmlformats.org/officeDocument/2006/relationships/hyperlink" Target="https://www.w3schools.com/jsref/jsref_indexof_array.asp" TargetMode="External"/><Relationship Id="rId16" Type="http://schemas.openxmlformats.org/officeDocument/2006/relationships/hyperlink" Target="https://www.w3schools.com/jsref/jsref_splice.asp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w3schools.com/jsref/jsref_map.asp" TargetMode="External"/><Relationship Id="rId11" Type="http://schemas.openxmlformats.org/officeDocument/2006/relationships/hyperlink" Target="https://www.w3schools.com/jsref/jsref_reverse.asp" TargetMode="External"/><Relationship Id="rId5" Type="http://schemas.openxmlformats.org/officeDocument/2006/relationships/hyperlink" Target="https://www.w3schools.com/jsref/jsref_lastindexof_array.asp" TargetMode="External"/><Relationship Id="rId15" Type="http://schemas.openxmlformats.org/officeDocument/2006/relationships/hyperlink" Target="https://www.w3schools.com/jsref/jsref_sort.asp" TargetMode="External"/><Relationship Id="rId10" Type="http://schemas.openxmlformats.org/officeDocument/2006/relationships/hyperlink" Target="https://www.w3schools.com/jsref/jsref_reduceright.asp" TargetMode="External"/><Relationship Id="rId19" Type="http://schemas.openxmlformats.org/officeDocument/2006/relationships/hyperlink" Target="https://www.w3schools.com/jsref/jsref_valueof_array.asp" TargetMode="External"/><Relationship Id="rId4" Type="http://schemas.openxmlformats.org/officeDocument/2006/relationships/hyperlink" Target="https://www.w3schools.com/jsref/jsref_join.asp" TargetMode="External"/><Relationship Id="rId9" Type="http://schemas.openxmlformats.org/officeDocument/2006/relationships/hyperlink" Target="https://www.w3schools.com/jsref/jsref_reduce.asp" TargetMode="External"/><Relationship Id="rId14" Type="http://schemas.openxmlformats.org/officeDocument/2006/relationships/hyperlink" Target="https://www.w3schools.com/jsref/jsref_some.asp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.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functions.asp" TargetMode="Externa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functions.asp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getfirebug.com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ma-international.org/publications/standards/Ecma-262.htm" TargetMode="External"/><Relationship Id="rId2" Type="http://schemas.openxmlformats.org/officeDocument/2006/relationships/hyperlink" Target="https://en.wikipedia.org/wiki/Brendan_Eich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examples.asp" TargetMode="External"/><Relationship Id="rId7" Type="http://schemas.openxmlformats.org/officeDocument/2006/relationships/hyperlink" Target="http://www.editgrid.com/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java2s.com/Code/JavaScript/GUI-Components/CatalogGUI-Components.htm" TargetMode="External"/><Relationship Id="rId5" Type="http://schemas.openxmlformats.org/officeDocument/2006/relationships/hyperlink" Target="http://www.w3schools.com/js/js_examples_3.asp" TargetMode="External"/><Relationship Id="rId4" Type="http://schemas.openxmlformats.org/officeDocument/2006/relationships/hyperlink" Target="http://www.w3schools.com/js/js_examples_2.as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295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1. JavaScript Syntax  - Statements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17600" y="795131"/>
            <a:ext cx="7394557" cy="3190460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JavaScript statements are composed of</a:t>
            </a:r>
          </a:p>
          <a:p>
            <a:pPr lvl="1"/>
            <a:endParaRPr lang="en-US" altLang="en-US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  <a:p>
            <a:pPr marL="7483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1400" dirty="0"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Values, </a:t>
            </a:r>
          </a:p>
          <a:p>
            <a:pPr marL="7483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1400" dirty="0"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Operators,</a:t>
            </a:r>
          </a:p>
          <a:p>
            <a:pPr marL="7483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1400" dirty="0"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Expressions, </a:t>
            </a:r>
          </a:p>
          <a:p>
            <a:pPr marL="7483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1400" dirty="0"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Keywords,</a:t>
            </a:r>
          </a:p>
          <a:p>
            <a:pPr marL="7483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1400" dirty="0"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Comments.</a:t>
            </a:r>
          </a:p>
          <a:p>
            <a:endParaRPr lang="en-US" altLang="en-US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9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1. JavaScript Syntax  - Values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775408" y="795130"/>
            <a:ext cx="7394557" cy="4065105"/>
          </a:xfrm>
        </p:spPr>
        <p:txBody>
          <a:bodyPr>
            <a:normAutofit/>
          </a:bodyPr>
          <a:lstStyle/>
          <a:p>
            <a:r>
              <a:rPr lang="en-US" altLang="en-US" b="1" dirty="0"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JavaScript Values:</a:t>
            </a:r>
            <a:endParaRPr lang="en-US" altLang="en-US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fixed values - called literals 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variable values - called variables</a:t>
            </a:r>
          </a:p>
          <a:p>
            <a:endParaRPr lang="en-US" altLang="en-US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  <a:p>
            <a:r>
              <a:rPr lang="en-US" altLang="en-US" b="1" dirty="0"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JavaScript Literals:</a:t>
            </a:r>
          </a:p>
          <a:p>
            <a:pPr lvl="1"/>
            <a:r>
              <a:rPr lang="en-US" altLang="en-US" sz="1600" b="1" dirty="0"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Numbers</a:t>
            </a:r>
            <a:r>
              <a:rPr lang="en-US" altLang="en-US" sz="1600" dirty="0"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 - written with or without decimals: 5.3 ;  -120</a:t>
            </a:r>
          </a:p>
          <a:p>
            <a:pPr lvl="1"/>
            <a:r>
              <a:rPr lang="en-US" sz="1600" b="1" dirty="0"/>
              <a:t>Strings</a:t>
            </a:r>
            <a:r>
              <a:rPr lang="en-US" sz="1600" dirty="0"/>
              <a:t> are text - written within double or single quotes: ‘</a:t>
            </a:r>
            <a:r>
              <a:rPr lang="en-US" sz="1600" dirty="0" err="1"/>
              <a:t>testJS</a:t>
            </a:r>
            <a:r>
              <a:rPr lang="en-US" sz="1600" dirty="0"/>
              <a:t>’ ; “</a:t>
            </a:r>
            <a:r>
              <a:rPr lang="en-US" sz="1600" dirty="0" err="1"/>
              <a:t>testJS</a:t>
            </a:r>
            <a:r>
              <a:rPr lang="en-US" sz="1600" dirty="0"/>
              <a:t>”</a:t>
            </a:r>
          </a:p>
          <a:p>
            <a:pPr lvl="1"/>
            <a:endParaRPr lang="en-US" altLang="en-US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  <a:p>
            <a:r>
              <a:rPr lang="en-US" b="1" dirty="0"/>
              <a:t>JavaScript Variables:</a:t>
            </a:r>
            <a:endParaRPr lang="en-US" dirty="0"/>
          </a:p>
          <a:p>
            <a:r>
              <a:rPr lang="en-US" dirty="0"/>
              <a:t>	JavaScript uses the 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keyword to </a:t>
            </a:r>
            <a:r>
              <a:rPr lang="en-US" b="1" dirty="0"/>
              <a:t>declare</a:t>
            </a:r>
            <a:r>
              <a:rPr lang="en-US" dirty="0"/>
              <a:t> variables.</a:t>
            </a:r>
          </a:p>
          <a:p>
            <a:r>
              <a:rPr lang="en-US" dirty="0"/>
              <a:t>	An </a:t>
            </a:r>
            <a:r>
              <a:rPr lang="en-US" b="1" dirty="0"/>
              <a:t>equal sign</a:t>
            </a:r>
            <a:r>
              <a:rPr lang="en-US" dirty="0"/>
              <a:t> is used to </a:t>
            </a:r>
            <a:r>
              <a:rPr lang="en-US" b="1" dirty="0"/>
              <a:t>assign values</a:t>
            </a:r>
            <a:r>
              <a:rPr lang="en-US" dirty="0"/>
              <a:t> to variables.</a:t>
            </a:r>
          </a:p>
          <a:p>
            <a:r>
              <a:rPr lang="en-US" dirty="0"/>
              <a:t>		</a:t>
            </a:r>
            <a:r>
              <a:rPr lang="en-US" dirty="0" err="1"/>
              <a:t>var</a:t>
            </a:r>
            <a:r>
              <a:rPr lang="en-US" dirty="0"/>
              <a:t> x;</a:t>
            </a:r>
            <a:br>
              <a:rPr lang="en-US" dirty="0"/>
            </a:br>
            <a:r>
              <a:rPr lang="en-US" dirty="0"/>
              <a:t>		x = 6; </a:t>
            </a:r>
          </a:p>
          <a:p>
            <a:pPr lvl="1"/>
            <a:endParaRPr lang="en-US" altLang="en-US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40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1. JavaScript Syntax  - Operators</a:t>
            </a:r>
          </a:p>
          <a:p>
            <a:endParaRPr lang="en-US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808018" y="795129"/>
            <a:ext cx="8100235" cy="39955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JavaScript </a:t>
            </a:r>
            <a:r>
              <a:rPr lang="en-US" b="1" dirty="0"/>
              <a:t>arithmetic </a:t>
            </a:r>
            <a:r>
              <a:rPr lang="en-US" dirty="0"/>
              <a:t>operators</a:t>
            </a:r>
          </a:p>
          <a:p>
            <a:endParaRPr lang="en-US" dirty="0"/>
          </a:p>
          <a:p>
            <a:pPr marL="1384200" lvl="6" indent="0">
              <a:buNone/>
            </a:pPr>
            <a:endParaRPr lang="en-US" sz="1500" dirty="0"/>
          </a:p>
          <a:p>
            <a:pPr marL="1384200" lvl="6" indent="0">
              <a:buNone/>
            </a:pPr>
            <a:endParaRPr lang="en-US" sz="1500" dirty="0"/>
          </a:p>
          <a:p>
            <a:pPr marL="1384200" lvl="6" indent="0">
              <a:buNone/>
            </a:pPr>
            <a:endParaRPr lang="en-US" sz="1500" dirty="0"/>
          </a:p>
          <a:p>
            <a:pPr marL="1384200" lvl="6" indent="0">
              <a:buNone/>
            </a:pPr>
            <a:endParaRPr lang="en-US" sz="1500" dirty="0"/>
          </a:p>
          <a:p>
            <a:pPr marL="1384200" lvl="6" indent="0">
              <a:buNone/>
            </a:pPr>
            <a:endParaRPr lang="en-US" sz="1500" dirty="0"/>
          </a:p>
          <a:p>
            <a:pPr marL="1384200" lvl="6" indent="0">
              <a:buNone/>
            </a:pPr>
            <a:endParaRPr lang="en-US" sz="1500" dirty="0"/>
          </a:p>
          <a:p>
            <a:pPr marL="1384200" lvl="6" indent="0">
              <a:buNone/>
            </a:pPr>
            <a:endParaRPr lang="en-US" sz="1400" dirty="0"/>
          </a:p>
          <a:p>
            <a:pPr marL="464400" lvl="3"/>
            <a:r>
              <a:rPr lang="en-US" sz="1700" dirty="0"/>
              <a:t>The + operator can also be used to add (concatenate) strings</a:t>
            </a:r>
            <a:r>
              <a:rPr lang="en-US" sz="1100" dirty="0"/>
              <a:t>.</a:t>
            </a:r>
          </a:p>
          <a:p>
            <a:pPr marL="464400" lvl="3"/>
            <a:r>
              <a:rPr lang="en-US" sz="1700" dirty="0"/>
              <a:t>Adding two numbers, will return the sum, but adding a number and a string will return a string:</a:t>
            </a:r>
          </a:p>
          <a:p>
            <a:pPr marL="1384200" lvl="6" indent="0">
              <a:buNone/>
            </a:pPr>
            <a:r>
              <a:rPr lang="es-ES" sz="1400" dirty="0"/>
              <a:t>x = 5 + 5;	</a:t>
            </a:r>
            <a:r>
              <a:rPr lang="es-ES" sz="1400" dirty="0" err="1"/>
              <a:t>returns</a:t>
            </a:r>
            <a:r>
              <a:rPr lang="es-ES" sz="1400" dirty="0"/>
              <a:t>	10</a:t>
            </a:r>
            <a:br>
              <a:rPr lang="es-ES" sz="1400" dirty="0"/>
            </a:br>
            <a:r>
              <a:rPr lang="es-ES" sz="1400" dirty="0"/>
              <a:t>y = "5" + 5;		55</a:t>
            </a:r>
            <a:br>
              <a:rPr lang="es-ES" sz="1400" dirty="0"/>
            </a:br>
            <a:r>
              <a:rPr lang="es-ES" sz="1400" dirty="0"/>
              <a:t>z = "</a:t>
            </a:r>
            <a:r>
              <a:rPr lang="es-ES" sz="1400" dirty="0" err="1"/>
              <a:t>Hello</a:t>
            </a:r>
            <a:r>
              <a:rPr lang="es-ES" sz="1400" dirty="0"/>
              <a:t>" + 5;		</a:t>
            </a:r>
            <a:r>
              <a:rPr lang="en-US" sz="1400" dirty="0"/>
              <a:t>Hello5</a:t>
            </a:r>
            <a:r>
              <a:rPr lang="en-US" b="1" dirty="0"/>
              <a:t>	</a:t>
            </a:r>
            <a:endParaRPr lang="en-US" altLang="en-US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182064"/>
              </p:ext>
            </p:extLst>
          </p:nvPr>
        </p:nvGraphicFramePr>
        <p:xfrm>
          <a:off x="4164495" y="795129"/>
          <a:ext cx="4224132" cy="236359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12066">
                  <a:extLst>
                    <a:ext uri="{9D8B030D-6E8A-4147-A177-3AD203B41FA5}">
                      <a16:colId xmlns:a16="http://schemas.microsoft.com/office/drawing/2014/main" val="3564887203"/>
                    </a:ext>
                  </a:extLst>
                </a:gridCol>
                <a:gridCol w="2112066">
                  <a:extLst>
                    <a:ext uri="{9D8B030D-6E8A-4147-A177-3AD203B41FA5}">
                      <a16:colId xmlns:a16="http://schemas.microsoft.com/office/drawing/2014/main" val="1591244419"/>
                    </a:ext>
                  </a:extLst>
                </a:gridCol>
              </a:tblGrid>
              <a:tr h="33765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42506"/>
                  </a:ext>
                </a:extLst>
              </a:tr>
              <a:tr h="3376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688264"/>
                  </a:ext>
                </a:extLst>
              </a:tr>
              <a:tr h="3376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Multiplication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567426"/>
                  </a:ext>
                </a:extLst>
              </a:tr>
              <a:tr h="3376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631281"/>
                  </a:ext>
                </a:extLst>
              </a:tr>
              <a:tr h="3376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Modulus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961869"/>
                  </a:ext>
                </a:extLst>
              </a:tr>
              <a:tr h="3376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Increment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555393"/>
                  </a:ext>
                </a:extLst>
              </a:tr>
              <a:tr h="3376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Decrement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524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573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1. JavaScript Syntax  - Operators</a:t>
            </a:r>
          </a:p>
          <a:p>
            <a:endParaRPr lang="en-US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17600" y="795130"/>
            <a:ext cx="8100235" cy="3856384"/>
          </a:xfrm>
        </p:spPr>
        <p:txBody>
          <a:bodyPr>
            <a:normAutofit/>
          </a:bodyPr>
          <a:lstStyle/>
          <a:p>
            <a:r>
              <a:rPr lang="en-US" dirty="0"/>
              <a:t>JavaScript </a:t>
            </a:r>
            <a:r>
              <a:rPr lang="en-US" b="1" dirty="0"/>
              <a:t>assignment </a:t>
            </a:r>
            <a:r>
              <a:rPr lang="en-US" dirty="0"/>
              <a:t>operators  </a:t>
            </a:r>
          </a:p>
          <a:p>
            <a:endParaRPr lang="en-US" altLang="en-US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442739"/>
              </p:ext>
            </p:extLst>
          </p:nvPr>
        </p:nvGraphicFramePr>
        <p:xfrm>
          <a:off x="1524000" y="1503846"/>
          <a:ext cx="6096000" cy="2595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104084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126241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808017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Same 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59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473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+=</a:t>
                      </a:r>
                      <a:r>
                        <a:rPr lang="en-US" baseline="0" dirty="0"/>
                        <a:t>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+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32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-=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</a:t>
                      </a:r>
                      <a:r>
                        <a:rPr lang="en-US" baseline="0" dirty="0"/>
                        <a:t> – 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81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*=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*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282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/=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/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471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%=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%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772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8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1. JavaScript Syntax  - Operators</a:t>
            </a:r>
          </a:p>
          <a:p>
            <a:endParaRPr lang="en-US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17600" y="795130"/>
            <a:ext cx="8100235" cy="3856384"/>
          </a:xfrm>
        </p:spPr>
        <p:txBody>
          <a:bodyPr>
            <a:normAutofit/>
          </a:bodyPr>
          <a:lstStyle/>
          <a:p>
            <a:r>
              <a:rPr lang="en-US" dirty="0"/>
              <a:t>JavaScript </a:t>
            </a:r>
            <a:r>
              <a:rPr lang="en-US" b="1" dirty="0"/>
              <a:t>comparison </a:t>
            </a:r>
            <a:r>
              <a:rPr lang="en-US" dirty="0"/>
              <a:t>operators</a:t>
            </a:r>
          </a:p>
          <a:p>
            <a:r>
              <a:rPr lang="en-US" b="1" dirty="0"/>
              <a:t> </a:t>
            </a:r>
            <a:endParaRPr lang="en-US" altLang="en-US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377203"/>
              </p:ext>
            </p:extLst>
          </p:nvPr>
        </p:nvGraphicFramePr>
        <p:xfrm>
          <a:off x="1792356" y="1006678"/>
          <a:ext cx="6278217" cy="350764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63183">
                  <a:extLst>
                    <a:ext uri="{9D8B030D-6E8A-4147-A177-3AD203B41FA5}">
                      <a16:colId xmlns:a16="http://schemas.microsoft.com/office/drawing/2014/main" val="864906276"/>
                    </a:ext>
                  </a:extLst>
                </a:gridCol>
                <a:gridCol w="3815034">
                  <a:extLst>
                    <a:ext uri="{9D8B030D-6E8A-4147-A177-3AD203B41FA5}">
                      <a16:colId xmlns:a16="http://schemas.microsoft.com/office/drawing/2014/main" val="2437086491"/>
                    </a:ext>
                  </a:extLst>
                </a:gridCol>
              </a:tblGrid>
              <a:tr h="3442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676197"/>
                  </a:ext>
                </a:extLst>
              </a:tr>
              <a:tr h="3442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092735"/>
                  </a:ext>
                </a:extLst>
              </a:tr>
              <a:tr h="3442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Equal value and equal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801130"/>
                  </a:ext>
                </a:extLst>
              </a:tr>
              <a:tr h="3442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919249"/>
                  </a:ext>
                </a:extLst>
              </a:tr>
              <a:tr h="409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 equal value or not</a:t>
                      </a:r>
                      <a:r>
                        <a:rPr lang="en-US" sz="1400" baseline="0" dirty="0"/>
                        <a:t> equal type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257810"/>
                  </a:ext>
                </a:extLst>
              </a:tr>
              <a:tr h="3442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212613"/>
                  </a:ext>
                </a:extLst>
              </a:tr>
              <a:tr h="3442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644313"/>
                  </a:ext>
                </a:extLst>
              </a:tr>
              <a:tr h="3442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Greater than or</a:t>
                      </a:r>
                      <a:r>
                        <a:rPr lang="en-US" sz="1400" baseline="0" dirty="0"/>
                        <a:t> equal to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0140"/>
                  </a:ext>
                </a:extLst>
              </a:tr>
              <a:tr h="3442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135902"/>
                  </a:ext>
                </a:extLst>
              </a:tr>
              <a:tr h="3442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Ternary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1822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857398"/>
              </p:ext>
            </p:extLst>
          </p:nvPr>
        </p:nvGraphicFramePr>
        <p:xfrm>
          <a:off x="1578663" y="4404899"/>
          <a:ext cx="6611180" cy="641947"/>
        </p:xfrm>
        <a:graphic>
          <a:graphicData uri="http://schemas.openxmlformats.org/drawingml/2006/table">
            <a:tbl>
              <a:tblPr/>
              <a:tblGrid>
                <a:gridCol w="2950185">
                  <a:extLst>
                    <a:ext uri="{9D8B030D-6E8A-4147-A177-3AD203B41FA5}">
                      <a16:colId xmlns:a16="http://schemas.microsoft.com/office/drawing/2014/main" val="2044346561"/>
                    </a:ext>
                  </a:extLst>
                </a:gridCol>
                <a:gridCol w="3660995">
                  <a:extLst>
                    <a:ext uri="{9D8B030D-6E8A-4147-A177-3AD203B41FA5}">
                      <a16:colId xmlns:a16="http://schemas.microsoft.com/office/drawing/2014/main" val="3492032774"/>
                    </a:ext>
                  </a:extLst>
                </a:gridCol>
              </a:tblGrid>
              <a:tr h="27484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Syntax</a:t>
                      </a:r>
                    </a:p>
                  </a:txBody>
                  <a:tcPr marL="138973" marR="69486" marT="69486" marB="694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Example</a:t>
                      </a:r>
                    </a:p>
                  </a:txBody>
                  <a:tcPr marL="69486" marR="69486" marT="69486" marB="694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06734"/>
                  </a:ext>
                </a:extLst>
              </a:tr>
              <a:tr h="33533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i="1" dirty="0" err="1">
                          <a:effectLst/>
                        </a:rPr>
                        <a:t>variableName</a:t>
                      </a:r>
                      <a:r>
                        <a:rPr lang="en-US" sz="1100" i="1" dirty="0">
                          <a:effectLst/>
                        </a:rPr>
                        <a:t> </a:t>
                      </a:r>
                      <a:r>
                        <a:rPr lang="en-US" sz="1100" dirty="0">
                          <a:effectLst/>
                        </a:rPr>
                        <a:t>= (</a:t>
                      </a:r>
                      <a:r>
                        <a:rPr lang="en-US" sz="1100" i="1" dirty="0">
                          <a:effectLst/>
                        </a:rPr>
                        <a:t>condition</a:t>
                      </a:r>
                      <a:r>
                        <a:rPr lang="en-US" sz="1100" dirty="0">
                          <a:effectLst/>
                        </a:rPr>
                        <a:t>) ?</a:t>
                      </a:r>
                      <a:r>
                        <a:rPr lang="en-US" sz="1100" i="1" dirty="0">
                          <a:effectLst/>
                        </a:rPr>
                        <a:t> value1</a:t>
                      </a:r>
                      <a:r>
                        <a:rPr lang="en-US" sz="1100" dirty="0">
                          <a:effectLst/>
                        </a:rPr>
                        <a:t>:</a:t>
                      </a:r>
                      <a:r>
                        <a:rPr lang="en-US" sz="1100" i="1" dirty="0">
                          <a:effectLst/>
                        </a:rPr>
                        <a:t>value2</a:t>
                      </a:r>
                      <a:endParaRPr lang="en-US" sz="1100" dirty="0">
                        <a:effectLst/>
                      </a:endParaRPr>
                    </a:p>
                  </a:txBody>
                  <a:tcPr marL="138973" marR="69486" marT="69486" marB="694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 err="1">
                          <a:effectLst/>
                        </a:rPr>
                        <a:t>voteAble</a:t>
                      </a:r>
                      <a:r>
                        <a:rPr lang="en-US" sz="1100" dirty="0">
                          <a:effectLst/>
                        </a:rPr>
                        <a:t> = (age &lt; 18) ? "Too </a:t>
                      </a:r>
                      <a:r>
                        <a:rPr lang="en-US" sz="1100" dirty="0" err="1">
                          <a:effectLst/>
                        </a:rPr>
                        <a:t>young":"Old</a:t>
                      </a:r>
                      <a:r>
                        <a:rPr lang="en-US" sz="1100" dirty="0">
                          <a:effectLst/>
                        </a:rPr>
                        <a:t> enough";</a:t>
                      </a:r>
                    </a:p>
                  </a:txBody>
                  <a:tcPr marL="69486" marR="69486" marT="69486" marB="694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905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465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1. JavaScript Syntax  - Operators</a:t>
            </a:r>
          </a:p>
          <a:p>
            <a:endParaRPr lang="en-US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17600" y="795130"/>
            <a:ext cx="8100235" cy="3856384"/>
          </a:xfrm>
        </p:spPr>
        <p:txBody>
          <a:bodyPr>
            <a:normAutofit/>
          </a:bodyPr>
          <a:lstStyle/>
          <a:p>
            <a:r>
              <a:rPr lang="en-US" dirty="0"/>
              <a:t>JavaScript </a:t>
            </a:r>
            <a:r>
              <a:rPr lang="en-US" b="1" dirty="0"/>
              <a:t>logical </a:t>
            </a:r>
            <a:r>
              <a:rPr lang="en-US" dirty="0"/>
              <a:t>operators</a:t>
            </a:r>
          </a:p>
          <a:p>
            <a:r>
              <a:rPr lang="en-US" b="1" dirty="0"/>
              <a:t> </a:t>
            </a:r>
            <a:endParaRPr lang="en-US" altLang="en-US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123717"/>
              </p:ext>
            </p:extLst>
          </p:nvPr>
        </p:nvGraphicFramePr>
        <p:xfrm>
          <a:off x="618399" y="1303609"/>
          <a:ext cx="7698636" cy="1341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93511">
                  <a:extLst>
                    <a:ext uri="{9D8B030D-6E8A-4147-A177-3AD203B41FA5}">
                      <a16:colId xmlns:a16="http://schemas.microsoft.com/office/drawing/2014/main" val="599432494"/>
                    </a:ext>
                  </a:extLst>
                </a:gridCol>
                <a:gridCol w="1540565">
                  <a:extLst>
                    <a:ext uri="{9D8B030D-6E8A-4147-A177-3AD203B41FA5}">
                      <a16:colId xmlns:a16="http://schemas.microsoft.com/office/drawing/2014/main" val="4208939803"/>
                    </a:ext>
                  </a:extLst>
                </a:gridCol>
                <a:gridCol w="4964560">
                  <a:extLst>
                    <a:ext uri="{9D8B030D-6E8A-4147-A177-3AD203B41FA5}">
                      <a16:colId xmlns:a16="http://schemas.microsoft.com/office/drawing/2014/main" val="2523322040"/>
                    </a:ext>
                  </a:extLst>
                </a:gridCol>
              </a:tblGrid>
              <a:tr h="3251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Example, given x = 6 and y 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342008"/>
                  </a:ext>
                </a:extLst>
              </a:tr>
              <a:tr h="3251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Logical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(x &lt; 10 &amp;&amp; y &gt; 1) is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205129"/>
                  </a:ext>
                </a:extLst>
              </a:tr>
              <a:tr h="3251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Logical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(x === 5 || y === 5) is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280574"/>
                  </a:ext>
                </a:extLst>
              </a:tr>
              <a:tr h="3251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Logical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!(x === y) is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38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930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1. JavaScript Syntax  - Operators</a:t>
            </a:r>
          </a:p>
          <a:p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338085" y="748808"/>
            <a:ext cx="41649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JavaScript </a:t>
            </a:r>
            <a:r>
              <a:rPr lang="en-US" sz="1600" b="1" dirty="0" err="1">
                <a:solidFill>
                  <a:schemeClr val="tx2"/>
                </a:solidFill>
              </a:rPr>
              <a:t>typeof</a:t>
            </a:r>
            <a:r>
              <a:rPr lang="en-US" sz="1600" b="1" dirty="0">
                <a:solidFill>
                  <a:schemeClr val="tx2"/>
                </a:solidFill>
              </a:rPr>
              <a:t> &amp; </a:t>
            </a:r>
            <a:r>
              <a:rPr lang="en-US" sz="1600" b="1" dirty="0" err="1">
                <a:solidFill>
                  <a:schemeClr val="tx2"/>
                </a:solidFill>
              </a:rPr>
              <a:t>instanceof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dirty="0">
                <a:solidFill>
                  <a:schemeClr val="tx2"/>
                </a:solidFill>
              </a:rPr>
              <a:t>operators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904031"/>
              </p:ext>
            </p:extLst>
          </p:nvPr>
        </p:nvGraphicFramePr>
        <p:xfrm>
          <a:off x="476232" y="1276549"/>
          <a:ext cx="8071867" cy="111859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12195">
                  <a:extLst>
                    <a:ext uri="{9D8B030D-6E8A-4147-A177-3AD203B41FA5}">
                      <a16:colId xmlns:a16="http://schemas.microsoft.com/office/drawing/2014/main" val="612639126"/>
                    </a:ext>
                  </a:extLst>
                </a:gridCol>
                <a:gridCol w="6459672">
                  <a:extLst>
                    <a:ext uri="{9D8B030D-6E8A-4147-A177-3AD203B41FA5}">
                      <a16:colId xmlns:a16="http://schemas.microsoft.com/office/drawing/2014/main" val="4294566796"/>
                    </a:ext>
                  </a:extLst>
                </a:gridCol>
              </a:tblGrid>
              <a:tr h="2791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26343"/>
                  </a:ext>
                </a:extLst>
              </a:tr>
              <a:tr h="2791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typeof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the type of variable (string, number, </a:t>
                      </a:r>
                      <a:r>
                        <a:rPr lang="en-US" sz="1600" dirty="0" err="1"/>
                        <a:t>boolean</a:t>
                      </a:r>
                      <a:r>
                        <a:rPr lang="en-US" sz="1600" dirty="0"/>
                        <a:t>, null, undefined)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13675"/>
                  </a:ext>
                </a:extLst>
              </a:tr>
              <a:tr h="4480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instanceof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true if an object is an instance of an object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943625"/>
                  </a:ext>
                </a:extLst>
              </a:tr>
            </a:tbl>
          </a:graphicData>
        </a:graphic>
      </p:graphicFrame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649072" y="4201303"/>
            <a:ext cx="5267468" cy="553998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58C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//Returns true as c is just a customer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58C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//Returns false as c is not a 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6991" y="2427948"/>
            <a:ext cx="573327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52A2A"/>
                </a:solidFill>
                <a:latin typeface="Consolas" panose="020B0609020204030204" pitchFamily="49" charset="0"/>
              </a:rPr>
              <a:t>"John"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Returns string </a:t>
            </a:r>
            <a:b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0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3.14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Returns number</a:t>
            </a:r>
            <a:b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0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0000CD"/>
                </a:solidFill>
                <a:latin typeface="Consolas" panose="020B0609020204030204" pitchFamily="49" charset="0"/>
              </a:rPr>
              <a:t>NaN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Returns number</a:t>
            </a:r>
            <a:b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0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0000CD"/>
                </a:solidFill>
                <a:latin typeface="Consolas" panose="020B0609020204030204" pitchFamily="49" charset="0"/>
              </a:rPr>
              <a:t>false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Returns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boolean</a:t>
            </a:r>
            <a:b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0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[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           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Returns object</a:t>
            </a:r>
            <a:b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0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name:</a:t>
            </a:r>
            <a:r>
              <a:rPr lang="en-US" sz="1000" dirty="0" err="1">
                <a:solidFill>
                  <a:srgbClr val="A52A2A"/>
                </a:solidFill>
                <a:latin typeface="Consolas" panose="020B0609020204030204" pitchFamily="49" charset="0"/>
              </a:rPr>
              <a:t>'John</a:t>
            </a:r>
            <a:r>
              <a:rPr lang="en-US" sz="1000" dirty="0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age: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34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Returns object</a:t>
            </a:r>
            <a:b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0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0000CD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Date()             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Returns object</a:t>
            </a:r>
            <a:b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0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() {}         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Returns function</a:t>
            </a:r>
            <a:b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0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myCar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Returns undefined (if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myCar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is not declared)</a:t>
            </a:r>
            <a:b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0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0000CD"/>
                </a:solidFill>
                <a:latin typeface="Consolas" panose="020B0609020204030204" pitchFamily="49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Returns object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75640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1. JavaScript Syntax  - Operators</a:t>
            </a:r>
          </a:p>
          <a:p>
            <a:endParaRPr lang="en-US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17600" y="795130"/>
            <a:ext cx="8100235" cy="3856384"/>
          </a:xfrm>
        </p:spPr>
        <p:txBody>
          <a:bodyPr>
            <a:normAutofit/>
          </a:bodyPr>
          <a:lstStyle/>
          <a:p>
            <a:r>
              <a:rPr lang="en-US" dirty="0"/>
              <a:t>JavaScript </a:t>
            </a:r>
            <a:r>
              <a:rPr lang="en-US" b="1" dirty="0"/>
              <a:t>delete </a:t>
            </a:r>
            <a:r>
              <a:rPr lang="en-US" dirty="0"/>
              <a:t>operator</a:t>
            </a:r>
          </a:p>
          <a:p>
            <a:r>
              <a:rPr lang="en-US" b="1" dirty="0"/>
              <a:t> </a:t>
            </a:r>
            <a:endParaRPr lang="en-US" altLang="en-US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7599" y="1248623"/>
            <a:ext cx="859719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operator deletes a property from an object</a:t>
            </a:r>
          </a:p>
          <a:p>
            <a:endParaRPr 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</a:rPr>
              <a:t>Example</a:t>
            </a:r>
          </a:p>
          <a:p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person = {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"John"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"Doe"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age: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50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eyeColor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"blue"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or delete person["age"];</a:t>
            </a:r>
          </a:p>
          <a:p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The delete operator deletes both the value of the property and the property itself.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After deletion, the property cannot be used before it is added back again.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The delete operator is designed to be used on object properties. </a:t>
            </a:r>
          </a:p>
          <a:p>
            <a:r>
              <a:rPr lang="en-US" sz="1600" dirty="0">
                <a:solidFill>
                  <a:schemeClr val="tx2"/>
                </a:solidFill>
              </a:rPr>
              <a:t>It has no effect on variables or functions.</a:t>
            </a:r>
          </a:p>
        </p:txBody>
      </p:sp>
    </p:spTree>
    <p:extLst>
      <p:ext uri="{BB962C8B-B14F-4D97-AF65-F5344CB8AC3E}">
        <p14:creationId xmlns:p14="http://schemas.microsoft.com/office/powerpoint/2010/main" val="2414441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1. JavaScript Syntax  - Operators</a:t>
            </a:r>
          </a:p>
          <a:p>
            <a:endParaRPr lang="en-US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17600" y="795130"/>
            <a:ext cx="8646887" cy="38563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JavaScript </a:t>
            </a:r>
            <a:r>
              <a:rPr lang="en-US" b="1" dirty="0"/>
              <a:t>in </a:t>
            </a:r>
            <a:r>
              <a:rPr lang="en-US" dirty="0"/>
              <a:t>operator</a:t>
            </a:r>
          </a:p>
          <a:p>
            <a:endParaRPr lang="en-US" dirty="0"/>
          </a:p>
          <a:p>
            <a:r>
              <a:rPr lang="en-US" b="1" dirty="0"/>
              <a:t> </a:t>
            </a:r>
            <a:r>
              <a:rPr lang="en-US" sz="1500" dirty="0"/>
              <a:t>The </a:t>
            </a:r>
            <a:r>
              <a:rPr lang="en-US" sz="1500" b="1" dirty="0"/>
              <a:t>in</a:t>
            </a:r>
            <a:r>
              <a:rPr lang="en-US" sz="1500" dirty="0"/>
              <a:t> operator returns true if the specified property is in the specified object, otherwise false</a:t>
            </a:r>
          </a:p>
          <a:p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Arrays</a:t>
            </a:r>
            <a:b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500" dirty="0" err="1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cars = [</a:t>
            </a:r>
            <a:r>
              <a:rPr lang="en-US" sz="1500" dirty="0">
                <a:solidFill>
                  <a:srgbClr val="A52A2A"/>
                </a:solidFill>
                <a:latin typeface="Consolas" panose="020B0609020204030204" pitchFamily="49" charset="0"/>
              </a:rPr>
              <a:t>"Saab"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500" dirty="0">
                <a:solidFill>
                  <a:srgbClr val="A52A2A"/>
                </a:solidFill>
                <a:latin typeface="Consolas" panose="020B0609020204030204" pitchFamily="49" charset="0"/>
              </a:rPr>
              <a:t>"Volvo"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500" dirty="0">
                <a:solidFill>
                  <a:srgbClr val="A52A2A"/>
                </a:solidFill>
                <a:latin typeface="Consolas" panose="020B0609020204030204" pitchFamily="49" charset="0"/>
              </a:rPr>
              <a:t>"BMW"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sz="1500" dirty="0"/>
            </a:br>
            <a:r>
              <a:rPr lang="en-US" sz="1500" dirty="0">
                <a:solidFill>
                  <a:srgbClr val="A52A2A"/>
                </a:solidFill>
                <a:latin typeface="Consolas" panose="020B0609020204030204" pitchFamily="49" charset="0"/>
              </a:rPr>
              <a:t>"Saab"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cars          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Returns false (specify the index number instead of value)</a:t>
            </a:r>
            <a:b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cars               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Returns true</a:t>
            </a:r>
            <a:b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cars               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Returns true</a:t>
            </a:r>
            <a:b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cars               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Returns false (does not exist)</a:t>
            </a:r>
            <a:b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500" dirty="0">
                <a:solidFill>
                  <a:srgbClr val="A52A2A"/>
                </a:solidFill>
                <a:latin typeface="Consolas" panose="020B0609020204030204" pitchFamily="49" charset="0"/>
              </a:rPr>
              <a:t>"length"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cars        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Returns true  (length is an Array property)</a:t>
            </a:r>
            <a:b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br>
              <a:rPr lang="en-US" sz="1500" dirty="0"/>
            </a:b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Objects</a:t>
            </a:r>
            <a:b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500" dirty="0" err="1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person = {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500" dirty="0">
                <a:solidFill>
                  <a:srgbClr val="A52A2A"/>
                </a:solidFill>
                <a:latin typeface="Consolas" panose="020B0609020204030204" pitchFamily="49" charset="0"/>
              </a:rPr>
              <a:t>"John"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500" dirty="0">
                <a:solidFill>
                  <a:srgbClr val="A52A2A"/>
                </a:solidFill>
                <a:latin typeface="Consolas" panose="020B0609020204030204" pitchFamily="49" charset="0"/>
              </a:rPr>
              <a:t>"Doe"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age: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50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br>
              <a:rPr lang="en-US" sz="1500" dirty="0"/>
            </a:br>
            <a:r>
              <a:rPr lang="en-US" sz="15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en-US" sz="15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person   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Returns true</a:t>
            </a:r>
            <a:b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500" dirty="0">
                <a:solidFill>
                  <a:srgbClr val="A52A2A"/>
                </a:solidFill>
                <a:latin typeface="Consolas" panose="020B0609020204030204" pitchFamily="49" charset="0"/>
              </a:rPr>
              <a:t>"age"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person         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Returns true</a:t>
            </a:r>
            <a:b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br>
              <a:rPr lang="en-US" sz="1500" dirty="0"/>
            </a:b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Predefined objects</a:t>
            </a:r>
            <a:b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500" dirty="0">
                <a:solidFill>
                  <a:srgbClr val="A52A2A"/>
                </a:solidFill>
                <a:latin typeface="Consolas" panose="020B0609020204030204" pitchFamily="49" charset="0"/>
              </a:rPr>
              <a:t>"PI"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Math            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Returns true</a:t>
            </a:r>
            <a:b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5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 err="1">
                <a:solidFill>
                  <a:srgbClr val="A52A2A"/>
                </a:solidFill>
                <a:latin typeface="Consolas" panose="020B0609020204030204" pitchFamily="49" charset="0"/>
              </a:rPr>
              <a:t>NaN</a:t>
            </a:r>
            <a:r>
              <a:rPr lang="en-US" sz="15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Number         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Returns true</a:t>
            </a:r>
            <a:b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500" dirty="0">
                <a:solidFill>
                  <a:srgbClr val="A52A2A"/>
                </a:solidFill>
                <a:latin typeface="Consolas" panose="020B0609020204030204" pitchFamily="49" charset="0"/>
              </a:rPr>
              <a:t>"length"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String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Returns true</a:t>
            </a:r>
            <a:endParaRPr lang="en-US" altLang="en-US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187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1. JavaScript Syntax  - Operators</a:t>
            </a:r>
          </a:p>
          <a:p>
            <a:endParaRPr lang="en-US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17600" y="795130"/>
            <a:ext cx="8100235" cy="3856384"/>
          </a:xfrm>
        </p:spPr>
        <p:txBody>
          <a:bodyPr>
            <a:normAutofit/>
          </a:bodyPr>
          <a:lstStyle/>
          <a:p>
            <a:r>
              <a:rPr lang="en-US" dirty="0"/>
              <a:t>JavaScript </a:t>
            </a:r>
            <a:r>
              <a:rPr lang="en-US" b="1" dirty="0"/>
              <a:t>void </a:t>
            </a:r>
            <a:r>
              <a:rPr lang="en-US" dirty="0"/>
              <a:t>operator</a:t>
            </a:r>
          </a:p>
          <a:p>
            <a:r>
              <a:rPr lang="en-US" b="1" dirty="0"/>
              <a:t> </a:t>
            </a:r>
            <a:endParaRPr lang="en-US" sz="1400" b="1" dirty="0"/>
          </a:p>
          <a:p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US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operator evaluates an expression and returns </a:t>
            </a:r>
            <a:r>
              <a:rPr lang="en-US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undefined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. </a:t>
            </a:r>
          </a:p>
          <a:p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This operator is often used to obtain the undefined primitive value, using "void(0)" (useful when evaluating an expression without using the return value).</a:t>
            </a:r>
          </a:p>
          <a:p>
            <a:r>
              <a:rPr 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Example</a:t>
            </a:r>
          </a:p>
          <a:p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javascript:void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(0);"&gt;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Useless link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javascript:void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document.body.style.backgroundColor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='red');"&gt;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Click me to change the background color of body to red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en-US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36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8"/>
          <p:cNvSpPr>
            <a:spLocks noGrp="1"/>
          </p:cNvSpPr>
          <p:nvPr>
            <p:ph type="body" sz="quarter" idx="11"/>
          </p:nvPr>
        </p:nvSpPr>
        <p:spPr>
          <a:xfrm>
            <a:off x="287687" y="780730"/>
            <a:ext cx="8359200" cy="1980000"/>
          </a:xfrm>
        </p:spPr>
        <p:txBody>
          <a:bodyPr/>
          <a:lstStyle/>
          <a:p>
            <a:pPr algn="ctr"/>
            <a:r>
              <a:rPr lang="en-US" sz="4000" dirty="0">
                <a:latin typeface="Nokia Pure Headline" panose="020B0504040602060303" pitchFamily="34" charset="0"/>
              </a:rPr>
              <a:t>Cloud Computing </a:t>
            </a:r>
          </a:p>
          <a:p>
            <a:pPr algn="ctr"/>
            <a:r>
              <a:rPr lang="en-US" sz="4000" dirty="0">
                <a:latin typeface="Nokia Pure Headline" panose="020B0504040602060303" pitchFamily="34" charset="0"/>
              </a:rPr>
              <a:t>and </a:t>
            </a:r>
          </a:p>
          <a:p>
            <a:pPr algn="ctr"/>
            <a:r>
              <a:rPr lang="en-US" sz="4000" dirty="0">
                <a:latin typeface="Nokia Pure Headline" panose="020B0504040602060303" pitchFamily="34" charset="0"/>
              </a:rPr>
              <a:t>Internet of Things</a:t>
            </a:r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12"/>
          </p:nvPr>
        </p:nvSpPr>
        <p:spPr>
          <a:xfrm>
            <a:off x="417600" y="3488634"/>
            <a:ext cx="8308800" cy="114816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400" b="1" dirty="0">
                <a:latin typeface="Nokia Pure Headline Light" panose="020B0304040602060303" pitchFamily="34" charset="0"/>
                <a:ea typeface="ヒラギノ角ゴ Pro W3"/>
                <a:cs typeface="ヒラギノ角ゴ Pro W3"/>
              </a:rPr>
              <a:t>C3 - JavaScript Overview</a:t>
            </a:r>
          </a:p>
          <a:p>
            <a:pPr algn="ctr"/>
            <a:endParaRPr lang="en-US" sz="2400" b="1" dirty="0">
              <a:latin typeface="Nokia Pure Headline Light" panose="020B0304040602060303" pitchFamily="34" charset="0"/>
              <a:ea typeface="ヒラギノ角ゴ Pro W3"/>
              <a:cs typeface="ヒラギノ角ゴ Pro W3"/>
            </a:endParaRPr>
          </a:p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 dirty="0">
                <a:latin typeface="Nokia Pure Headline Light" panose="020B0304040602060303" pitchFamily="34" charset="0"/>
              </a:rPr>
              <a:t>Ioan Bistran</a:t>
            </a:r>
          </a:p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 dirty="0">
                <a:latin typeface="Nokia Pure Headline Light" panose="020B0304040602060303" pitchFamily="34" charset="0"/>
              </a:rPr>
              <a:t>15 March 2017</a:t>
            </a:r>
          </a:p>
        </p:txBody>
      </p:sp>
    </p:spTree>
    <p:extLst>
      <p:ext uri="{BB962C8B-B14F-4D97-AF65-F5344CB8AC3E}">
        <p14:creationId xmlns:p14="http://schemas.microsoft.com/office/powerpoint/2010/main" val="2957414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1. JavaScript Syntax  - Expressions</a:t>
            </a:r>
          </a:p>
          <a:p>
            <a:endParaRPr lang="en-US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17600" y="795130"/>
            <a:ext cx="8100235" cy="25642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 expression is a combination of values, variables, and operators, which computes to a value.</a:t>
            </a:r>
          </a:p>
          <a:p>
            <a:endParaRPr lang="en-US" dirty="0"/>
          </a:p>
          <a:p>
            <a:r>
              <a:rPr lang="en-US" dirty="0"/>
              <a:t>The computation is called an evaluation.</a:t>
            </a:r>
          </a:p>
          <a:p>
            <a:r>
              <a:rPr lang="en-US" dirty="0"/>
              <a:t>	5 * 10 evaluates to 50:</a:t>
            </a:r>
          </a:p>
          <a:p>
            <a:endParaRPr lang="en-US" dirty="0"/>
          </a:p>
          <a:p>
            <a:r>
              <a:rPr lang="en-US" dirty="0"/>
              <a:t>Expressions can also contain variable values:</a:t>
            </a:r>
          </a:p>
          <a:p>
            <a:r>
              <a:rPr lang="en-US" dirty="0"/>
              <a:t>	x * 10 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The values can be of various types, such as numbers and strings.</a:t>
            </a:r>
          </a:p>
          <a:p>
            <a:r>
              <a:rPr lang="en-US" dirty="0"/>
              <a:t>For example, "John" + " " + "Doe", evaluates to "John Doe":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8209" y="3359426"/>
            <a:ext cx="699422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Operators and Operands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The numbers (in an arithmetic operation) are called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operands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The operation (to be performed between the two operands) is defined by an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operator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296324"/>
              </p:ext>
            </p:extLst>
          </p:nvPr>
        </p:nvGraphicFramePr>
        <p:xfrm>
          <a:off x="1519381" y="4098090"/>
          <a:ext cx="4591878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30626">
                  <a:extLst>
                    <a:ext uri="{9D8B030D-6E8A-4147-A177-3AD203B41FA5}">
                      <a16:colId xmlns:a16="http://schemas.microsoft.com/office/drawing/2014/main" val="3903849471"/>
                    </a:ext>
                  </a:extLst>
                </a:gridCol>
                <a:gridCol w="1530626">
                  <a:extLst>
                    <a:ext uri="{9D8B030D-6E8A-4147-A177-3AD203B41FA5}">
                      <a16:colId xmlns:a16="http://schemas.microsoft.com/office/drawing/2014/main" val="573257151"/>
                    </a:ext>
                  </a:extLst>
                </a:gridCol>
                <a:gridCol w="1530626">
                  <a:extLst>
                    <a:ext uri="{9D8B030D-6E8A-4147-A177-3AD203B41FA5}">
                      <a16:colId xmlns:a16="http://schemas.microsoft.com/office/drawing/2014/main" val="2772426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operand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operand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665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820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381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1. JavaScript Syntax  - Keywords, Statements</a:t>
            </a:r>
          </a:p>
          <a:p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705918"/>
              </p:ext>
            </p:extLst>
          </p:nvPr>
        </p:nvGraphicFramePr>
        <p:xfrm>
          <a:off x="685800" y="665927"/>
          <a:ext cx="8150087" cy="4373772"/>
        </p:xfrm>
        <a:graphic>
          <a:graphicData uri="http://schemas.openxmlformats.org/drawingml/2006/table">
            <a:tbl>
              <a:tblPr/>
              <a:tblGrid>
                <a:gridCol w="1624632">
                  <a:extLst>
                    <a:ext uri="{9D8B030D-6E8A-4147-A177-3AD203B41FA5}">
                      <a16:colId xmlns:a16="http://schemas.microsoft.com/office/drawing/2014/main" val="2251880786"/>
                    </a:ext>
                  </a:extLst>
                </a:gridCol>
                <a:gridCol w="6525455">
                  <a:extLst>
                    <a:ext uri="{9D8B030D-6E8A-4147-A177-3AD203B41FA5}">
                      <a16:colId xmlns:a16="http://schemas.microsoft.com/office/drawing/2014/main" val="267760156"/>
                    </a:ext>
                  </a:extLst>
                </a:gridCol>
              </a:tblGrid>
              <a:tr h="26162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Statement</a:t>
                      </a:r>
                    </a:p>
                  </a:txBody>
                  <a:tcPr marL="54372" marR="27186" marT="27186" marB="271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27186" marR="27186" marT="27186" marB="271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398391"/>
                  </a:ext>
                </a:extLst>
              </a:tr>
              <a:tr h="26162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hlinkClick r:id="rId2"/>
                        </a:rPr>
                        <a:t>break</a:t>
                      </a:r>
                      <a:endParaRPr lang="en-US" sz="1200">
                        <a:effectLst/>
                      </a:endParaRPr>
                    </a:p>
                  </a:txBody>
                  <a:tcPr marL="54372" marR="27186" marT="27186" marB="271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Exits a switch or a loop</a:t>
                      </a:r>
                    </a:p>
                  </a:txBody>
                  <a:tcPr marL="27186" marR="27186" marT="27186" marB="271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581332"/>
                  </a:ext>
                </a:extLst>
              </a:tr>
              <a:tr h="46329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hlinkClick r:id="rId3"/>
                        </a:rPr>
                        <a:t>continue</a:t>
                      </a:r>
                      <a:endParaRPr lang="en-US" sz="1200">
                        <a:effectLst/>
                      </a:endParaRPr>
                    </a:p>
                  </a:txBody>
                  <a:tcPr marL="54372" marR="27186" marT="27186" marB="271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Breaks one iteration (in the loop) if a specified condition occurs, and continues with the next iteration in the loop</a:t>
                      </a:r>
                    </a:p>
                  </a:txBody>
                  <a:tcPr marL="27186" marR="27186" marT="27186" marB="271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510990"/>
                  </a:ext>
                </a:extLst>
              </a:tr>
              <a:tr h="26162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hlinkClick r:id="rId4"/>
                        </a:rPr>
                        <a:t>debugger</a:t>
                      </a:r>
                      <a:endParaRPr lang="en-US" sz="1200">
                        <a:effectLst/>
                      </a:endParaRPr>
                    </a:p>
                  </a:txBody>
                  <a:tcPr marL="54372" marR="27186" marT="27186" marB="271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Stops the execution of JavaScript, and calls (if available) the debugging function</a:t>
                      </a:r>
                    </a:p>
                  </a:txBody>
                  <a:tcPr marL="27186" marR="27186" marT="27186" marB="271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660605"/>
                  </a:ext>
                </a:extLst>
              </a:tr>
              <a:tr h="26162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hlinkClick r:id="rId5"/>
                        </a:rPr>
                        <a:t>do ... while</a:t>
                      </a:r>
                      <a:endParaRPr lang="en-US" sz="1200">
                        <a:effectLst/>
                      </a:endParaRPr>
                    </a:p>
                  </a:txBody>
                  <a:tcPr marL="54372" marR="27186" marT="27186" marB="271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Executes a block of statements and repeats the block while a condition is true</a:t>
                      </a:r>
                    </a:p>
                  </a:txBody>
                  <a:tcPr marL="27186" marR="27186" marT="27186" marB="271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650268"/>
                  </a:ext>
                </a:extLst>
              </a:tr>
              <a:tr h="26162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hlinkClick r:id="rId6"/>
                        </a:rPr>
                        <a:t>for</a:t>
                      </a:r>
                      <a:endParaRPr lang="en-US" sz="1200">
                        <a:effectLst/>
                      </a:endParaRPr>
                    </a:p>
                  </a:txBody>
                  <a:tcPr marL="54372" marR="27186" marT="27186" marB="271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Marks a block of statements to be executed as long as a condition is true</a:t>
                      </a:r>
                    </a:p>
                  </a:txBody>
                  <a:tcPr marL="27186" marR="27186" marT="27186" marB="271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860181"/>
                  </a:ext>
                </a:extLst>
              </a:tr>
              <a:tr h="26162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hlinkClick r:id="rId7"/>
                        </a:rPr>
                        <a:t>for ... in</a:t>
                      </a:r>
                      <a:endParaRPr lang="en-US" sz="1200">
                        <a:effectLst/>
                      </a:endParaRPr>
                    </a:p>
                  </a:txBody>
                  <a:tcPr marL="54372" marR="27186" marT="27186" marB="271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Marks a block of statements to be executed for each element of an object (or array)</a:t>
                      </a:r>
                    </a:p>
                  </a:txBody>
                  <a:tcPr marL="27186" marR="27186" marT="27186" marB="271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380953"/>
                  </a:ext>
                </a:extLst>
              </a:tr>
              <a:tr h="26162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hlinkClick r:id="rId8"/>
                        </a:rPr>
                        <a:t>function</a:t>
                      </a:r>
                      <a:endParaRPr lang="en-US" sz="1200">
                        <a:effectLst/>
                      </a:endParaRPr>
                    </a:p>
                  </a:txBody>
                  <a:tcPr marL="54372" marR="27186" marT="27186" marB="271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Declares a function</a:t>
                      </a:r>
                    </a:p>
                  </a:txBody>
                  <a:tcPr marL="27186" marR="27186" marT="27186" marB="271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458494"/>
                  </a:ext>
                </a:extLst>
              </a:tr>
              <a:tr h="26162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hlinkClick r:id="rId9"/>
                        </a:rPr>
                        <a:t>if ... else ... else if</a:t>
                      </a:r>
                      <a:endParaRPr lang="en-US" sz="1200">
                        <a:effectLst/>
                      </a:endParaRPr>
                    </a:p>
                  </a:txBody>
                  <a:tcPr marL="54372" marR="27186" marT="27186" marB="271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Marks a block of statements to be executed depending on a condition</a:t>
                      </a:r>
                    </a:p>
                  </a:txBody>
                  <a:tcPr marL="27186" marR="27186" marT="27186" marB="271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514774"/>
                  </a:ext>
                </a:extLst>
              </a:tr>
              <a:tr h="26162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hlinkClick r:id="rId10"/>
                        </a:rPr>
                        <a:t>return</a:t>
                      </a:r>
                      <a:endParaRPr lang="en-US" sz="1200">
                        <a:effectLst/>
                      </a:endParaRPr>
                    </a:p>
                  </a:txBody>
                  <a:tcPr marL="54372" marR="27186" marT="27186" marB="271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Stops the execution of a function and returns a value from that function</a:t>
                      </a:r>
                    </a:p>
                  </a:txBody>
                  <a:tcPr marL="27186" marR="27186" marT="27186" marB="271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776537"/>
                  </a:ext>
                </a:extLst>
              </a:tr>
              <a:tr h="26162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hlinkClick r:id="rId11"/>
                        </a:rPr>
                        <a:t>switch</a:t>
                      </a:r>
                      <a:endParaRPr lang="en-US" sz="1200">
                        <a:effectLst/>
                      </a:endParaRPr>
                    </a:p>
                  </a:txBody>
                  <a:tcPr marL="54372" marR="27186" marT="27186" marB="271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Marks a block of statements to be executed depending on different cases</a:t>
                      </a:r>
                    </a:p>
                  </a:txBody>
                  <a:tcPr marL="27186" marR="27186" marT="27186" marB="271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77537"/>
                  </a:ext>
                </a:extLst>
              </a:tr>
              <a:tr h="26162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hlinkClick r:id="rId12"/>
                        </a:rPr>
                        <a:t>throw</a:t>
                      </a:r>
                      <a:endParaRPr lang="en-US" sz="1200">
                        <a:effectLst/>
                      </a:endParaRPr>
                    </a:p>
                  </a:txBody>
                  <a:tcPr marL="54372" marR="27186" marT="27186" marB="271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Throws (generates) an error</a:t>
                      </a:r>
                    </a:p>
                  </a:txBody>
                  <a:tcPr marL="27186" marR="27186" marT="27186" marB="271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594476"/>
                  </a:ext>
                </a:extLst>
              </a:tr>
              <a:tr h="46329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hlinkClick r:id="rId13"/>
                        </a:rPr>
                        <a:t>try ... catch ... finally</a:t>
                      </a:r>
                      <a:endParaRPr lang="en-US" sz="1200">
                        <a:effectLst/>
                      </a:endParaRPr>
                    </a:p>
                  </a:txBody>
                  <a:tcPr marL="54372" marR="27186" marT="27186" marB="271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Marks the block of statements to be executed when an error occurs in a try block, and implements error handling</a:t>
                      </a:r>
                    </a:p>
                  </a:txBody>
                  <a:tcPr marL="27186" marR="27186" marT="27186" marB="271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954973"/>
                  </a:ext>
                </a:extLst>
              </a:tr>
              <a:tr h="26162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hlinkClick r:id="rId14"/>
                        </a:rPr>
                        <a:t>var</a:t>
                      </a:r>
                      <a:endParaRPr lang="en-US" sz="1200">
                        <a:effectLst/>
                      </a:endParaRPr>
                    </a:p>
                  </a:txBody>
                  <a:tcPr marL="54372" marR="27186" marT="27186" marB="271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Declares a variable</a:t>
                      </a:r>
                    </a:p>
                  </a:txBody>
                  <a:tcPr marL="27186" marR="27186" marT="27186" marB="271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600715"/>
                  </a:ext>
                </a:extLst>
              </a:tr>
              <a:tr h="3076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hlinkClick r:id="rId15"/>
                        </a:rPr>
                        <a:t>while</a:t>
                      </a:r>
                      <a:endParaRPr lang="en-US" sz="1200">
                        <a:effectLst/>
                      </a:endParaRPr>
                    </a:p>
                  </a:txBody>
                  <a:tcPr marL="54372" marR="27186" marT="27186" marB="271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Marks a block of statements to be executed while a condition is true</a:t>
                      </a:r>
                    </a:p>
                  </a:txBody>
                  <a:tcPr marL="27186" marR="27186" marT="27186" marB="271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209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312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1. JavaScript Syntax  - Comments</a:t>
            </a:r>
          </a:p>
          <a:p>
            <a:endParaRPr lang="en-US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17600" y="795130"/>
            <a:ext cx="8100235" cy="3856383"/>
          </a:xfrm>
        </p:spPr>
        <p:txBody>
          <a:bodyPr>
            <a:normAutofit/>
          </a:bodyPr>
          <a:lstStyle/>
          <a:p>
            <a:r>
              <a:rPr lang="en-US" dirty="0"/>
              <a:t>Code after double slashes </a:t>
            </a:r>
            <a:r>
              <a:rPr lang="en-US" b="1" dirty="0"/>
              <a:t>//</a:t>
            </a:r>
            <a:r>
              <a:rPr lang="en-US" dirty="0"/>
              <a:t> or between </a:t>
            </a:r>
            <a:r>
              <a:rPr lang="en-US" b="1" dirty="0"/>
              <a:t>/*</a:t>
            </a:r>
            <a:r>
              <a:rPr lang="en-US" dirty="0"/>
              <a:t> and </a:t>
            </a:r>
            <a:r>
              <a:rPr lang="en-US" b="1" dirty="0"/>
              <a:t>*/</a:t>
            </a:r>
            <a:r>
              <a:rPr lang="en-US" dirty="0"/>
              <a:t> is treated as a </a:t>
            </a:r>
            <a:r>
              <a:rPr lang="en-US" b="1" dirty="0"/>
              <a:t>comment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Comments are ignored, and will not be executed.</a:t>
            </a:r>
          </a:p>
          <a:p>
            <a:endParaRPr lang="en-US" dirty="0"/>
          </a:p>
          <a:p>
            <a:r>
              <a:rPr lang="en-US" dirty="0"/>
              <a:t>Single line comments start with //.</a:t>
            </a:r>
          </a:p>
          <a:p>
            <a:r>
              <a:rPr lang="en-US" dirty="0" err="1"/>
              <a:t>var</a:t>
            </a:r>
            <a:r>
              <a:rPr lang="en-US" dirty="0"/>
              <a:t> x = 5;   // will be executed</a:t>
            </a:r>
            <a:br>
              <a:rPr lang="en-US" dirty="0"/>
            </a:br>
            <a:r>
              <a:rPr lang="en-US" dirty="0"/>
              <a:t>// </a:t>
            </a:r>
            <a:r>
              <a:rPr lang="en-US" dirty="0" err="1"/>
              <a:t>var</a:t>
            </a:r>
            <a:r>
              <a:rPr lang="en-US" dirty="0"/>
              <a:t> x = 6;   will NOT be executed</a:t>
            </a:r>
          </a:p>
          <a:p>
            <a:endParaRPr lang="en-US" dirty="0"/>
          </a:p>
          <a:p>
            <a:r>
              <a:rPr lang="en-US" dirty="0"/>
              <a:t>Multi-line comments start with /* and end with */.</a:t>
            </a:r>
          </a:p>
          <a:p>
            <a:r>
              <a:rPr lang="en-US" dirty="0"/>
              <a:t>/*</a:t>
            </a:r>
            <a:br>
              <a:rPr lang="en-US" dirty="0"/>
            </a:b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myH</a:t>
            </a:r>
            <a:r>
              <a:rPr lang="en-US" dirty="0"/>
              <a:t>").</a:t>
            </a:r>
            <a:r>
              <a:rPr lang="en-US" dirty="0" err="1"/>
              <a:t>innerHTML</a:t>
            </a:r>
            <a:r>
              <a:rPr lang="en-US" dirty="0"/>
              <a:t> = "My First Page";</a:t>
            </a:r>
            <a:br>
              <a:rPr lang="en-US" dirty="0"/>
            </a:b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myP</a:t>
            </a:r>
            <a:r>
              <a:rPr lang="en-US" dirty="0"/>
              <a:t>").</a:t>
            </a:r>
            <a:r>
              <a:rPr lang="en-US" dirty="0" err="1"/>
              <a:t>innerHTML</a:t>
            </a:r>
            <a:r>
              <a:rPr lang="en-US" dirty="0"/>
              <a:t> = "My first paragraph.";</a:t>
            </a:r>
            <a:br>
              <a:rPr lang="en-US" dirty="0"/>
            </a:br>
            <a:r>
              <a:rPr lang="en-US" dirty="0"/>
              <a:t>*/</a:t>
            </a:r>
            <a:endParaRPr lang="en-US" altLang="en-US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555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1. JavaScript Syntax - Identifiers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17600" y="715617"/>
            <a:ext cx="8438165" cy="40551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Identifiers are names.</a:t>
            </a:r>
          </a:p>
          <a:p>
            <a:r>
              <a:rPr lang="en-US" dirty="0"/>
              <a:t>In JavaScript, identifiers are used to name variables (and keywords, and functions, and labels).</a:t>
            </a:r>
          </a:p>
          <a:p>
            <a:endParaRPr lang="en-US" dirty="0"/>
          </a:p>
          <a:p>
            <a:r>
              <a:rPr lang="en-US" dirty="0"/>
              <a:t>In JavaScript, </a:t>
            </a:r>
            <a:r>
              <a:rPr lang="en-US" b="1" dirty="0"/>
              <a:t>the first character </a:t>
            </a:r>
            <a:r>
              <a:rPr lang="en-US" dirty="0"/>
              <a:t>must be a letter, an underscore (_), or a dollar sign ($).</a:t>
            </a:r>
          </a:p>
          <a:p>
            <a:r>
              <a:rPr lang="en-US" dirty="0"/>
              <a:t>Subsequent characters may be letters, digits, underscores, or dollar signs.</a:t>
            </a:r>
          </a:p>
          <a:p>
            <a:endParaRPr lang="en-US" dirty="0"/>
          </a:p>
          <a:p>
            <a:r>
              <a:rPr lang="en-US" dirty="0"/>
              <a:t>All JavaScript identifiers are </a:t>
            </a:r>
            <a:r>
              <a:rPr lang="en-US" b="1" dirty="0"/>
              <a:t>case sensitive</a:t>
            </a:r>
            <a:r>
              <a:rPr lang="en-US" dirty="0"/>
              <a:t>.  </a:t>
            </a:r>
          </a:p>
          <a:p>
            <a:endParaRPr lang="en-US" dirty="0"/>
          </a:p>
          <a:p>
            <a:r>
              <a:rPr lang="en-US" dirty="0"/>
              <a:t>The variables </a:t>
            </a:r>
            <a:r>
              <a:rPr lang="en-US" b="1" dirty="0" err="1"/>
              <a:t>lastName</a:t>
            </a:r>
            <a:r>
              <a:rPr lang="en-US" dirty="0"/>
              <a:t> and </a:t>
            </a:r>
            <a:r>
              <a:rPr lang="en-US" b="1" dirty="0" err="1"/>
              <a:t>lastname</a:t>
            </a:r>
            <a:r>
              <a:rPr lang="en-US" dirty="0"/>
              <a:t>, are two different variables.</a:t>
            </a:r>
          </a:p>
          <a:p>
            <a:endParaRPr lang="en-US" dirty="0"/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/>
              <a:t>lastName</a:t>
            </a:r>
            <a:r>
              <a:rPr lang="en-US" dirty="0"/>
              <a:t> = “Popescu";</a:t>
            </a:r>
            <a:br>
              <a:rPr lang="en-US" dirty="0"/>
            </a:br>
            <a:r>
              <a:rPr lang="en-US" dirty="0" err="1"/>
              <a:t>lastname</a:t>
            </a:r>
            <a:r>
              <a:rPr lang="en-US" dirty="0"/>
              <a:t> = “</a:t>
            </a:r>
            <a:r>
              <a:rPr lang="en-US" dirty="0" err="1"/>
              <a:t>Georgescu</a:t>
            </a:r>
            <a:r>
              <a:rPr lang="en-US" dirty="0"/>
              <a:t>"; </a:t>
            </a:r>
          </a:p>
          <a:p>
            <a:endParaRPr lang="en-US" dirty="0"/>
          </a:p>
          <a:p>
            <a:r>
              <a:rPr lang="en-US" dirty="0"/>
              <a:t>JavaScript does not interpret </a:t>
            </a:r>
            <a:r>
              <a:rPr lang="en-US" b="1" dirty="0"/>
              <a:t>VAR</a:t>
            </a:r>
            <a:r>
              <a:rPr lang="en-US" dirty="0"/>
              <a:t> or </a:t>
            </a:r>
            <a:r>
              <a:rPr lang="en-US" b="1" dirty="0"/>
              <a:t>Var</a:t>
            </a:r>
            <a:r>
              <a:rPr lang="en-US" dirty="0"/>
              <a:t> as the keyword </a:t>
            </a:r>
            <a:r>
              <a:rPr lang="en-US" b="1" dirty="0"/>
              <a:t>var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altLang="en-US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849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1. JavaScript Syntax - Camel Case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17600" y="924339"/>
            <a:ext cx="7394557" cy="355821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Hyphens:</a:t>
            </a:r>
            <a:endParaRPr lang="en-US" dirty="0"/>
          </a:p>
          <a:p>
            <a:r>
              <a:rPr lang="en-US" dirty="0"/>
              <a:t>first-name, last-name, master-card, inter-city.</a:t>
            </a:r>
          </a:p>
          <a:p>
            <a:r>
              <a:rPr lang="en-US" dirty="0">
                <a:solidFill>
                  <a:srgbClr val="FF0000"/>
                </a:solidFill>
              </a:rPr>
              <a:t>	Hyphens are not allowed in JavaScript. It is reserved for subtractions</a:t>
            </a:r>
            <a:r>
              <a:rPr lang="en-US" dirty="0"/>
              <a:t>.</a:t>
            </a:r>
          </a:p>
          <a:p>
            <a:endParaRPr lang="en-US" b="1" dirty="0"/>
          </a:p>
          <a:p>
            <a:r>
              <a:rPr lang="en-US" b="1" dirty="0"/>
              <a:t>Underscore:</a:t>
            </a:r>
            <a:endParaRPr lang="en-US" dirty="0"/>
          </a:p>
          <a:p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</a:t>
            </a:r>
            <a:r>
              <a:rPr lang="en-US" dirty="0" err="1"/>
              <a:t>master_card</a:t>
            </a:r>
            <a:r>
              <a:rPr lang="en-US" dirty="0"/>
              <a:t>, </a:t>
            </a:r>
            <a:r>
              <a:rPr lang="en-US" dirty="0" err="1"/>
              <a:t>inter_city</a:t>
            </a:r>
            <a:r>
              <a:rPr lang="en-US" dirty="0"/>
              <a:t>.</a:t>
            </a:r>
          </a:p>
          <a:p>
            <a:endParaRPr lang="en-US" b="1" dirty="0"/>
          </a:p>
          <a:p>
            <a:r>
              <a:rPr lang="en-US" b="1" dirty="0"/>
              <a:t>Upper Camel Case (Pascal Case):</a:t>
            </a:r>
            <a:endParaRPr lang="en-US" dirty="0"/>
          </a:p>
          <a:p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MasterCard, InterCity.</a:t>
            </a:r>
          </a:p>
          <a:p>
            <a:endParaRPr lang="en-US" b="1" dirty="0"/>
          </a:p>
          <a:p>
            <a:r>
              <a:rPr lang="en-US" b="1" dirty="0"/>
              <a:t>Lower Camel Case:</a:t>
            </a:r>
            <a:endParaRPr lang="en-US" dirty="0"/>
          </a:p>
          <a:p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masterCard</a:t>
            </a:r>
            <a:r>
              <a:rPr lang="en-US" dirty="0"/>
              <a:t>, </a:t>
            </a:r>
            <a:r>
              <a:rPr lang="en-US" dirty="0" err="1"/>
              <a:t>interCity</a:t>
            </a:r>
            <a:r>
              <a:rPr lang="en-US" dirty="0"/>
              <a:t>.</a:t>
            </a:r>
          </a:p>
          <a:p>
            <a:endParaRPr lang="en-US" altLang="en-US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749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2. JavaScript  - Data types</a:t>
            </a:r>
          </a:p>
          <a:p>
            <a:endParaRPr lang="en-US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26165" y="799121"/>
            <a:ext cx="8100235" cy="42102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Numbers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00CD"/>
                </a:solidFill>
              </a:rPr>
              <a:t> </a:t>
            </a: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/>
              <a:t> length = 16;</a:t>
            </a:r>
            <a:endParaRPr lang="en-US" b="1" dirty="0"/>
          </a:p>
          <a:p>
            <a:r>
              <a:rPr lang="en-US" b="1" dirty="0"/>
              <a:t>Strings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00CD"/>
                </a:solidFill>
              </a:rPr>
              <a:t> </a:t>
            </a: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>
                <a:solidFill>
                  <a:srgbClr val="0000CD"/>
                </a:solidFill>
              </a:rPr>
              <a:t> </a:t>
            </a:r>
            <a:r>
              <a:rPr lang="en-US" dirty="0" err="1"/>
              <a:t>lastName</a:t>
            </a:r>
            <a:r>
              <a:rPr lang="en-US" dirty="0"/>
              <a:t> = "Johnson"; </a:t>
            </a:r>
          </a:p>
          <a:p>
            <a:r>
              <a:rPr lang="en-US" b="1" dirty="0"/>
              <a:t>Booleans</a:t>
            </a:r>
          </a:p>
          <a:p>
            <a:r>
              <a:rPr lang="en-US" b="1" dirty="0"/>
              <a:t>	</a:t>
            </a:r>
            <a:r>
              <a:rPr lang="en-US" dirty="0"/>
              <a:t>true, false</a:t>
            </a:r>
          </a:p>
          <a:p>
            <a:r>
              <a:rPr lang="en-US" b="1" dirty="0"/>
              <a:t>Array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00CD"/>
                </a:solidFill>
              </a:rPr>
              <a:t> </a:t>
            </a: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/>
              <a:t> colors = [</a:t>
            </a:r>
            <a:r>
              <a:rPr lang="en-US" dirty="0">
                <a:solidFill>
                  <a:srgbClr val="A52A2A"/>
                </a:solidFill>
              </a:rPr>
              <a:t>“red"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52A2A"/>
                </a:solidFill>
              </a:rPr>
              <a:t>“blue"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52A2A"/>
                </a:solidFill>
              </a:rPr>
              <a:t>“green"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52A2A"/>
                </a:solidFill>
              </a:rPr>
              <a:t>“purple"</a:t>
            </a:r>
            <a:r>
              <a:rPr lang="en-US" dirty="0">
                <a:solidFill>
                  <a:srgbClr val="000000"/>
                </a:solidFill>
              </a:rPr>
              <a:t>]</a:t>
            </a:r>
            <a:endParaRPr lang="en-US" dirty="0"/>
          </a:p>
          <a:p>
            <a:r>
              <a:rPr lang="en-US" dirty="0"/>
              <a:t>	Array indexes are zero-based, which means the first item is [0], second is [1], and so on.</a:t>
            </a:r>
          </a:p>
          <a:p>
            <a:r>
              <a:rPr lang="en-US" b="1" dirty="0"/>
              <a:t>Objects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person = {</a:t>
            </a:r>
            <a:r>
              <a:rPr lang="en-US" dirty="0" err="1">
                <a:solidFill>
                  <a:srgbClr val="000000"/>
                </a:solidFill>
              </a:rPr>
              <a:t>firstName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A52A2A"/>
                </a:solidFill>
              </a:rPr>
              <a:t>"John"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lastName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A52A2A"/>
                </a:solidFill>
              </a:rPr>
              <a:t>"Doe"</a:t>
            </a:r>
            <a:r>
              <a:rPr lang="en-US" dirty="0">
                <a:solidFill>
                  <a:srgbClr val="000000"/>
                </a:solidFill>
              </a:rPr>
              <a:t>, age:</a:t>
            </a:r>
            <a:r>
              <a:rPr lang="en-US" dirty="0">
                <a:solidFill>
                  <a:srgbClr val="FF0000"/>
                </a:solidFill>
              </a:rPr>
              <a:t>50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eyeColor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A52A2A"/>
                </a:solidFill>
              </a:rPr>
              <a:t>"blue"</a:t>
            </a:r>
            <a:r>
              <a:rPr lang="en-US" dirty="0">
                <a:solidFill>
                  <a:srgbClr val="000000"/>
                </a:solidFill>
              </a:rPr>
              <a:t>};</a:t>
            </a:r>
          </a:p>
          <a:p>
            <a:r>
              <a:rPr lang="en-US" dirty="0"/>
              <a:t>	the object </a:t>
            </a:r>
            <a:r>
              <a:rPr lang="en-US" dirty="0">
                <a:solidFill>
                  <a:schemeClr val="tx1"/>
                </a:solidFill>
              </a:rPr>
              <a:t>person</a:t>
            </a:r>
            <a:r>
              <a:rPr lang="en-US" dirty="0"/>
              <a:t> has 4 properties: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age, and </a:t>
            </a:r>
            <a:r>
              <a:rPr lang="en-US" dirty="0" err="1"/>
              <a:t>eyeColor</a:t>
            </a:r>
            <a:r>
              <a:rPr lang="en-US" dirty="0"/>
              <a:t>.</a:t>
            </a:r>
            <a:endParaRPr lang="en-US" b="1" dirty="0"/>
          </a:p>
          <a:p>
            <a:r>
              <a:rPr lang="en-US" b="1" dirty="0"/>
              <a:t> </a:t>
            </a:r>
          </a:p>
          <a:p>
            <a:r>
              <a:rPr lang="en-US" dirty="0"/>
              <a:t>JavaScript has dynamic types, the same variable can be used to hold different data types:</a:t>
            </a:r>
          </a:p>
          <a:p>
            <a:pPr lvl="1"/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x;              </a:t>
            </a:r>
            <a:r>
              <a:rPr lang="en-US" dirty="0">
                <a:solidFill>
                  <a:srgbClr val="FF0000"/>
                </a:solidFill>
              </a:rPr>
              <a:t> 	</a:t>
            </a:r>
            <a:r>
              <a:rPr lang="en-US" dirty="0">
                <a:solidFill>
                  <a:srgbClr val="008000"/>
                </a:solidFill>
              </a:rPr>
              <a:t>// Now x is undefined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x =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rgbClr val="000000"/>
                </a:solidFill>
              </a:rPr>
              <a:t>;           	</a:t>
            </a:r>
            <a:r>
              <a:rPr lang="en-US" dirty="0">
                <a:solidFill>
                  <a:srgbClr val="008000"/>
                </a:solidFill>
              </a:rPr>
              <a:t>// Now x is a Number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x = </a:t>
            </a:r>
            <a:r>
              <a:rPr lang="en-US" dirty="0">
                <a:solidFill>
                  <a:srgbClr val="A52A2A"/>
                </a:solidFill>
              </a:rPr>
              <a:t>"John"</a:t>
            </a:r>
            <a:r>
              <a:rPr lang="en-US" dirty="0">
                <a:solidFill>
                  <a:srgbClr val="000000"/>
                </a:solidFill>
              </a:rPr>
              <a:t>;      	</a:t>
            </a:r>
            <a:r>
              <a:rPr lang="en-US" dirty="0">
                <a:solidFill>
                  <a:srgbClr val="008000"/>
                </a:solidFill>
              </a:rPr>
              <a:t>// Now x is a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75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2. JavaScript  - Data types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27991" y="669913"/>
            <a:ext cx="4850295" cy="4230078"/>
          </a:xfrm>
        </p:spPr>
        <p:txBody>
          <a:bodyPr>
            <a:noAutofit/>
          </a:bodyPr>
          <a:lstStyle/>
          <a:p>
            <a:r>
              <a:rPr lang="en-US" sz="1200" b="1" dirty="0"/>
              <a:t>Undefined</a:t>
            </a:r>
          </a:p>
          <a:p>
            <a:r>
              <a:rPr lang="en-US" sz="1200" dirty="0"/>
              <a:t>In JavaScript, a variable without a value, has the value</a:t>
            </a:r>
            <a:r>
              <a:rPr lang="en-US" sz="1200" b="1" dirty="0"/>
              <a:t> undefined</a:t>
            </a:r>
            <a:r>
              <a:rPr lang="en-US" sz="1200" dirty="0"/>
              <a:t>. </a:t>
            </a:r>
          </a:p>
          <a:p>
            <a:r>
              <a:rPr lang="en-US" sz="1200" dirty="0"/>
              <a:t>The </a:t>
            </a:r>
            <a:r>
              <a:rPr lang="en-US" sz="1200" dirty="0" err="1"/>
              <a:t>typeof</a:t>
            </a:r>
            <a:r>
              <a:rPr lang="en-US" sz="1200" dirty="0"/>
              <a:t> is also </a:t>
            </a:r>
            <a:r>
              <a:rPr lang="en-US" sz="1200" b="1" dirty="0"/>
              <a:t>undefined</a:t>
            </a:r>
            <a:r>
              <a:rPr lang="en-US" sz="1200" dirty="0"/>
              <a:t>.</a:t>
            </a:r>
          </a:p>
          <a:p>
            <a:r>
              <a:rPr lang="en-US" sz="1200" b="1" dirty="0"/>
              <a:t>Example</a:t>
            </a:r>
          </a:p>
          <a:p>
            <a:r>
              <a:rPr lang="en-US" sz="1200" dirty="0" err="1">
                <a:solidFill>
                  <a:srgbClr val="0000CD"/>
                </a:solidFill>
              </a:rPr>
              <a:t>var</a:t>
            </a:r>
            <a:r>
              <a:rPr lang="en-US" sz="1200" dirty="0">
                <a:solidFill>
                  <a:srgbClr val="000000"/>
                </a:solidFill>
              </a:rPr>
              <a:t> person;                </a:t>
            </a:r>
            <a:r>
              <a:rPr lang="en-US" sz="1200" dirty="0">
                <a:solidFill>
                  <a:srgbClr val="008000"/>
                </a:solidFill>
              </a:rPr>
              <a:t>// Value is undefined, type is undefined</a:t>
            </a:r>
            <a:endParaRPr lang="en-US" sz="1200" dirty="0"/>
          </a:p>
          <a:p>
            <a:r>
              <a:rPr lang="en-US" sz="1200" dirty="0"/>
              <a:t>Any variable can be emptied, by setting the value to </a:t>
            </a:r>
            <a:r>
              <a:rPr lang="en-US" sz="1200" b="1" dirty="0"/>
              <a:t>undefined</a:t>
            </a:r>
            <a:r>
              <a:rPr lang="en-US" sz="1200" dirty="0"/>
              <a:t>. </a:t>
            </a:r>
          </a:p>
          <a:p>
            <a:r>
              <a:rPr lang="en-US" sz="1200" dirty="0"/>
              <a:t>The type will also be </a:t>
            </a:r>
            <a:r>
              <a:rPr lang="en-US" sz="1200" b="1" dirty="0"/>
              <a:t>undefined</a:t>
            </a:r>
            <a:r>
              <a:rPr lang="en-US" sz="1200" dirty="0"/>
              <a:t>.</a:t>
            </a:r>
          </a:p>
          <a:p>
            <a:r>
              <a:rPr lang="en-US" sz="1200" b="1" dirty="0"/>
              <a:t>Null</a:t>
            </a:r>
          </a:p>
          <a:p>
            <a:r>
              <a:rPr lang="en-US" sz="1200" dirty="0"/>
              <a:t>In JavaScript null is "nothing". It is supposed to be something that doesn't exist.</a:t>
            </a:r>
          </a:p>
          <a:p>
            <a:r>
              <a:rPr lang="en-US" sz="1200" dirty="0"/>
              <a:t>In JavaScript, the data type of null is an object.</a:t>
            </a:r>
          </a:p>
          <a:p>
            <a:r>
              <a:rPr lang="en-US" sz="1200" dirty="0"/>
              <a:t>You can empty an object by setting it to null:</a:t>
            </a:r>
          </a:p>
          <a:p>
            <a:r>
              <a:rPr lang="en-US" sz="1200" b="1" dirty="0"/>
              <a:t>Example</a:t>
            </a:r>
          </a:p>
          <a:p>
            <a:r>
              <a:rPr lang="en-US" sz="1200" dirty="0" err="1">
                <a:solidFill>
                  <a:srgbClr val="0000CD"/>
                </a:solidFill>
              </a:rPr>
              <a:t>var</a:t>
            </a:r>
            <a:r>
              <a:rPr lang="en-US" sz="1200" dirty="0">
                <a:solidFill>
                  <a:srgbClr val="000000"/>
                </a:solidFill>
              </a:rPr>
              <a:t> person = </a:t>
            </a:r>
            <a:r>
              <a:rPr lang="en-US" sz="1200" dirty="0">
                <a:solidFill>
                  <a:srgbClr val="0000CD"/>
                </a:solidFill>
              </a:rPr>
              <a:t>null</a:t>
            </a:r>
            <a:r>
              <a:rPr lang="en-US" sz="1200" dirty="0">
                <a:solidFill>
                  <a:srgbClr val="000000"/>
                </a:solidFill>
              </a:rPr>
              <a:t>;         </a:t>
            </a:r>
            <a:r>
              <a:rPr lang="en-US" sz="1200" dirty="0">
                <a:solidFill>
                  <a:srgbClr val="008000"/>
                </a:solidFill>
              </a:rPr>
              <a:t>// Value is null, but type is still an object</a:t>
            </a:r>
            <a:br>
              <a:rPr lang="en-US" sz="1200" dirty="0">
                <a:solidFill>
                  <a:srgbClr val="008000"/>
                </a:solidFill>
              </a:rPr>
            </a:br>
            <a:endParaRPr lang="en-US" sz="1200" dirty="0"/>
          </a:p>
          <a:p>
            <a:r>
              <a:rPr lang="en-US" sz="1200" dirty="0"/>
              <a:t>You can also empty an object by setting it to undefined:</a:t>
            </a:r>
          </a:p>
          <a:p>
            <a:r>
              <a:rPr lang="en-US" sz="1200" dirty="0" err="1">
                <a:solidFill>
                  <a:srgbClr val="0000CD"/>
                </a:solidFill>
              </a:rPr>
              <a:t>var</a:t>
            </a:r>
            <a:r>
              <a:rPr lang="en-US" sz="1200" dirty="0">
                <a:solidFill>
                  <a:srgbClr val="000000"/>
                </a:solidFill>
              </a:rPr>
              <a:t> person = undefined;   </a:t>
            </a:r>
            <a:r>
              <a:rPr lang="en-US" sz="1200" dirty="0">
                <a:solidFill>
                  <a:srgbClr val="008000"/>
                </a:solidFill>
              </a:rPr>
              <a:t>// Value is undefined, type is undefined</a:t>
            </a:r>
            <a:endParaRPr lang="en-US" sz="1200" dirty="0"/>
          </a:p>
          <a:p>
            <a:endParaRPr lang="en-US" altLang="en-US" sz="1200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96339" y="3180521"/>
            <a:ext cx="36476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Difference Between Undefined and Null</a:t>
            </a:r>
          </a:p>
          <a:p>
            <a:r>
              <a:rPr lang="en-US" sz="1200" dirty="0" err="1">
                <a:solidFill>
                  <a:srgbClr val="0000CD"/>
                </a:solidFill>
              </a:rPr>
              <a:t>typeof</a:t>
            </a:r>
            <a:r>
              <a:rPr lang="en-US" sz="1200" dirty="0">
                <a:solidFill>
                  <a:srgbClr val="000000"/>
                </a:solidFill>
              </a:rPr>
              <a:t> undefined           </a:t>
            </a:r>
            <a:r>
              <a:rPr lang="en-US" sz="1200" dirty="0">
                <a:solidFill>
                  <a:srgbClr val="008000"/>
                </a:solidFill>
              </a:rPr>
              <a:t>// undefined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 err="1">
                <a:solidFill>
                  <a:srgbClr val="000000"/>
                </a:solidFill>
              </a:rPr>
              <a:t>typeof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CD"/>
                </a:solidFill>
              </a:rPr>
              <a:t>null</a:t>
            </a:r>
            <a:r>
              <a:rPr lang="en-US" sz="1200" dirty="0">
                <a:solidFill>
                  <a:srgbClr val="000000"/>
                </a:solidFill>
              </a:rPr>
              <a:t>                     </a:t>
            </a:r>
            <a:r>
              <a:rPr lang="en-US" sz="1200" dirty="0">
                <a:solidFill>
                  <a:srgbClr val="008000"/>
                </a:solidFill>
              </a:rPr>
              <a:t>// object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null === undefined        </a:t>
            </a:r>
            <a:r>
              <a:rPr lang="en-US" sz="1200" dirty="0">
                <a:solidFill>
                  <a:srgbClr val="008000"/>
                </a:solidFill>
              </a:rPr>
              <a:t>// false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null == undefined          </a:t>
            </a:r>
            <a:r>
              <a:rPr lang="en-US" sz="1200" dirty="0">
                <a:solidFill>
                  <a:srgbClr val="008000"/>
                </a:solidFill>
              </a:rPr>
              <a:t>// true</a:t>
            </a:r>
            <a:endParaRPr lang="en-US" sz="1200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643769" y="663965"/>
            <a:ext cx="3352799" cy="1894382"/>
          </a:xfrm>
        </p:spPr>
        <p:txBody>
          <a:bodyPr>
            <a:normAutofit/>
          </a:bodyPr>
          <a:lstStyle/>
          <a:p>
            <a:r>
              <a:rPr lang="en-US" sz="1200" b="1" dirty="0"/>
              <a:t>Empty Values </a:t>
            </a:r>
          </a:p>
          <a:p>
            <a:r>
              <a:rPr lang="en-US" sz="1200" dirty="0"/>
              <a:t>An empty value has nothing to do with undefined. </a:t>
            </a:r>
          </a:p>
          <a:p>
            <a:r>
              <a:rPr lang="en-US" sz="1200" dirty="0"/>
              <a:t>An empty string variable has both a value and a type.</a:t>
            </a:r>
          </a:p>
          <a:p>
            <a:r>
              <a:rPr lang="en-US" sz="1200" b="1" dirty="0"/>
              <a:t>Example</a:t>
            </a:r>
          </a:p>
          <a:p>
            <a:r>
              <a:rPr lang="en-US" sz="1200" dirty="0" err="1">
                <a:solidFill>
                  <a:srgbClr val="0000CD"/>
                </a:solidFill>
              </a:rPr>
              <a:t>var</a:t>
            </a:r>
            <a:r>
              <a:rPr lang="en-US" sz="1200" dirty="0">
                <a:solidFill>
                  <a:srgbClr val="000000"/>
                </a:solidFill>
              </a:rPr>
              <a:t> car = </a:t>
            </a:r>
            <a:r>
              <a:rPr lang="en-US" sz="1200" dirty="0">
                <a:solidFill>
                  <a:srgbClr val="A52A2A"/>
                </a:solidFill>
              </a:rPr>
              <a:t>""</a:t>
            </a:r>
            <a:r>
              <a:rPr lang="en-US" sz="1200" dirty="0">
                <a:solidFill>
                  <a:srgbClr val="000000"/>
                </a:solidFill>
              </a:rPr>
              <a:t>;              </a:t>
            </a:r>
            <a:r>
              <a:rPr lang="en-US" sz="1200" dirty="0">
                <a:solidFill>
                  <a:srgbClr val="008000"/>
                </a:solidFill>
              </a:rPr>
              <a:t>// The value is "", the </a:t>
            </a:r>
            <a:r>
              <a:rPr lang="en-US" sz="1200" dirty="0" err="1">
                <a:solidFill>
                  <a:srgbClr val="008000"/>
                </a:solidFill>
              </a:rPr>
              <a:t>typeof</a:t>
            </a:r>
            <a:r>
              <a:rPr lang="en-US" sz="1200" dirty="0">
                <a:solidFill>
                  <a:srgbClr val="008000"/>
                </a:solidFill>
              </a:rPr>
              <a:t> is "string"</a:t>
            </a:r>
            <a:endParaRPr lang="en-US" sz="1200" dirty="0"/>
          </a:p>
          <a:p>
            <a:endParaRPr lang="en-US" altLang="en-US" sz="1200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76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3. JavaScript - Array</a:t>
            </a:r>
          </a:p>
          <a:p>
            <a:endParaRPr lang="en-US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26165" y="709670"/>
            <a:ext cx="8100235" cy="4210200"/>
          </a:xfrm>
        </p:spPr>
        <p:txBody>
          <a:bodyPr>
            <a:normAutofit/>
          </a:bodyPr>
          <a:lstStyle/>
          <a:p>
            <a:r>
              <a:rPr lang="en-US" dirty="0"/>
              <a:t>Array Properties</a:t>
            </a:r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863923"/>
              </p:ext>
            </p:extLst>
          </p:nvPr>
        </p:nvGraphicFramePr>
        <p:xfrm>
          <a:off x="626165" y="960653"/>
          <a:ext cx="7886700" cy="1287408"/>
        </p:xfrm>
        <a:graphic>
          <a:graphicData uri="http://schemas.openxmlformats.org/drawingml/2006/table">
            <a:tbl>
              <a:tblPr/>
              <a:tblGrid>
                <a:gridCol w="1572129">
                  <a:extLst>
                    <a:ext uri="{9D8B030D-6E8A-4147-A177-3AD203B41FA5}">
                      <a16:colId xmlns:a16="http://schemas.microsoft.com/office/drawing/2014/main" val="3780124632"/>
                    </a:ext>
                  </a:extLst>
                </a:gridCol>
                <a:gridCol w="6314571">
                  <a:extLst>
                    <a:ext uri="{9D8B030D-6E8A-4147-A177-3AD203B41FA5}">
                      <a16:colId xmlns:a16="http://schemas.microsoft.com/office/drawing/2014/main" val="2900691170"/>
                    </a:ext>
                  </a:extLst>
                </a:gridCol>
              </a:tblGrid>
              <a:tr h="28403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Property</a:t>
                      </a:r>
                    </a:p>
                  </a:txBody>
                  <a:tcPr marL="138973" marR="69486" marT="69486" marB="694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Description</a:t>
                      </a:r>
                    </a:p>
                  </a:txBody>
                  <a:tcPr marL="69486" marR="69486" marT="69486" marB="694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619337"/>
                  </a:ext>
                </a:extLst>
              </a:tr>
              <a:tr h="28403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hlinkClick r:id="rId2"/>
                        </a:rPr>
                        <a:t>constructor</a:t>
                      </a:r>
                      <a:endParaRPr lang="en-US" sz="1200">
                        <a:effectLst/>
                      </a:endParaRPr>
                    </a:p>
                  </a:txBody>
                  <a:tcPr marL="138973" marR="69486" marT="69486" marB="694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Returns the function that created the Array object's prototype</a:t>
                      </a:r>
                    </a:p>
                  </a:txBody>
                  <a:tcPr marL="69486" marR="69486" marT="69486" marB="694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683344"/>
                  </a:ext>
                </a:extLst>
              </a:tr>
              <a:tr h="28403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hlinkClick r:id="rId3"/>
                        </a:rPr>
                        <a:t>length</a:t>
                      </a:r>
                      <a:endParaRPr lang="en-US" sz="1200">
                        <a:effectLst/>
                      </a:endParaRPr>
                    </a:p>
                  </a:txBody>
                  <a:tcPr marL="138973" marR="69486" marT="69486" marB="694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Sets or returns the number of elements in an array</a:t>
                      </a:r>
                    </a:p>
                  </a:txBody>
                  <a:tcPr marL="69486" marR="69486" marT="69486" marB="694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822938"/>
                  </a:ext>
                </a:extLst>
              </a:tr>
              <a:tr h="28403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hlinkClick r:id="rId4"/>
                        </a:rPr>
                        <a:t>prototype</a:t>
                      </a:r>
                      <a:endParaRPr lang="en-US" sz="1200" dirty="0">
                        <a:effectLst/>
                      </a:endParaRPr>
                    </a:p>
                  </a:txBody>
                  <a:tcPr marL="138973" marR="69486" marT="69486" marB="694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Allows you to add properties and methods to an Array object</a:t>
                      </a:r>
                    </a:p>
                  </a:txBody>
                  <a:tcPr marL="69486" marR="69486" marT="69486" marB="694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4282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36596" y="2324692"/>
            <a:ext cx="15247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</a:rPr>
              <a:t>Array Methods</a:t>
            </a:r>
            <a:endParaRPr lang="en-US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242447"/>
              </p:ext>
            </p:extLst>
          </p:nvPr>
        </p:nvGraphicFramePr>
        <p:xfrm>
          <a:off x="626165" y="2613989"/>
          <a:ext cx="7886699" cy="2058263"/>
        </p:xfrm>
        <a:graphic>
          <a:graphicData uri="http://schemas.openxmlformats.org/drawingml/2006/table">
            <a:tbl>
              <a:tblPr/>
              <a:tblGrid>
                <a:gridCol w="1572128">
                  <a:extLst>
                    <a:ext uri="{9D8B030D-6E8A-4147-A177-3AD203B41FA5}">
                      <a16:colId xmlns:a16="http://schemas.microsoft.com/office/drawing/2014/main" val="697690554"/>
                    </a:ext>
                  </a:extLst>
                </a:gridCol>
                <a:gridCol w="6314571">
                  <a:extLst>
                    <a:ext uri="{9D8B030D-6E8A-4147-A177-3AD203B41FA5}">
                      <a16:colId xmlns:a16="http://schemas.microsoft.com/office/drawing/2014/main" val="2753458465"/>
                    </a:ext>
                  </a:extLst>
                </a:gridCol>
              </a:tblGrid>
              <a:tr h="22888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Method</a:t>
                      </a:r>
                    </a:p>
                  </a:txBody>
                  <a:tcPr marL="37758" marR="18879" marT="18879" marB="188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Description</a:t>
                      </a:r>
                    </a:p>
                  </a:txBody>
                  <a:tcPr marL="18879" marR="18879" marT="18879" marB="188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766022"/>
                  </a:ext>
                </a:extLst>
              </a:tr>
              <a:tr h="22888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hlinkClick r:id="rId5"/>
                        </a:rPr>
                        <a:t>concat()</a:t>
                      </a:r>
                      <a:endParaRPr lang="en-US" sz="1100">
                        <a:effectLst/>
                      </a:endParaRPr>
                    </a:p>
                  </a:txBody>
                  <a:tcPr marL="37758" marR="18879" marT="18879" marB="188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Joins two or more arrays, and returns a copy of the joined arrays</a:t>
                      </a:r>
                    </a:p>
                  </a:txBody>
                  <a:tcPr marL="18879" marR="18879" marT="18879" marB="188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458922"/>
                  </a:ext>
                </a:extLst>
              </a:tr>
              <a:tr h="23796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hlinkClick r:id="rId6"/>
                        </a:rPr>
                        <a:t>copyWithin()</a:t>
                      </a:r>
                      <a:endParaRPr lang="en-US" sz="1100">
                        <a:effectLst/>
                      </a:endParaRPr>
                    </a:p>
                  </a:txBody>
                  <a:tcPr marL="37758" marR="18879" marT="18879" marB="188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Copies array elements within the array, to and from specified positions</a:t>
                      </a:r>
                    </a:p>
                  </a:txBody>
                  <a:tcPr marL="18879" marR="18879" marT="18879" marB="188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76817"/>
                  </a:ext>
                </a:extLst>
              </a:tr>
              <a:tr h="22888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hlinkClick r:id="rId7"/>
                        </a:rPr>
                        <a:t>every()</a:t>
                      </a:r>
                      <a:endParaRPr lang="en-US" sz="1100">
                        <a:effectLst/>
                      </a:endParaRPr>
                    </a:p>
                  </a:txBody>
                  <a:tcPr marL="37758" marR="18879" marT="18879" marB="188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Checks if every element in an array pass a test</a:t>
                      </a:r>
                    </a:p>
                  </a:txBody>
                  <a:tcPr marL="18879" marR="18879" marT="18879" marB="188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641557"/>
                  </a:ext>
                </a:extLst>
              </a:tr>
              <a:tr h="22888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hlinkClick r:id="rId8"/>
                        </a:rPr>
                        <a:t>fill()</a:t>
                      </a:r>
                      <a:endParaRPr lang="en-US" sz="1100">
                        <a:effectLst/>
                      </a:endParaRPr>
                    </a:p>
                  </a:txBody>
                  <a:tcPr marL="37758" marR="18879" marT="18879" marB="188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Fill the elements in an array with a static value</a:t>
                      </a:r>
                    </a:p>
                  </a:txBody>
                  <a:tcPr marL="18879" marR="18879" marT="18879" marB="188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221399"/>
                  </a:ext>
                </a:extLst>
              </a:tr>
              <a:tr h="21808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hlinkClick r:id="rId9"/>
                        </a:rPr>
                        <a:t>filter()</a:t>
                      </a:r>
                      <a:endParaRPr lang="en-US" sz="1100">
                        <a:effectLst/>
                      </a:endParaRPr>
                    </a:p>
                  </a:txBody>
                  <a:tcPr marL="37758" marR="18879" marT="18879" marB="188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Creates a new array with every element in an array that pass a test</a:t>
                      </a:r>
                    </a:p>
                  </a:txBody>
                  <a:tcPr marL="18879" marR="18879" marT="18879" marB="188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717154"/>
                  </a:ext>
                </a:extLst>
              </a:tr>
              <a:tr h="22888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hlinkClick r:id="rId10"/>
                        </a:rPr>
                        <a:t>find()</a:t>
                      </a:r>
                      <a:endParaRPr lang="en-US" sz="1100">
                        <a:effectLst/>
                      </a:endParaRPr>
                    </a:p>
                  </a:txBody>
                  <a:tcPr marL="37758" marR="18879" marT="18879" marB="188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Returns the value of the first element in an array that pass a test</a:t>
                      </a:r>
                    </a:p>
                  </a:txBody>
                  <a:tcPr marL="18879" marR="18879" marT="18879" marB="188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863284"/>
                  </a:ext>
                </a:extLst>
              </a:tr>
              <a:tr h="22888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hlinkClick r:id="rId11"/>
                        </a:rPr>
                        <a:t>findIndex()</a:t>
                      </a:r>
                      <a:endParaRPr lang="en-US" sz="1100">
                        <a:effectLst/>
                      </a:endParaRPr>
                    </a:p>
                  </a:txBody>
                  <a:tcPr marL="37758" marR="18879" marT="18879" marB="188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Returns the index of the first element in an array that pass a test</a:t>
                      </a:r>
                    </a:p>
                  </a:txBody>
                  <a:tcPr marL="18879" marR="18879" marT="18879" marB="188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170761"/>
                  </a:ext>
                </a:extLst>
              </a:tr>
              <a:tr h="22888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 err="1">
                          <a:effectLst/>
                          <a:hlinkClick r:id="rId12"/>
                        </a:rPr>
                        <a:t>forEach</a:t>
                      </a:r>
                      <a:r>
                        <a:rPr lang="en-US" sz="1100" dirty="0">
                          <a:effectLst/>
                          <a:hlinkClick r:id="rId12"/>
                        </a:rPr>
                        <a:t>()</a:t>
                      </a:r>
                      <a:endParaRPr lang="en-US" sz="1100" dirty="0">
                        <a:effectLst/>
                      </a:endParaRPr>
                    </a:p>
                  </a:txBody>
                  <a:tcPr marL="37758" marR="18879" marT="18879" marB="188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Calls a function for each array element</a:t>
                      </a:r>
                    </a:p>
                  </a:txBody>
                  <a:tcPr marL="18879" marR="18879" marT="18879" marB="188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985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578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3. JavaScript - Array</a:t>
            </a:r>
          </a:p>
          <a:p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12358" y="590400"/>
            <a:ext cx="1689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Array Methods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036645"/>
              </p:ext>
            </p:extLst>
          </p:nvPr>
        </p:nvGraphicFramePr>
        <p:xfrm>
          <a:off x="521805" y="959732"/>
          <a:ext cx="7886699" cy="3902562"/>
        </p:xfrm>
        <a:graphic>
          <a:graphicData uri="http://schemas.openxmlformats.org/drawingml/2006/table">
            <a:tbl>
              <a:tblPr/>
              <a:tblGrid>
                <a:gridCol w="1572128">
                  <a:extLst>
                    <a:ext uri="{9D8B030D-6E8A-4147-A177-3AD203B41FA5}">
                      <a16:colId xmlns:a16="http://schemas.microsoft.com/office/drawing/2014/main" val="697690554"/>
                    </a:ext>
                  </a:extLst>
                </a:gridCol>
                <a:gridCol w="6314571">
                  <a:extLst>
                    <a:ext uri="{9D8B030D-6E8A-4147-A177-3AD203B41FA5}">
                      <a16:colId xmlns:a16="http://schemas.microsoft.com/office/drawing/2014/main" val="2753458465"/>
                    </a:ext>
                  </a:extLst>
                </a:gridCol>
              </a:tblGrid>
              <a:tr h="11794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Method</a:t>
                      </a:r>
                    </a:p>
                  </a:txBody>
                  <a:tcPr marL="37758" marR="18879" marT="18879" marB="188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Description</a:t>
                      </a:r>
                    </a:p>
                  </a:txBody>
                  <a:tcPr marL="18879" marR="18879" marT="18879" marB="188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766022"/>
                  </a:ext>
                </a:extLst>
              </a:tr>
              <a:tr h="11794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 err="1">
                          <a:effectLst/>
                          <a:hlinkClick r:id="rId2"/>
                        </a:rPr>
                        <a:t>indexOf</a:t>
                      </a:r>
                      <a:r>
                        <a:rPr lang="en-US" sz="1100" dirty="0">
                          <a:effectLst/>
                          <a:hlinkClick r:id="rId2"/>
                        </a:rPr>
                        <a:t>()</a:t>
                      </a:r>
                      <a:endParaRPr lang="en-US" sz="1100" dirty="0">
                        <a:effectLst/>
                      </a:endParaRPr>
                    </a:p>
                  </a:txBody>
                  <a:tcPr marL="37758" marR="18879" marT="18879" marB="188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Search the array for an element and returns its position</a:t>
                      </a:r>
                    </a:p>
                  </a:txBody>
                  <a:tcPr marL="18879" marR="18879" marT="18879" marB="188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504414"/>
                  </a:ext>
                </a:extLst>
              </a:tr>
              <a:tr h="11794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hlinkClick r:id="rId3"/>
                        </a:rPr>
                        <a:t>isArray()</a:t>
                      </a:r>
                      <a:endParaRPr lang="en-US" sz="1100">
                        <a:effectLst/>
                      </a:endParaRPr>
                    </a:p>
                  </a:txBody>
                  <a:tcPr marL="37758" marR="18879" marT="18879" marB="188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Checks whether an object is an array</a:t>
                      </a:r>
                    </a:p>
                  </a:txBody>
                  <a:tcPr marL="18879" marR="18879" marT="18879" marB="188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43056"/>
                  </a:ext>
                </a:extLst>
              </a:tr>
              <a:tr h="11794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hlinkClick r:id="rId4"/>
                        </a:rPr>
                        <a:t>join()</a:t>
                      </a:r>
                      <a:endParaRPr lang="en-US" sz="1100">
                        <a:effectLst/>
                      </a:endParaRPr>
                    </a:p>
                  </a:txBody>
                  <a:tcPr marL="37758" marR="18879" marT="18879" marB="188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Joins all elements of an array into a string</a:t>
                      </a:r>
                    </a:p>
                  </a:txBody>
                  <a:tcPr marL="18879" marR="18879" marT="18879" marB="188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963208"/>
                  </a:ext>
                </a:extLst>
              </a:tr>
              <a:tr h="19376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hlinkClick r:id="rId5"/>
                        </a:rPr>
                        <a:t>lastIndexOf()</a:t>
                      </a:r>
                      <a:endParaRPr lang="en-US" sz="1100">
                        <a:effectLst/>
                      </a:endParaRPr>
                    </a:p>
                  </a:txBody>
                  <a:tcPr marL="37758" marR="18879" marT="18879" marB="188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Search the array for an element, starting at the end, and returns its position</a:t>
                      </a:r>
                    </a:p>
                  </a:txBody>
                  <a:tcPr marL="18879" marR="18879" marT="18879" marB="188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582686"/>
                  </a:ext>
                </a:extLst>
              </a:tr>
              <a:tr h="19376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  <a:hlinkClick r:id="rId6"/>
                        </a:rPr>
                        <a:t>map()</a:t>
                      </a:r>
                      <a:endParaRPr lang="en-US" sz="1100" dirty="0">
                        <a:effectLst/>
                      </a:endParaRPr>
                    </a:p>
                  </a:txBody>
                  <a:tcPr marL="37758" marR="18879" marT="18879" marB="188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Creates a new array with the result of calling a function for each array element</a:t>
                      </a:r>
                    </a:p>
                  </a:txBody>
                  <a:tcPr marL="18879" marR="18879" marT="18879" marB="188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932125"/>
                  </a:ext>
                </a:extLst>
              </a:tr>
              <a:tr h="11794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hlinkClick r:id="rId7"/>
                        </a:rPr>
                        <a:t>pop()</a:t>
                      </a:r>
                      <a:endParaRPr lang="en-US" sz="1100">
                        <a:effectLst/>
                      </a:endParaRPr>
                    </a:p>
                  </a:txBody>
                  <a:tcPr marL="37758" marR="18879" marT="18879" marB="188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Removes the last element of an array, and returns that element</a:t>
                      </a:r>
                    </a:p>
                  </a:txBody>
                  <a:tcPr marL="18879" marR="18879" marT="18879" marB="188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66401"/>
                  </a:ext>
                </a:extLst>
              </a:tr>
              <a:tr h="19376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hlinkClick r:id="rId8"/>
                        </a:rPr>
                        <a:t>push()</a:t>
                      </a:r>
                      <a:endParaRPr lang="en-US" sz="1100">
                        <a:effectLst/>
                      </a:endParaRPr>
                    </a:p>
                  </a:txBody>
                  <a:tcPr marL="37758" marR="18879" marT="18879" marB="188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Adds new elements to the end of an array, and returns the new length</a:t>
                      </a:r>
                    </a:p>
                  </a:txBody>
                  <a:tcPr marL="18879" marR="18879" marT="18879" marB="188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59838"/>
                  </a:ext>
                </a:extLst>
              </a:tr>
              <a:tr h="11794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hlinkClick r:id="rId9"/>
                        </a:rPr>
                        <a:t>reduce()</a:t>
                      </a:r>
                      <a:endParaRPr lang="en-US" sz="1100">
                        <a:effectLst/>
                      </a:endParaRPr>
                    </a:p>
                  </a:txBody>
                  <a:tcPr marL="37758" marR="18879" marT="18879" marB="188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Reduce the values of an array to a single value (going left-to-right)</a:t>
                      </a:r>
                    </a:p>
                  </a:txBody>
                  <a:tcPr marL="18879" marR="18879" marT="18879" marB="188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477633"/>
                  </a:ext>
                </a:extLst>
              </a:tr>
              <a:tr h="11794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hlinkClick r:id="rId10"/>
                        </a:rPr>
                        <a:t>reduceRight()</a:t>
                      </a:r>
                      <a:endParaRPr lang="en-US" sz="1100">
                        <a:effectLst/>
                      </a:endParaRPr>
                    </a:p>
                  </a:txBody>
                  <a:tcPr marL="37758" marR="18879" marT="18879" marB="188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Reduce the values of an array to a single value (going right-to-left)</a:t>
                      </a:r>
                    </a:p>
                  </a:txBody>
                  <a:tcPr marL="18879" marR="18879" marT="18879" marB="188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06221"/>
                  </a:ext>
                </a:extLst>
              </a:tr>
              <a:tr h="11794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hlinkClick r:id="rId11"/>
                        </a:rPr>
                        <a:t>reverse()</a:t>
                      </a:r>
                      <a:endParaRPr lang="en-US" sz="1100">
                        <a:effectLst/>
                      </a:endParaRPr>
                    </a:p>
                  </a:txBody>
                  <a:tcPr marL="37758" marR="18879" marT="18879" marB="188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Reverses the order of the elements in an array</a:t>
                      </a:r>
                    </a:p>
                  </a:txBody>
                  <a:tcPr marL="18879" marR="18879" marT="18879" marB="188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596842"/>
                  </a:ext>
                </a:extLst>
              </a:tr>
              <a:tr h="11794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hlinkClick r:id="rId12"/>
                        </a:rPr>
                        <a:t>shift()</a:t>
                      </a:r>
                      <a:endParaRPr lang="en-US" sz="1100">
                        <a:effectLst/>
                      </a:endParaRPr>
                    </a:p>
                  </a:txBody>
                  <a:tcPr marL="37758" marR="18879" marT="18879" marB="188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Removes the first element of an array, and returns that element</a:t>
                      </a:r>
                    </a:p>
                  </a:txBody>
                  <a:tcPr marL="18879" marR="18879" marT="18879" marB="188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975139"/>
                  </a:ext>
                </a:extLst>
              </a:tr>
              <a:tr h="11794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hlinkClick r:id="rId13"/>
                        </a:rPr>
                        <a:t>slice()</a:t>
                      </a:r>
                      <a:endParaRPr lang="en-US" sz="1100">
                        <a:effectLst/>
                      </a:endParaRPr>
                    </a:p>
                  </a:txBody>
                  <a:tcPr marL="37758" marR="18879" marT="18879" marB="188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Selects a part of an array, and returns the new array</a:t>
                      </a:r>
                    </a:p>
                  </a:txBody>
                  <a:tcPr marL="18879" marR="18879" marT="18879" marB="188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69098"/>
                  </a:ext>
                </a:extLst>
              </a:tr>
              <a:tr h="11794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hlinkClick r:id="rId14"/>
                        </a:rPr>
                        <a:t>some()</a:t>
                      </a:r>
                      <a:endParaRPr lang="en-US" sz="1100">
                        <a:effectLst/>
                      </a:endParaRPr>
                    </a:p>
                  </a:txBody>
                  <a:tcPr marL="37758" marR="18879" marT="18879" marB="188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Checks if any of the elements in an array pass a test</a:t>
                      </a:r>
                    </a:p>
                  </a:txBody>
                  <a:tcPr marL="18879" marR="18879" marT="18879" marB="188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753322"/>
                  </a:ext>
                </a:extLst>
              </a:tr>
              <a:tr h="11794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hlinkClick r:id="rId15"/>
                        </a:rPr>
                        <a:t>sort()</a:t>
                      </a:r>
                      <a:endParaRPr lang="en-US" sz="1100">
                        <a:effectLst/>
                      </a:endParaRPr>
                    </a:p>
                  </a:txBody>
                  <a:tcPr marL="37758" marR="18879" marT="18879" marB="188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Sorts the elements of an array</a:t>
                      </a:r>
                    </a:p>
                  </a:txBody>
                  <a:tcPr marL="18879" marR="18879" marT="18879" marB="188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591322"/>
                  </a:ext>
                </a:extLst>
              </a:tr>
              <a:tr h="11794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hlinkClick r:id="rId16"/>
                        </a:rPr>
                        <a:t>splice()</a:t>
                      </a:r>
                      <a:endParaRPr lang="en-US" sz="1100">
                        <a:effectLst/>
                      </a:endParaRPr>
                    </a:p>
                  </a:txBody>
                  <a:tcPr marL="37758" marR="18879" marT="18879" marB="188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Adds/Removes elements from an array</a:t>
                      </a:r>
                    </a:p>
                  </a:txBody>
                  <a:tcPr marL="18879" marR="18879" marT="18879" marB="188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123990"/>
                  </a:ext>
                </a:extLst>
              </a:tr>
              <a:tr h="11794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hlinkClick r:id="rId17"/>
                        </a:rPr>
                        <a:t>toString()</a:t>
                      </a:r>
                      <a:endParaRPr lang="en-US" sz="1100">
                        <a:effectLst/>
                      </a:endParaRPr>
                    </a:p>
                  </a:txBody>
                  <a:tcPr marL="37758" marR="18879" marT="18879" marB="188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Converts an array to a string, and returns the result</a:t>
                      </a:r>
                    </a:p>
                  </a:txBody>
                  <a:tcPr marL="18879" marR="18879" marT="18879" marB="188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003784"/>
                  </a:ext>
                </a:extLst>
              </a:tr>
              <a:tr h="19376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hlinkClick r:id="rId18"/>
                        </a:rPr>
                        <a:t>unshift()</a:t>
                      </a:r>
                      <a:endParaRPr lang="en-US" sz="1100">
                        <a:effectLst/>
                      </a:endParaRPr>
                    </a:p>
                  </a:txBody>
                  <a:tcPr marL="37758" marR="18879" marT="18879" marB="188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Adds new elements to the beginning of an array, and returns the new length</a:t>
                      </a:r>
                    </a:p>
                  </a:txBody>
                  <a:tcPr marL="18879" marR="18879" marT="18879" marB="188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49667"/>
                  </a:ext>
                </a:extLst>
              </a:tr>
              <a:tr h="11794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hlinkClick r:id="rId19"/>
                        </a:rPr>
                        <a:t>valueOf()</a:t>
                      </a:r>
                      <a:endParaRPr lang="en-US" sz="1100">
                        <a:effectLst/>
                      </a:endParaRPr>
                    </a:p>
                  </a:txBody>
                  <a:tcPr marL="37758" marR="18879" marT="18879" marB="188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Returns the primitive value of an array</a:t>
                      </a:r>
                    </a:p>
                  </a:txBody>
                  <a:tcPr marL="18879" marR="18879" marT="18879" marB="188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935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701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3. JavaScript - Array</a:t>
            </a:r>
          </a:p>
          <a:p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531627" y="818860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Array map() method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8944" y="1597553"/>
            <a:ext cx="71661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var</a:t>
            </a:r>
            <a:r>
              <a:rPr lang="en-US" sz="1600" dirty="0"/>
              <a:t> numbers = [1, 4, 9, 16, 25]</a:t>
            </a:r>
          </a:p>
          <a:p>
            <a:endParaRPr lang="en-US" sz="1600" dirty="0"/>
          </a:p>
          <a:p>
            <a:r>
              <a:rPr lang="en-US" sz="1600" dirty="0"/>
              <a:t>for(</a:t>
            </a:r>
            <a:r>
              <a:rPr lang="en-US" sz="1600" dirty="0" err="1"/>
              <a:t>var</a:t>
            </a:r>
            <a:r>
              <a:rPr lang="en-US" sz="1600" dirty="0"/>
              <a:t> i = 0 in  numbers){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// for(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i = 0; i &lt;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numbers.length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; i++)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var</a:t>
            </a:r>
            <a:r>
              <a:rPr lang="en-US" sz="1600" dirty="0"/>
              <a:t> rad = </a:t>
            </a:r>
            <a:r>
              <a:rPr lang="en-US" sz="1600" dirty="0" err="1"/>
              <a:t>Math.sqrt</a:t>
            </a:r>
            <a:r>
              <a:rPr lang="en-US" sz="1600" dirty="0"/>
              <a:t>(numbers[i]);</a:t>
            </a:r>
          </a:p>
          <a:p>
            <a:r>
              <a:rPr lang="en-US" sz="1600" dirty="0"/>
              <a:t>	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document.write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(rad + ', ');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 err="1"/>
              <a:t>var</a:t>
            </a:r>
            <a:r>
              <a:rPr lang="en-US" sz="1600" dirty="0"/>
              <a:t> x = </a:t>
            </a:r>
            <a:r>
              <a:rPr lang="en-US" sz="1600" dirty="0" err="1"/>
              <a:t>numbers.map</a:t>
            </a:r>
            <a:r>
              <a:rPr lang="en-US" sz="1600" dirty="0"/>
              <a:t>(</a:t>
            </a:r>
            <a:r>
              <a:rPr lang="en-US" sz="1600" dirty="0" err="1"/>
              <a:t>Math.sqrt</a:t>
            </a:r>
            <a:r>
              <a:rPr lang="en-US" sz="1600" dirty="0"/>
              <a:t>);</a:t>
            </a:r>
          </a:p>
          <a:p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document.write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(x);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6167" y="1188218"/>
            <a:ext cx="8100233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1400" dirty="0">
                <a:solidFill>
                  <a:srgbClr val="3B3C40"/>
                </a:solidFill>
                <a:latin typeface="Open Sans"/>
              </a:rPr>
              <a:t>The map() method creates a new array with the results of calling a provided function on every element in this array.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29464" y="3999742"/>
            <a:ext cx="7838065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Open Sans"/>
              </a:rPr>
              <a:t> calls a provided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callback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Open Sans"/>
              </a:rPr>
              <a:t> function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Open Sans"/>
              </a:rPr>
              <a:t>once for each 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Open Sans"/>
              </a:rPr>
              <a:t> in an array, in order, and constructs a new array from the results.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callback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Open Sans"/>
              </a:rPr>
              <a:t> is invoked only for indexes of the array which have assigned values, including </a:t>
            </a:r>
            <a:r>
              <a:rPr kumimoji="0" lang="en-US" altLang="en-US" sz="1400" b="0" i="0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Open Sans"/>
              </a:rPr>
              <a:t>undefined. </a:t>
            </a:r>
            <a:r>
              <a:rPr kumimoji="0" lang="en-US" altLang="en-US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2" action="ppaction://hlinkfile"/>
              </a:rPr>
              <a:t> </a:t>
            </a:r>
            <a:endParaRPr kumimoji="0" lang="en-US" altLang="en-US" sz="14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566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Nokia Pure Headline" panose="020B0504040602060303" pitchFamily="34" charset="0"/>
              </a:rPr>
              <a:t>Way JavaScript?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17600" y="1431235"/>
            <a:ext cx="7742426" cy="291216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JavaScript is used in millions of Web pages to improve the design, validate forms, detect browsers, create cookies, and much more.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JavaScript is the most popular scripting language on the internet, and works in all major browsers, such as Internet Explorer, Mozilla, Firefox, Netscape, Opera,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Everyone can use JavaScript without purchasing a license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8286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4. JavaScript - Objects</a:t>
            </a:r>
          </a:p>
          <a:p>
            <a:endParaRPr lang="en-US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26165" y="799121"/>
            <a:ext cx="8100235" cy="4210200"/>
          </a:xfrm>
        </p:spPr>
        <p:txBody>
          <a:bodyPr>
            <a:normAutofit/>
          </a:bodyPr>
          <a:lstStyle/>
          <a:p>
            <a:r>
              <a:rPr lang="en-GB" dirty="0"/>
              <a:t>There are three methods to define an object in JavaScript: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Object Literal,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JavaScript Key Word new,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using a JavaScript constructor</a:t>
            </a:r>
          </a:p>
          <a:p>
            <a:r>
              <a:rPr lang="en-US" dirty="0"/>
              <a:t>Object Literal definition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294" y="2376694"/>
            <a:ext cx="5895975" cy="2457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9684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4. JavaScript - Objects</a:t>
            </a:r>
          </a:p>
          <a:p>
            <a:endParaRPr lang="en-US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26165" y="799121"/>
            <a:ext cx="8100235" cy="4210200"/>
          </a:xfrm>
        </p:spPr>
        <p:txBody>
          <a:bodyPr>
            <a:normAutofit/>
          </a:bodyPr>
          <a:lstStyle/>
          <a:p>
            <a:r>
              <a:rPr lang="en-GB" dirty="0"/>
              <a:t>JavaScript Key Word new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33500"/>
            <a:ext cx="5943600" cy="247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527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4. JavaScript - Objects</a:t>
            </a:r>
          </a:p>
          <a:p>
            <a:endParaRPr lang="en-US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26165" y="799121"/>
            <a:ext cx="8100235" cy="4210200"/>
          </a:xfrm>
        </p:spPr>
        <p:txBody>
          <a:bodyPr>
            <a:normAutofit/>
          </a:bodyPr>
          <a:lstStyle/>
          <a:p>
            <a:r>
              <a:rPr lang="en-GB" dirty="0"/>
              <a:t> JavaScript constructor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200150"/>
            <a:ext cx="5981700" cy="27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21824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4. JavaScript - Objects</a:t>
            </a:r>
          </a:p>
          <a:p>
            <a:endParaRPr lang="en-US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26166" y="683164"/>
            <a:ext cx="3478696" cy="4326157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  <a:r>
              <a:rPr lang="en-US" b="1" dirty="0"/>
              <a:t>Accessing Object Properties</a:t>
            </a:r>
          </a:p>
          <a:p>
            <a:endParaRPr lang="en-US" b="1" dirty="0"/>
          </a:p>
          <a:p>
            <a:r>
              <a:rPr lang="en-US" dirty="0"/>
              <a:t>You can access object properties in two ways:</a:t>
            </a:r>
          </a:p>
          <a:p>
            <a:r>
              <a:rPr lang="en-US" dirty="0"/>
              <a:t> </a:t>
            </a:r>
          </a:p>
          <a:p>
            <a:r>
              <a:rPr lang="en-US" i="1" dirty="0" err="1">
                <a:solidFill>
                  <a:srgbClr val="000000"/>
                </a:solidFill>
              </a:rPr>
              <a:t>objectName.propertyName</a:t>
            </a:r>
            <a:endParaRPr lang="en-US" dirty="0"/>
          </a:p>
          <a:p>
            <a:r>
              <a:rPr lang="en-US" dirty="0"/>
              <a:t>or</a:t>
            </a:r>
          </a:p>
          <a:p>
            <a:r>
              <a:rPr lang="en-US" i="1" dirty="0" err="1">
                <a:solidFill>
                  <a:srgbClr val="000000"/>
                </a:solidFill>
              </a:rPr>
              <a:t>objectName</a:t>
            </a:r>
            <a:r>
              <a:rPr lang="en-US" i="1" dirty="0">
                <a:solidFill>
                  <a:srgbClr val="000000"/>
                </a:solidFill>
              </a:rPr>
              <a:t>[</a:t>
            </a:r>
            <a:r>
              <a:rPr lang="en-US" i="1" dirty="0">
                <a:solidFill>
                  <a:srgbClr val="A52A2A"/>
                </a:solidFill>
              </a:rPr>
              <a:t>"</a:t>
            </a:r>
            <a:r>
              <a:rPr lang="en-US" i="1" dirty="0" err="1">
                <a:solidFill>
                  <a:srgbClr val="A52A2A"/>
                </a:solidFill>
              </a:rPr>
              <a:t>propertyName</a:t>
            </a:r>
            <a:r>
              <a:rPr lang="en-US" i="1" dirty="0">
                <a:solidFill>
                  <a:srgbClr val="A52A2A"/>
                </a:solidFill>
              </a:rPr>
              <a:t>"</a:t>
            </a:r>
            <a:r>
              <a:rPr lang="en-US" i="1" dirty="0">
                <a:solidFill>
                  <a:srgbClr val="000000"/>
                </a:solidFill>
              </a:rPr>
              <a:t>]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/>
              <a:t>Example</a:t>
            </a:r>
          </a:p>
          <a:p>
            <a:r>
              <a:rPr lang="en-US" dirty="0"/>
              <a:t>student.name; </a:t>
            </a:r>
          </a:p>
          <a:p>
            <a:r>
              <a:rPr lang="en-US" b="1" dirty="0"/>
              <a:t>or</a:t>
            </a:r>
          </a:p>
          <a:p>
            <a:r>
              <a:rPr lang="en-US" dirty="0"/>
              <a:t>student[“name"]; 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883427" y="683163"/>
            <a:ext cx="3478696" cy="419762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Accessing Object Methods</a:t>
            </a:r>
          </a:p>
          <a:p>
            <a:endParaRPr lang="en-US" b="1" dirty="0"/>
          </a:p>
          <a:p>
            <a:r>
              <a:rPr lang="en-US" dirty="0"/>
              <a:t>You access an object method with the following syntax:</a:t>
            </a:r>
          </a:p>
          <a:p>
            <a:endParaRPr lang="en-US" dirty="0"/>
          </a:p>
          <a:p>
            <a:r>
              <a:rPr lang="en-US" i="1" dirty="0" err="1">
                <a:solidFill>
                  <a:srgbClr val="000000"/>
                </a:solidFill>
              </a:rPr>
              <a:t>objectName.methodName</a:t>
            </a:r>
            <a:r>
              <a:rPr lang="en-US" i="1" dirty="0">
                <a:solidFill>
                  <a:srgbClr val="000000"/>
                </a:solidFill>
              </a:rPr>
              <a:t>()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Example</a:t>
            </a:r>
          </a:p>
          <a:p>
            <a:r>
              <a:rPr lang="en-US" dirty="0" err="1"/>
              <a:t>studentName</a:t>
            </a:r>
            <a:r>
              <a:rPr lang="en-US" dirty="0"/>
              <a:t> = </a:t>
            </a:r>
            <a:r>
              <a:rPr lang="en-US" dirty="0" err="1"/>
              <a:t>student.full_name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If you access the </a:t>
            </a:r>
            <a:r>
              <a:rPr lang="en-US" dirty="0" err="1"/>
              <a:t>full_name</a:t>
            </a:r>
            <a:r>
              <a:rPr lang="en-US" dirty="0"/>
              <a:t> </a:t>
            </a:r>
            <a:r>
              <a:rPr lang="en-US" b="1" dirty="0"/>
              <a:t>method</a:t>
            </a:r>
            <a:r>
              <a:rPr lang="en-US" dirty="0"/>
              <a:t>, without (), it will return the </a:t>
            </a:r>
            <a:r>
              <a:rPr lang="en-US" b="1" dirty="0"/>
              <a:t>function definition</a:t>
            </a:r>
            <a:r>
              <a:rPr lang="en-US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326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5. JavaScript - Functions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874721" y="745436"/>
            <a:ext cx="7394557" cy="37271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Why Functions?</a:t>
            </a:r>
          </a:p>
          <a:p>
            <a:endParaRPr lang="en-US" dirty="0"/>
          </a:p>
          <a:p>
            <a:r>
              <a:rPr lang="en-US" dirty="0"/>
              <a:t>You can reuse code: define the code once, and use it many times.</a:t>
            </a:r>
          </a:p>
          <a:p>
            <a:r>
              <a:rPr lang="en-US" dirty="0"/>
              <a:t>You can use the same code many times with different arguments, to produce different results.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0"/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https://www.w3schools.com/js/js_functions.asp</a:t>
            </a: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</a:rPr>
              <a:t>)</a:t>
            </a:r>
          </a:p>
          <a:p>
            <a:endParaRPr lang="en-US" dirty="0"/>
          </a:p>
          <a:p>
            <a:r>
              <a:rPr lang="en-US" dirty="0"/>
              <a:t>Convert Fahrenheit to Celsius:</a:t>
            </a: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toCelsius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fahrenheit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* (fahrenheit-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"demo"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toCelsius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77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736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5. JavaScript  - Functions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17601" y="795131"/>
            <a:ext cx="8497799" cy="4015408"/>
          </a:xfrm>
        </p:spPr>
        <p:txBody>
          <a:bodyPr>
            <a:noAutofit/>
          </a:bodyPr>
          <a:lstStyle/>
          <a:p>
            <a:r>
              <a:rPr lang="en-US" sz="1400" dirty="0"/>
              <a:t>A JavaScript function is a block of code designed to perform a particular task.</a:t>
            </a:r>
          </a:p>
          <a:p>
            <a:endParaRPr lang="en-US" sz="1400" dirty="0"/>
          </a:p>
          <a:p>
            <a:r>
              <a:rPr lang="en-US" altLang="en-US" sz="1400" u="sng" dirty="0"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Function Invocation</a:t>
            </a:r>
          </a:p>
          <a:p>
            <a:r>
              <a:rPr lang="en-US" altLang="en-US" sz="1400" dirty="0"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The code inside the function will execute when "something" invokes (calls) the function: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When an event occurs (when a user clicks a button)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When it is invoked (called) from JavaScript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Automatically (self invoked)</a:t>
            </a:r>
          </a:p>
          <a:p>
            <a:endParaRPr lang="en-US" altLang="en-US" sz="1400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  <a:p>
            <a:r>
              <a:rPr lang="en-US" altLang="en-US" sz="1400" u="sng" dirty="0"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Function Return</a:t>
            </a:r>
          </a:p>
          <a:p>
            <a:r>
              <a:rPr lang="en-US" altLang="en-US" sz="1400" dirty="0"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When JavaScript reaches a return statement, the function will stop executing.</a:t>
            </a:r>
          </a:p>
          <a:p>
            <a:r>
              <a:rPr lang="en-US" altLang="en-US" sz="1400" dirty="0"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If the function was invoked from a statement, JavaScript will "return" to execute the code after the invoking statement.</a:t>
            </a:r>
          </a:p>
          <a:p>
            <a:r>
              <a:rPr lang="en-US" altLang="en-US" sz="1400" dirty="0"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Functions often compute a return value. The return value is "returned" back to the "caller“.</a:t>
            </a:r>
          </a:p>
        </p:txBody>
      </p:sp>
      <p:sp>
        <p:nvSpPr>
          <p:cNvPr id="6" name="Rectangle 5"/>
          <p:cNvSpPr/>
          <p:nvPr/>
        </p:nvSpPr>
        <p:spPr>
          <a:xfrm>
            <a:off x="6301408" y="1953399"/>
            <a:ext cx="2713383" cy="132343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en-US" sz="1600" dirty="0" err="1">
                <a:solidFill>
                  <a:schemeClr val="tx2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var</a:t>
            </a:r>
            <a:r>
              <a:rPr lang="en-US" altLang="en-US" sz="1600" dirty="0">
                <a:solidFill>
                  <a:schemeClr val="tx2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 x = </a:t>
            </a:r>
            <a:r>
              <a:rPr lang="en-US" altLang="en-US" sz="1600" dirty="0" err="1">
                <a:solidFill>
                  <a:schemeClr val="tx2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myFunction</a:t>
            </a:r>
            <a:r>
              <a:rPr lang="en-US" altLang="en-US" sz="1600" dirty="0">
                <a:solidFill>
                  <a:schemeClr val="tx2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(4, 3); </a:t>
            </a:r>
          </a:p>
          <a:p>
            <a:r>
              <a:rPr lang="en-US" altLang="en-US" sz="1600" dirty="0">
                <a:solidFill>
                  <a:schemeClr val="tx2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       </a:t>
            </a:r>
          </a:p>
          <a:p>
            <a:r>
              <a:rPr lang="en-US" altLang="en-US" sz="1600" dirty="0">
                <a:solidFill>
                  <a:schemeClr val="tx2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function </a:t>
            </a:r>
            <a:r>
              <a:rPr lang="en-US" altLang="en-US" sz="1600" dirty="0" err="1">
                <a:solidFill>
                  <a:schemeClr val="tx2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myFunction</a:t>
            </a:r>
            <a:r>
              <a:rPr lang="en-US" altLang="en-US" sz="1600" dirty="0">
                <a:solidFill>
                  <a:schemeClr val="tx2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(a, b) {</a:t>
            </a:r>
          </a:p>
          <a:p>
            <a:r>
              <a:rPr lang="en-US" altLang="en-US" sz="1600" dirty="0">
                <a:solidFill>
                  <a:schemeClr val="tx2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    return a * b;                </a:t>
            </a:r>
          </a:p>
          <a:p>
            <a:r>
              <a:rPr lang="en-US" altLang="en-US" sz="1600" dirty="0">
                <a:solidFill>
                  <a:schemeClr val="tx2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96219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5. JavaScript - Functions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76017" y="934278"/>
            <a:ext cx="7394557" cy="355821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Functions can be used in the same way as you use variables, in all types of formulas, assignments, and calculations.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Example 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https://www.w3schools.com/js/js_functions.asp</a:t>
            </a: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Instead of using a variable to store the return value of a function:</a:t>
            </a:r>
          </a:p>
          <a:p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toCelsius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77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text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"The temperature is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 x +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 Celsius"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You can use the function directly, as a variable value:</a:t>
            </a:r>
          </a:p>
          <a:p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text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"The temperature is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toCelsius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77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+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 Celsius"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en-US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1811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6. JavaScript - Scope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17600" y="924339"/>
            <a:ext cx="7394557" cy="3558211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In JavaScript, objects and functions are also variables.</a:t>
            </a:r>
          </a:p>
          <a:p>
            <a:endParaRPr lang="en-US" altLang="en-US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  <a:p>
            <a:r>
              <a:rPr lang="en-US" altLang="en-US" dirty="0"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In JavaScript, scope is the set of variables, objects, and functions you have access to.</a:t>
            </a:r>
          </a:p>
          <a:p>
            <a:endParaRPr lang="en-US" altLang="en-US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  <a:p>
            <a:r>
              <a:rPr lang="en-US" altLang="en-US" dirty="0"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JavaScript has function scope: the scope changes inside functions.</a:t>
            </a:r>
            <a:endParaRPr lang="en-US" altLang="en-US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9823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6. JavaScript - Scope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500192" y="809001"/>
            <a:ext cx="2435087" cy="3558211"/>
          </a:xfrm>
        </p:spPr>
        <p:txBody>
          <a:bodyPr>
            <a:normAutofit fontScale="92500"/>
          </a:bodyPr>
          <a:lstStyle/>
          <a:p>
            <a:pPr lvl="0"/>
            <a:r>
              <a:rPr lang="en-GB" dirty="0"/>
              <a:t>1. The global scope of the application</a:t>
            </a:r>
            <a:endParaRPr lang="en-US" dirty="0"/>
          </a:p>
          <a:p>
            <a:pPr lvl="0"/>
            <a:r>
              <a:rPr lang="en-GB" dirty="0"/>
              <a:t>2. The internal scope of the function </a:t>
            </a:r>
            <a:r>
              <a:rPr lang="en-GB" i="1" dirty="0" err="1"/>
              <a:t>firstLevel</a:t>
            </a:r>
            <a:r>
              <a:rPr lang="en-GB" dirty="0"/>
              <a:t>. All variables and function from global are available inside</a:t>
            </a:r>
            <a:endParaRPr lang="en-US" dirty="0"/>
          </a:p>
          <a:p>
            <a:pPr lvl="0"/>
            <a:r>
              <a:rPr lang="en-GB" dirty="0"/>
              <a:t>3. The internal scope of the function </a:t>
            </a:r>
            <a:r>
              <a:rPr lang="en-GB" i="1" dirty="0" err="1"/>
              <a:t>showVariables</a:t>
            </a:r>
            <a:r>
              <a:rPr lang="en-GB" dirty="0"/>
              <a:t>. Because this function is declared inside </a:t>
            </a:r>
            <a:r>
              <a:rPr lang="en-GB" i="1" dirty="0" err="1"/>
              <a:t>firstLevelVar</a:t>
            </a:r>
            <a:r>
              <a:rPr lang="en-GB" dirty="0"/>
              <a:t> all variables and functions will be available in this scope including the ones defined in an upper scope.</a:t>
            </a:r>
            <a:endParaRPr lang="en-US" dirty="0"/>
          </a:p>
          <a:p>
            <a:endParaRPr lang="en-US" altLang="en-US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00" y="776287"/>
            <a:ext cx="6010275" cy="3590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19184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7. JavaScript  - Debugging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17600" y="795130"/>
            <a:ext cx="8100235" cy="3568147"/>
          </a:xfrm>
        </p:spPr>
        <p:txBody>
          <a:bodyPr>
            <a:normAutofit/>
          </a:bodyPr>
          <a:lstStyle/>
          <a:p>
            <a:r>
              <a:rPr lang="en-GB" dirty="0"/>
              <a:t>Chrome developer tools</a:t>
            </a:r>
            <a:endParaRPr lang="en-US" dirty="0"/>
          </a:p>
          <a:p>
            <a:endParaRPr lang="en-US" altLang="en-US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  <a:p>
            <a:endParaRPr lang="en-US" altLang="en-US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  <a:p>
            <a:endParaRPr lang="en-US" altLang="en-US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  <a:p>
            <a:endParaRPr lang="en-US" altLang="en-US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  <a:p>
            <a:endParaRPr lang="en-US" altLang="en-US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  <a:p>
            <a:endParaRPr lang="en-US" altLang="en-US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  <a:p>
            <a:endParaRPr lang="en-US" altLang="en-US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  <a:p>
            <a:r>
              <a:rPr lang="en-GB" dirty="0"/>
              <a:t>Firebug for Firefox </a:t>
            </a:r>
            <a:r>
              <a:rPr lang="en-GB" u="sng" dirty="0">
                <a:hlinkClick r:id="rId2"/>
              </a:rPr>
              <a:t>http://getfirebug.com/</a:t>
            </a:r>
            <a:endParaRPr lang="en-US" dirty="0"/>
          </a:p>
          <a:p>
            <a:endParaRPr lang="en-US" dirty="0"/>
          </a:p>
          <a:p>
            <a:endParaRPr lang="en-US" altLang="en-US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00" y="3658578"/>
            <a:ext cx="6010275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059" y="435600"/>
            <a:ext cx="5362575" cy="2838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8810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Nokia Pure Headline" panose="020B0504040602060303" pitchFamily="34" charset="0"/>
              </a:rPr>
              <a:t>What is JavaScript?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17600" y="665922"/>
            <a:ext cx="7911391" cy="416332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JavaScript is a scripting language </a:t>
            </a:r>
          </a:p>
          <a:p>
            <a:r>
              <a:rPr lang="en-US" altLang="en-US" dirty="0"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	(</a:t>
            </a:r>
            <a:r>
              <a:rPr lang="en-US" altLang="en-US" sz="1400" dirty="0"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a scripting language is a lightweight programming language</a:t>
            </a:r>
            <a:r>
              <a:rPr lang="en-US" altLang="en-US" dirty="0"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A JavaScript consists of lines of executable computer 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A JavaScript is usually embedded directly into HTML pages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JavaScript is an interpreted language </a:t>
            </a:r>
          </a:p>
          <a:p>
            <a:pPr lvl="1"/>
            <a:r>
              <a:rPr lang="en-US" altLang="en-US" dirty="0"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	(scripts execute without preliminary compilation)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JavaScript was designed to add interactivity to HTML pages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JavaScript runs in client software</a:t>
            </a:r>
          </a:p>
          <a:p>
            <a:endParaRPr lang="en-US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4829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8. JavaScript  - </a:t>
            </a:r>
            <a:r>
              <a:rPr lang="en-US" b="1" dirty="0"/>
              <a:t>Best Practices</a:t>
            </a:r>
            <a:endParaRPr lang="en-US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341940" y="755374"/>
            <a:ext cx="5555817" cy="3945835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900" dirty="0"/>
              <a:t>Avoid Global Variables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dirty="0"/>
              <a:t>Always Declare Local Variables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dirty="0"/>
              <a:t>Declarations on Top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dirty="0"/>
              <a:t>Initialize Variables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dirty="0"/>
              <a:t>Never Declare Number, String, or Boolean Objects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dirty="0"/>
              <a:t>Don't Use new Object()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dirty="0"/>
              <a:t>Beware of Automatic Type Conversions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dirty="0"/>
              <a:t>End Your Switches with Defaults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dirty="0"/>
              <a:t>…….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sz="1200" dirty="0"/>
              <a:t>(https://www.w3schools.com/js)</a:t>
            </a:r>
            <a:endParaRPr lang="en-US" altLang="en-US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4785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9. JavaScript  - </a:t>
            </a:r>
            <a:r>
              <a:rPr lang="en-US" b="1" dirty="0"/>
              <a:t>Style Guide and Coding Conventions</a:t>
            </a:r>
            <a:endParaRPr lang="en-US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17600" y="795130"/>
            <a:ext cx="8100235" cy="403528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 names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use </a:t>
            </a:r>
            <a:r>
              <a:rPr lang="en-US" b="1" dirty="0"/>
              <a:t>camelCase</a:t>
            </a:r>
            <a:r>
              <a:rPr lang="en-US" dirty="0"/>
              <a:t> for identifier names (variables and functions).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all names start with a </a:t>
            </a:r>
            <a:r>
              <a:rPr lang="en-US" b="1" dirty="0"/>
              <a:t>letter</a:t>
            </a:r>
            <a:r>
              <a:rPr lang="en-US" dirty="0"/>
              <a:t>.</a:t>
            </a:r>
          </a:p>
          <a:p>
            <a:pPr lvl="3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"John"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Spaces around operators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always put spaces around operators ( = + - * / ), and after commas</a:t>
            </a:r>
          </a:p>
          <a:p>
            <a:pPr lvl="1"/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 = y + z;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values = 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"Volvo"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"Saab"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"Fiat"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indentation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always use 4 spaces for indentation of code blocks</a:t>
            </a:r>
          </a:p>
          <a:p>
            <a:pPr lvl="4"/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toCelsius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fahrenheit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	    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/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*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fahrenheit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-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32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  <a:p>
            <a:endParaRPr lang="en-US" altLang="en-US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48299" y="4642222"/>
            <a:ext cx="23194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(https://www.w3schools.com/js)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871642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9. JavaScript  - Style Guide and Coding Conventions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17601" y="795130"/>
            <a:ext cx="5456426" cy="3568147"/>
          </a:xfrm>
        </p:spPr>
        <p:txBody>
          <a:bodyPr>
            <a:normAutofit/>
          </a:bodyPr>
          <a:lstStyle/>
          <a:p>
            <a:r>
              <a:rPr lang="en-US" dirty="0"/>
              <a:t>Statement rules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always end a simple statement with a semicolon</a:t>
            </a: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values = 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"Volvo"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"Saab"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"Fiat"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complex (compound) statements: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put the opening bracket at the end of the first line.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use one space before the opening bracket.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put the closing bracket on a new line, without leading spaces.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do not end a complex statement with a semicolon.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altLang="en-US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49858" y="4568007"/>
            <a:ext cx="23194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(https://www.w3schools.com/js)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5874027" y="2321238"/>
            <a:ext cx="3190460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nn-NO" sz="1400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 (i = </a:t>
            </a:r>
            <a:r>
              <a:rPr lang="nn-NO" sz="14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; i &lt; </a:t>
            </a:r>
            <a:r>
              <a:rPr lang="nn-NO" sz="14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nn-NO" sz="1400" dirty="0"/>
            </a:b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 x += i;</a:t>
            </a:r>
            <a:br>
              <a:rPr lang="nn-NO" sz="1400" dirty="0"/>
            </a:b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--------------------</a:t>
            </a:r>
          </a:p>
          <a:p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(time &lt;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20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 greeting = 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"Good day"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greeting = 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"Good evening"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86004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9. JavaScript  - Style Guide and Coding Conventions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17601" y="795130"/>
            <a:ext cx="4591722" cy="35681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Object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place the opening bracket on the same line as the object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colon plus one space between each property and its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quotes around string values, not around numeric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not add a comma after the last property-value pair.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place the closing bracket on a new line, without leading spaces.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always end an object definition with a semicolon.</a:t>
            </a:r>
          </a:p>
          <a:p>
            <a:endParaRPr lang="en-US" dirty="0"/>
          </a:p>
          <a:p>
            <a:endParaRPr lang="en-US" altLang="en-US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49858" y="4568007"/>
            <a:ext cx="23194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(https://www.w3schools.com/js)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5287461" y="2387840"/>
            <a:ext cx="3538330" cy="13849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person = {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"John"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"Doe"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 age: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50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eyeColor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"blue"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376346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65470" y="1210759"/>
            <a:ext cx="8308800" cy="634766"/>
          </a:xfrm>
        </p:spPr>
        <p:txBody>
          <a:bodyPr/>
          <a:lstStyle/>
          <a:p>
            <a:r>
              <a:rPr lang="en-GB" dirty="0"/>
              <a:t>Thank you for your attention!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671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4037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Nokia Pure Headline" panose="020B0504040602060303" pitchFamily="34" charset="0"/>
              </a:rPr>
              <a:t>JavaScript short History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17600" y="795130"/>
            <a:ext cx="8308800" cy="416449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JavaScript created by </a:t>
            </a:r>
            <a:r>
              <a:rPr lang="en-US" dirty="0"/>
              <a:t>Brendan </a:t>
            </a:r>
            <a:r>
              <a:rPr lang="en-US" dirty="0" err="1"/>
              <a:t>Eich</a:t>
            </a:r>
            <a:r>
              <a:rPr lang="en-US" dirty="0"/>
              <a:t> </a:t>
            </a:r>
            <a:r>
              <a:rPr lang="en-US" altLang="en-US" dirty="0"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(Netscape</a:t>
            </a:r>
            <a:r>
              <a:rPr lang="en-US" dirty="0"/>
              <a:t>)</a:t>
            </a:r>
            <a:endParaRPr lang="en-US" altLang="en-US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  <a:p>
            <a:r>
              <a:rPr lang="en-US" dirty="0"/>
              <a:t>	- was called Mocha (April – Sept. 1995)</a:t>
            </a:r>
          </a:p>
          <a:p>
            <a:r>
              <a:rPr lang="en-US" dirty="0"/>
              <a:t>	- renamed </a:t>
            </a:r>
            <a:r>
              <a:rPr lang="en-US" dirty="0" err="1"/>
              <a:t>LiveScript</a:t>
            </a:r>
            <a:r>
              <a:rPr lang="en-US" dirty="0"/>
              <a:t>  (September 1995)</a:t>
            </a:r>
          </a:p>
          <a:p>
            <a:r>
              <a:rPr lang="en-US" dirty="0"/>
              <a:t>	- JavaScript</a:t>
            </a:r>
          </a:p>
          <a:p>
            <a:r>
              <a:rPr lang="en-US" altLang="en-US" dirty="0"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	</a:t>
            </a:r>
            <a:r>
              <a:rPr lang="en-US" altLang="en-US" sz="1400" dirty="0"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  <a:hlinkClick r:id="rId2"/>
              </a:rPr>
              <a:t>https://en.wikipedia.org/wiki/Brendan_Eich</a:t>
            </a:r>
            <a:endParaRPr lang="en-US" altLang="en-US" sz="1400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  <a:p>
            <a:endParaRPr lang="en-US" altLang="en-US" sz="1400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JScript created by Microsoft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IE and Netscape renderings are slightly different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Standardized by European Computer Manufacturers Association (ECMA) in 1997</a:t>
            </a:r>
          </a:p>
          <a:p>
            <a:r>
              <a:rPr lang="en-US" dirty="0"/>
              <a:t>	</a:t>
            </a:r>
            <a:r>
              <a:rPr lang="en-US" sz="1400" dirty="0"/>
              <a:t>ECMA-262 is the official name of the standard</a:t>
            </a:r>
          </a:p>
          <a:p>
            <a:pPr lvl="1"/>
            <a:r>
              <a:rPr lang="en-US" dirty="0"/>
              <a:t>	ECMAScript is the official name of the language</a:t>
            </a:r>
            <a:endParaRPr lang="en-US" altLang="en-US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  <a:p>
            <a:pPr algn="ctr"/>
            <a:r>
              <a:rPr lang="en-US" altLang="en-US" dirty="0"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  <a:hlinkClick r:id="rId3"/>
              </a:rPr>
              <a:t>http://www.ecma-international.org/publications/standards/Ecma-262.htm</a:t>
            </a:r>
            <a:endParaRPr lang="en-US" altLang="en-US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  <a:p>
            <a:endParaRPr lang="en-US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297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Nokia Pure Headline" panose="020B0504040602060303" pitchFamily="34" charset="0"/>
              </a:rPr>
              <a:t>JavaScript is not Java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17600" y="1785680"/>
            <a:ext cx="7394557" cy="269687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Java and JavaScript are two completely different languages in both concept and design!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Java (developed by Sun Microsystems) is a powerful and much more complex programming language - in the same category as C and C++.</a:t>
            </a:r>
          </a:p>
          <a:p>
            <a:endParaRPr lang="en-US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651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Nokia Pure Headline" panose="020B0504040602060303" pitchFamily="34" charset="0"/>
              </a:rPr>
              <a:t>Learning JavaScript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17600" y="924339"/>
            <a:ext cx="7394557" cy="355821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Special syntax to 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Learn the basics and then use other people's work</a:t>
            </a:r>
            <a:br>
              <a:rPr lang="en-US" altLang="en-US" dirty="0"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</a:br>
            <a:r>
              <a:rPr lang="en-US" altLang="en-US" dirty="0"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(lots of free sites)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Write it in a text editor, view results in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You need to revise your HTML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You need patience and good eyesight!</a:t>
            </a:r>
          </a:p>
          <a:p>
            <a:endParaRPr lang="en-US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405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Nokia Pure Headline" panose="020B0504040602060303" pitchFamily="34" charset="0"/>
              </a:rPr>
              <a:t>Useful Resources and Interesting Examples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17600" y="1063487"/>
            <a:ext cx="7394557" cy="34190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PMingLiU" panose="02020500000000000000" pitchFamily="18" charset="-120"/>
              </a:rPr>
              <a:t>JavaScript Tutorials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PMingLiU" panose="02020500000000000000" pitchFamily="18" charset="-120"/>
                <a:hlinkClick r:id="rId2"/>
              </a:rPr>
              <a:t>http://www.w3schools.com/</a:t>
            </a:r>
            <a:endParaRPr lang="en-US" altLang="zh-TW" dirty="0">
              <a:ea typeface="PMingLiU" panose="02020500000000000000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PMingLiU" panose="02020500000000000000" pitchFamily="18" charset="-120"/>
              </a:rPr>
              <a:t>Some examples from W3Schools</a:t>
            </a:r>
          </a:p>
          <a:p>
            <a:pPr lvl="2">
              <a:lnSpc>
                <a:spcPct val="90000"/>
              </a:lnSpc>
            </a:pPr>
            <a:r>
              <a:rPr lang="en-US" altLang="zh-TW" dirty="0">
                <a:ea typeface="PMingLiU" panose="02020500000000000000" pitchFamily="18" charset="-120"/>
                <a:hlinkClick r:id="rId3"/>
              </a:rPr>
              <a:t>JavaScript Examples</a:t>
            </a:r>
            <a:r>
              <a:rPr lang="en-US" altLang="zh-TW" dirty="0">
                <a:ea typeface="PMingLiU" panose="02020500000000000000" pitchFamily="18" charset="-120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zh-TW" dirty="0">
                <a:ea typeface="PMingLiU" panose="02020500000000000000" pitchFamily="18" charset="-120"/>
                <a:hlinkClick r:id="rId4"/>
              </a:rPr>
              <a:t>JavaScript Object Examples</a:t>
            </a:r>
            <a:r>
              <a:rPr lang="en-US" altLang="zh-TW" dirty="0">
                <a:ea typeface="PMingLiU" panose="02020500000000000000" pitchFamily="18" charset="-120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zh-TW" dirty="0">
                <a:ea typeface="PMingLiU" panose="02020500000000000000" pitchFamily="18" charset="-120"/>
                <a:hlinkClick r:id="rId5"/>
              </a:rPr>
              <a:t>JavaScript HTML DOM Examples</a:t>
            </a:r>
            <a:endParaRPr lang="en-US" altLang="zh-TW" dirty="0">
              <a:ea typeface="PMingLiU" panose="02020500000000000000" pitchFamily="18" charset="-120"/>
            </a:endParaRPr>
          </a:p>
          <a:p>
            <a:pPr lvl="2">
              <a:lnSpc>
                <a:spcPct val="90000"/>
              </a:lnSpc>
            </a:pPr>
            <a:endParaRPr lang="en-US" altLang="zh-TW" dirty="0">
              <a:ea typeface="PMingLiU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ea typeface="PMingLiU" panose="02020500000000000000" pitchFamily="18" charset="-120"/>
              </a:rPr>
              <a:t>JavaScript DHTML GUI Components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PMingLiU" panose="02020500000000000000" pitchFamily="18" charset="-120"/>
                <a:hlinkClick r:id="rId6"/>
              </a:rPr>
              <a:t>http://www.java2s.com/Code/JavaScript/GUI-Components/CatalogGUI-Components.htm</a:t>
            </a:r>
            <a:endParaRPr lang="en-US" altLang="zh-TW" dirty="0">
              <a:ea typeface="PMingLiU" panose="02020500000000000000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dirty="0">
              <a:ea typeface="PMingLiU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dirty="0" err="1">
                <a:ea typeface="PMingLiU" panose="02020500000000000000" pitchFamily="18" charset="-120"/>
              </a:rPr>
              <a:t>EditGrid</a:t>
            </a:r>
            <a:r>
              <a:rPr lang="en-US" altLang="zh-TW" dirty="0">
                <a:ea typeface="PMingLiU" panose="02020500000000000000" pitchFamily="18" charset="-12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PMingLiU" panose="02020500000000000000" pitchFamily="18" charset="-120"/>
                <a:hlinkClick r:id="rId7"/>
              </a:rPr>
              <a:t>http://www.editgrid.com/</a:t>
            </a:r>
            <a:endParaRPr lang="en-US" altLang="zh-TW" dirty="0">
              <a:ea typeface="PMingLiU" panose="02020500000000000000" pitchFamily="18" charset="-120"/>
            </a:endParaRPr>
          </a:p>
          <a:p>
            <a:endParaRPr lang="en-US" dirty="0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64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Content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914556" y="1002913"/>
            <a:ext cx="8308800" cy="3875087"/>
          </a:xfrm>
          <a:prstGeom prst="rect">
            <a:avLst/>
          </a:prstGeom>
        </p:spPr>
        <p:txBody>
          <a:bodyPr/>
          <a:lstStyle/>
          <a:p>
            <a:pPr marL="342900" indent="-342900">
              <a:buAutoNum type="arabicPeriod"/>
            </a:pPr>
            <a:r>
              <a:rPr lang="en-US" b="1" dirty="0"/>
              <a:t>JavaScript Syntax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b="1" dirty="0"/>
              <a:t>JavaScript </a:t>
            </a:r>
            <a:r>
              <a:rPr lang="en-US" b="1" dirty="0"/>
              <a:t>–</a:t>
            </a:r>
            <a:r>
              <a:rPr lang="en-US" b="1" dirty="0"/>
              <a:t> Data types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b="1" dirty="0"/>
              <a:t>JavaScript – Array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b="1" dirty="0"/>
              <a:t>JavaScript – Objects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b="1" dirty="0"/>
              <a:t>JavaScript </a:t>
            </a:r>
            <a:r>
              <a:rPr lang="en-US" b="1" dirty="0"/>
              <a:t>–</a:t>
            </a:r>
            <a:r>
              <a:rPr lang="en-US" b="1" dirty="0"/>
              <a:t> Functions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b="1" dirty="0"/>
              <a:t>JavaScript </a:t>
            </a:r>
            <a:r>
              <a:rPr lang="en-US" b="1" dirty="0"/>
              <a:t>–</a:t>
            </a:r>
            <a:r>
              <a:rPr lang="en-US" b="1" dirty="0"/>
              <a:t> Scope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b="1" dirty="0"/>
              <a:t>JavaScript – Debugging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b="1" dirty="0"/>
              <a:t>JavaScript </a:t>
            </a:r>
            <a:r>
              <a:rPr lang="en-US" b="1" dirty="0"/>
              <a:t>–</a:t>
            </a:r>
            <a:r>
              <a:rPr lang="en-US" b="1" dirty="0"/>
              <a:t> </a:t>
            </a:r>
            <a:r>
              <a:rPr lang="en-US" b="1" dirty="0"/>
              <a:t>Best Practices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b="1" dirty="0"/>
              <a:t>JavaScript – Style Guide</a:t>
            </a:r>
          </a:p>
          <a:p>
            <a:endParaRPr lang="en-US" b="1" dirty="0"/>
          </a:p>
          <a:p>
            <a:pPr marL="342900" indent="-342900">
              <a:buAutoNum type="arabicPeriod"/>
            </a:pPr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325220"/>
      </p:ext>
    </p:extLst>
  </p:cSld>
  <p:clrMapOvr>
    <a:masterClrMapping/>
  </p:clrMapOvr>
</p:sld>
</file>

<file path=ppt/theme/theme1.xml><?xml version="1.0" encoding="utf-8"?>
<a:theme xmlns:a="http://schemas.openxmlformats.org/drawingml/2006/main" name="Nokia White Master with headline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  <a:prstDash val="solid"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err="1" smtClean="0">
            <a:solidFill>
              <a:schemeClr val="tx2"/>
            </a:solidFill>
            <a:ea typeface="Nokia Pure Text Light" panose="020B04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 defTabSz="360000">
          <a:spcAft>
            <a:spcPts val="600"/>
          </a:spcAft>
          <a:tabLst>
            <a:tab pos="360000" algn="l"/>
          </a:tabLst>
          <a:defRPr sz="1200" dirty="0" smtClean="0">
            <a:solidFill>
              <a:schemeClr val="tx2"/>
            </a:solidFill>
            <a:latin typeface="Arial" panose="020B0604020202020204" pitchFamily="34" charset="0"/>
            <a:ea typeface="Nokia Pure Text Light" panose="020B0403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_Arial_PPT_Corp_V3" id="{CF799A99-5A47-4F52-A14E-781A96F95C37}" vid="{C7B0C472-D938-464B-996D-292DBA541520}"/>
    </a:ext>
  </a:extLst>
</a:theme>
</file>

<file path=ppt/theme/theme2.xml><?xml version="1.0" encoding="utf-8"?>
<a:theme xmlns:a="http://schemas.openxmlformats.org/drawingml/2006/main" name="2 Nokia INTERNAL White Master plain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  <a:prstDash val="solid"/>
        </a:ln>
      </a:spPr>
      <a:bodyPr rtlCol="0" anchor="t"/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_Arial_PPT_Corp_V3" id="{CF799A99-5A47-4F52-A14E-781A96F95C37}" vid="{8EB8CD5E-55A8-47A6-968A-A6040D55259A}"/>
    </a:ext>
  </a:extLst>
</a:theme>
</file>

<file path=ppt/theme/theme3.xml><?xml version="1.0" encoding="utf-8"?>
<a:theme xmlns:a="http://schemas.openxmlformats.org/drawingml/2006/main" name="3 Nokia Blue Master plain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_Arial_PPT_Corp_V3" id="{CF799A99-5A47-4F52-A14E-781A96F95C37}" vid="{06AAE512-0224-47C0-B25E-A6EF1ED64957}"/>
    </a:ext>
  </a:extLst>
</a:theme>
</file>

<file path=ppt/theme/theme4.xml><?xml version="1.0" encoding="utf-8"?>
<a:theme xmlns:a="http://schemas.openxmlformats.org/drawingml/2006/main" name="4 Nokia Blue EXTERNAL Master end slide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_Arial_PPT_Corp_V3" id="{CF799A99-5A47-4F52-A14E-781A96F95C37}" vid="{91426FE9-18D3-489C-9C48-009BB162A08D}"/>
    </a:ext>
  </a:extLst>
</a:theme>
</file>

<file path=ppt/theme/theme5.xml><?xml version="1.0" encoding="utf-8"?>
<a:theme xmlns:a="http://schemas.openxmlformats.org/drawingml/2006/main" name="5 Nokia White INTERNAL Master end slide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_Arial_PPT_Corp_V3" id="{CF799A99-5A47-4F52-A14E-781A96F95C37}" vid="{464B52C3-138A-45C5-9352-5FC3A108FCD4}"/>
    </a:ext>
  </a:extLst>
</a:theme>
</file>

<file path=ppt/theme/theme6.xml><?xml version="1.0" encoding="utf-8"?>
<a:theme xmlns:a="http://schemas.openxmlformats.org/drawingml/2006/main" name="6 Nokia Divider Master plain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">
          <a:solidFill>
            <a:schemeClr val="bg2"/>
          </a:solidFill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okia_Arial_PPT_Corp_V3" id="{CF799A99-5A47-4F52-A14E-781A96F95C37}" vid="{1366F945-CD9A-4F39-A342-B7BA343D497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��< ? x m l   v e r s i o n = " 1 . 0 "   e n c o d i n g = " u t f - 1 6 " ? > < A r r a y O f O b j e c t L i n k   x m l n s : x s i = " h t t p : / / w w w . w 3 . o r g / 2 0 0 1 / X M L S c h e m a - i n s t a n c e "   x m l n s : x s d = " h t t p : / / w w w . w 3 . o r g / 2 0 0 1 / X M L S c h e m a " / > 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F46A49E79AD742B3172523306D5317" ma:contentTypeVersion="0" ma:contentTypeDescription="Create a new document." ma:contentTypeScope="" ma:versionID="b3148c416ae16d325a928d3560fa1cb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6FA07C-A199-43B1-A30A-67E7BC569876}">
  <ds:schemaRefs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E9D1FAA-E5F1-4110-90A5-BDD25CE8C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95C6BA4-CD16-4037-8C5B-AA0381533275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A67814D8-F091-43DB-8B50-931B0C84C0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Nokia_Arial_PPT_Nokia_V3</Template>
  <TotalTime>0</TotalTime>
  <Words>2306</Words>
  <Application>Microsoft Office PowerPoint</Application>
  <PresentationFormat>On-screen Show (16:9)</PresentationFormat>
  <Paragraphs>587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45</vt:i4>
      </vt:variant>
    </vt:vector>
  </HeadingPairs>
  <TitlesOfParts>
    <vt:vector size="63" baseType="lpstr">
      <vt:lpstr>PMingLiU</vt:lpstr>
      <vt:lpstr>Arial</vt:lpstr>
      <vt:lpstr>Consolas</vt:lpstr>
      <vt:lpstr>Nokia Pure Headline</vt:lpstr>
      <vt:lpstr>Nokia Pure Headline Light</vt:lpstr>
      <vt:lpstr>Nokia Pure Text</vt:lpstr>
      <vt:lpstr>Nokia Pure Text Light</vt:lpstr>
      <vt:lpstr>Open Sans</vt:lpstr>
      <vt:lpstr>Segoe UI</vt:lpstr>
      <vt:lpstr>Verdana</vt:lpstr>
      <vt:lpstr>Wingdings</vt:lpstr>
      <vt:lpstr>ヒラギノ角ゴ Pro W3</vt:lpstr>
      <vt:lpstr>Nokia White Master with headline</vt:lpstr>
      <vt:lpstr>2 Nokia INTERNAL White Master plain</vt:lpstr>
      <vt:lpstr>3 Nokia Blue Master plain</vt:lpstr>
      <vt:lpstr>4 Nokia Blue EXTERNAL Master end slide</vt:lpstr>
      <vt:lpstr>5 Nokia White INTERNAL Master end slide</vt:lpstr>
      <vt:lpstr>6 Nokia Divider Master plain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2017-03-03T14:43:19Z</dcterms:created>
  <dcterms:modified xsi:type="dcterms:W3CDTF">2017-03-15T05:03:37Z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bjectLinks">
    <vt:lpwstr>{826FA07C-A199-43B1-A30A-67E7BC569876}</vt:lpwstr>
  </property>
  <property fmtid="{D5CDD505-2E9C-101B-9397-08002B2CF9AE}" pid="3" name="ContentTypeId">
    <vt:lpwstr>0x01010044F46A49E79AD742B3172523306D5317</vt:lpwstr>
  </property>
  <property fmtid="{D5CDD505-2E9C-101B-9397-08002B2CF9AE}" pid="4" name="_AdHocReviewCycleID">
    <vt:i4>-1535025781</vt:i4>
  </property>
  <property fmtid="{D5CDD505-2E9C-101B-9397-08002B2CF9AE}" pid="5" name="_NewReviewCycle">
    <vt:lpwstr/>
  </property>
</Properties>
</file>