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798" r:id="rId5"/>
    <p:sldMasterId id="2147483813" r:id="rId6"/>
    <p:sldMasterId id="2147483825" r:id="rId7"/>
    <p:sldMasterId id="2147483833" r:id="rId8"/>
    <p:sldMasterId id="2147483842" r:id="rId9"/>
    <p:sldMasterId id="2147483862" r:id="rId10"/>
  </p:sldMasterIdLst>
  <p:notesMasterIdLst>
    <p:notesMasterId r:id="rId17"/>
  </p:notesMasterIdLst>
  <p:handoutMasterIdLst>
    <p:handoutMasterId r:id="rId18"/>
  </p:handoutMasterIdLst>
  <p:sldIdLst>
    <p:sldId id="311" r:id="rId11"/>
    <p:sldId id="503" r:id="rId12"/>
    <p:sldId id="522" r:id="rId13"/>
    <p:sldId id="524" r:id="rId14"/>
    <p:sldId id="523" r:id="rId15"/>
    <p:sldId id="454" r:id="rId16"/>
  </p:sldIdLst>
  <p:sldSz cx="9144000" cy="5143500" type="screen16x9"/>
  <p:notesSz cx="7023100" cy="9309100"/>
  <p:custDataLst>
    <p:tags r:id="rId1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8" autoAdjust="0"/>
  </p:normalViewPr>
  <p:slideViewPr>
    <p:cSldViewPr snapToGrid="0">
      <p:cViewPr varScale="1">
        <p:scale>
          <a:sx n="144" d="100"/>
          <a:sy n="144" d="100"/>
        </p:scale>
        <p:origin x="27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Realizati</a:t>
            </a:r>
            <a:r>
              <a:rPr lang="en-US" sz="1200" dirty="0"/>
              <a:t> o </a:t>
            </a:r>
            <a:r>
              <a:rPr lang="en-US" sz="1200" dirty="0" err="1"/>
              <a:t>aplicatie</a:t>
            </a:r>
            <a:r>
              <a:rPr lang="en-US" sz="1200" dirty="0"/>
              <a:t> care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implementeze</a:t>
            </a:r>
            <a:r>
              <a:rPr lang="en-US" sz="1200" dirty="0"/>
              <a:t> o </a:t>
            </a:r>
            <a:r>
              <a:rPr lang="en-US" sz="1200" dirty="0" err="1"/>
              <a:t>ierarhie</a:t>
            </a:r>
            <a:r>
              <a:rPr lang="en-US" sz="1200" dirty="0"/>
              <a:t> de </a:t>
            </a:r>
            <a:r>
              <a:rPr lang="en-US" sz="1200" dirty="0" err="1"/>
              <a:t>clase</a:t>
            </a:r>
            <a:r>
              <a:rPr lang="en-US" sz="1200" dirty="0"/>
              <a:t> cu </a:t>
            </a:r>
            <a:r>
              <a:rPr lang="en-US" sz="1200" dirty="0" err="1"/>
              <a:t>ajutorul</a:t>
            </a:r>
            <a:r>
              <a:rPr lang="en-US" sz="1200" dirty="0"/>
              <a:t> </a:t>
            </a:r>
            <a:r>
              <a:rPr lang="en-US" sz="1200" dirty="0" err="1"/>
              <a:t>careia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puteti</a:t>
            </a:r>
            <a:r>
              <a:rPr lang="en-US" sz="1200" dirty="0"/>
              <a:t> </a:t>
            </a:r>
            <a:r>
              <a:rPr lang="en-US" sz="1200" dirty="0" err="1"/>
              <a:t>modela</a:t>
            </a:r>
            <a:r>
              <a:rPr lang="en-US" sz="1200" dirty="0"/>
              <a:t> </a:t>
            </a:r>
            <a:r>
              <a:rPr lang="en-US" sz="1200" dirty="0" err="1"/>
              <a:t>figuri</a:t>
            </a:r>
            <a:r>
              <a:rPr lang="en-US" sz="1200" dirty="0"/>
              <a:t> </a:t>
            </a:r>
            <a:r>
              <a:rPr lang="en-US" sz="1200" dirty="0" err="1"/>
              <a:t>geometrice</a:t>
            </a:r>
            <a:r>
              <a:rPr lang="en-US" sz="1200" dirty="0"/>
              <a:t> </a:t>
            </a:r>
            <a:r>
              <a:rPr lang="en-US" sz="1200" dirty="0" err="1"/>
              <a:t>folosind</a:t>
            </a:r>
            <a:r>
              <a:rPr lang="en-US" sz="1200" dirty="0"/>
              <a:t> feature-</a:t>
            </a:r>
            <a:r>
              <a:rPr lang="en-US" sz="1200" dirty="0" err="1"/>
              <a:t>uri</a:t>
            </a:r>
            <a:r>
              <a:rPr lang="en-US" sz="1200" dirty="0"/>
              <a:t> </a:t>
            </a:r>
            <a:r>
              <a:rPr lang="en-US" sz="1200" dirty="0" err="1"/>
              <a:t>specifice</a:t>
            </a:r>
            <a:r>
              <a:rPr lang="en-US" sz="1200" dirty="0"/>
              <a:t> C++11, </a:t>
            </a:r>
            <a:r>
              <a:rPr lang="en-US" sz="1200" dirty="0" err="1"/>
              <a:t>pornind</a:t>
            </a:r>
            <a:r>
              <a:rPr lang="en-US" sz="1200" dirty="0"/>
              <a:t> de la </a:t>
            </a:r>
            <a:r>
              <a:rPr lang="en-US" sz="1200" dirty="0" err="1"/>
              <a:t>urmatorul</a:t>
            </a:r>
            <a:r>
              <a:rPr lang="en-US" sz="1200" dirty="0"/>
              <a:t> </a:t>
            </a:r>
            <a:r>
              <a:rPr lang="en-US" sz="1200" dirty="0" err="1"/>
              <a:t>schelet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4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6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19/04/2017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19/04/2017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2017	D541286176 / v.2.1/ Approved  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chemeClr val="bg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" name="think-cell Slide" r:id="rId18" imgW="216" imgH="216" progId="">
                  <p:embed/>
                </p:oleObj>
              </mc:Choice>
              <mc:Fallback>
                <p:oleObj name="think-cell Slide" r:id="rId18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2017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  <p:sldLayoutId id="2147483832" r:id="rId14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922345" y="2197152"/>
            <a:ext cx="18143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000" dirty="0">
                <a:latin typeface="Nokia Pure Headline Light" panose="020B0304040602060303" pitchFamily="34" charset="0"/>
              </a:rPr>
              <a:t>Nokia Romania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17513" y="287999"/>
            <a:ext cx="8229600" cy="1207697"/>
          </a:xfrm>
        </p:spPr>
        <p:txBody>
          <a:bodyPr/>
          <a:lstStyle/>
          <a:p>
            <a:pPr rtl="0" eaLnBrk="1" fontAlgn="base" hangingPunct="1"/>
            <a: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  <a:t>Cloud Computing and Internet of Things</a:t>
            </a:r>
            <a:b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</a:br>
            <a:b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</a:br>
            <a:r>
              <a:rPr lang="en-US" sz="3600" dirty="0">
                <a:solidFill>
                  <a:srgbClr val="FFFFFF"/>
                </a:solidFill>
                <a:latin typeface="Nokia Pure Headline Light" panose="020B0304040602060303" pitchFamily="34" charset="0"/>
              </a:rPr>
              <a:t>C++ 11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611" y="1043213"/>
            <a:ext cx="4571502" cy="322862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17513" y="3964060"/>
            <a:ext cx="2789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1600" dirty="0">
                <a:latin typeface="Nokia Pure Headline Light" panose="020B0304040602060303" pitchFamily="34" charset="0"/>
              </a:rPr>
              <a:t>Cristian Cosariu / Bogdan Jurcul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7" y="456613"/>
            <a:ext cx="7458311" cy="4366512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 bwMode="auto">
          <a:xfrm>
            <a:off x="417600" y="280988"/>
            <a:ext cx="2798786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200" dirty="0">
                <a:solidFill>
                  <a:srgbClr val="124191"/>
                </a:solidFill>
                <a:latin typeface="+mn-lt"/>
                <a:ea typeface="Nokia Pure Text" panose="020B0504040602060303" pitchFamily="34" charset="0"/>
              </a:rPr>
              <a:t>Cloud Computing – LTE Architecture</a:t>
            </a:r>
            <a:endParaRPr lang="en-US" sz="1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1274070" y="1965330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1596988" y="745222"/>
            <a:ext cx="645835" cy="255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kern="0" dirty="0">
                <a:solidFill>
                  <a:srgbClr val="124191"/>
                </a:solidFill>
                <a:latin typeface="Nokia Pure Text Light"/>
                <a:ea typeface="宋体" pitchFamily="2" charset="-122"/>
              </a:rPr>
              <a:t>JS/Node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2216438" y="1379347"/>
            <a:ext cx="645835" cy="255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000" kern="0" dirty="0">
                <a:solidFill>
                  <a:srgbClr val="124191"/>
                </a:solidFill>
                <a:latin typeface="Nokia Pure Text Light"/>
                <a:ea typeface="宋体" pitchFamily="2" charset="-122"/>
              </a:rPr>
              <a:t>JS/Node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Nokia Pure Text Light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2110282" y="1862398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1143448" y="2396731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1139137" y="2763446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348420" y="1721734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3216386" y="2153135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1171158" y="3298682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1893520" y="3565557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5" name="Rectangle 14"/>
          <p:cNvSpPr/>
          <p:nvPr/>
        </p:nvSpPr>
        <p:spPr bwMode="gray">
          <a:xfrm>
            <a:off x="4660120" y="2396731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6356279" y="1465958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6356278" y="1000998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8" name="Rectangle 17"/>
          <p:cNvSpPr/>
          <p:nvPr/>
        </p:nvSpPr>
        <p:spPr bwMode="gray">
          <a:xfrm>
            <a:off x="4495673" y="2891334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19" name="Rectangle 18"/>
          <p:cNvSpPr/>
          <p:nvPr/>
        </p:nvSpPr>
        <p:spPr bwMode="gray">
          <a:xfrm>
            <a:off x="3128050" y="3296845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4172755" y="3565557"/>
            <a:ext cx="645835" cy="255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Nokia Pure Text Light"/>
                <a:ea typeface="宋体" pitchFamily="2" charset="-122"/>
              </a:rPr>
              <a:t>C++ 11</a:t>
            </a:r>
          </a:p>
        </p:txBody>
      </p:sp>
    </p:spTree>
    <p:extLst>
      <p:ext uri="{BB962C8B-B14F-4D97-AF65-F5344CB8AC3E}">
        <p14:creationId xmlns:p14="http://schemas.microsoft.com/office/powerpoint/2010/main" val="6996337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 animBg="1"/>
      <p:bldP spid="7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" y="748146"/>
            <a:ext cx="8876164" cy="3836643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 bwMode="auto">
          <a:xfrm>
            <a:off x="417600" y="280988"/>
            <a:ext cx="3920132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200" dirty="0">
                <a:solidFill>
                  <a:srgbClr val="124191"/>
                </a:solidFill>
                <a:latin typeface="+mn-lt"/>
                <a:ea typeface="Nokia Pure Text" panose="020B0504040602060303" pitchFamily="34" charset="0"/>
              </a:rPr>
              <a:t>Nokia Timisoara – Moving SW components to cloud</a:t>
            </a:r>
            <a:endParaRPr lang="en-US" sz="1200" dirty="0">
              <a:latin typeface="+mn-lt"/>
            </a:endParaRPr>
          </a:p>
        </p:txBody>
      </p:sp>
      <p:sp>
        <p:nvSpPr>
          <p:cNvPr id="6" name="Thought Bubble: Cloud 5"/>
          <p:cNvSpPr/>
          <p:nvPr/>
        </p:nvSpPr>
        <p:spPr bwMode="gray">
          <a:xfrm>
            <a:off x="171713" y="847430"/>
            <a:ext cx="8876164" cy="2956084"/>
          </a:xfrm>
          <a:prstGeom prst="cloudCallou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 algn="ctr">
            <a:noFill/>
            <a:round/>
            <a:headEnd/>
            <a:tailEnd/>
          </a:ln>
          <a:effectLst/>
        </p:spPr>
        <p:txBody>
          <a:bodyPr wrap="square" lIns="72562" tIns="36281" rIns="72562" bIns="36281" rtlCol="0" anchor="ctr"/>
          <a:lstStyle/>
          <a:p>
            <a:pPr marR="0" algn="ctr" defTabSz="6046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6000" kern="0" dirty="0">
                <a:solidFill>
                  <a:srgbClr val="124191"/>
                </a:solidFill>
                <a:latin typeface="+mj-lt"/>
                <a:ea typeface="宋体" pitchFamily="2" charset="-122"/>
              </a:rPr>
              <a:t>Cloud Computing</a:t>
            </a:r>
            <a:endParaRPr kumimoji="0" lang="en-US" sz="6000" b="0" i="0" u="none" strike="noStrike" kern="0" cap="none" spc="0" normalizeH="0" baseline="0" noProof="0" dirty="0" err="1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0260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720974" y="713938"/>
            <a:ext cx="7498123" cy="622592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400" dirty="0"/>
              <a:t>Operations are modelled as objects, operation result is modelled as child object of particular operation object instance.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itle 5"/>
          <p:cNvSpPr txBox="1">
            <a:spLocks/>
          </p:cNvSpPr>
          <p:nvPr/>
        </p:nvSpPr>
        <p:spPr bwMode="auto">
          <a:xfrm>
            <a:off x="417600" y="280988"/>
            <a:ext cx="3920132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200" dirty="0">
                <a:solidFill>
                  <a:srgbClr val="124191"/>
                </a:solidFill>
                <a:latin typeface="+mn-lt"/>
                <a:ea typeface="Nokia Pure Text" panose="020B0504040602060303" pitchFamily="34" charset="0"/>
              </a:rPr>
              <a:t>Nokia Timisoara – Communication</a:t>
            </a:r>
            <a:endParaRPr lang="en-US" sz="1200" dirty="0">
              <a:latin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155" y="1529083"/>
            <a:ext cx="8996929" cy="3415074"/>
            <a:chOff x="556684" y="2195290"/>
            <a:chExt cx="10853279" cy="4179467"/>
          </a:xfrm>
        </p:grpSpPr>
        <p:sp>
          <p:nvSpPr>
            <p:cNvPr id="25" name="Rectangle 24"/>
            <p:cNvSpPr/>
            <p:nvPr/>
          </p:nvSpPr>
          <p:spPr>
            <a:xfrm>
              <a:off x="3690257" y="2314945"/>
              <a:ext cx="3763736" cy="351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Indication Layer 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90257" y="3359822"/>
              <a:ext cx="3763736" cy="351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Control Layer 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90257" y="4404699"/>
              <a:ext cx="3763736" cy="351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Management Layer 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90257" y="5449576"/>
              <a:ext cx="3763736" cy="351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Service Layer 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29" name="Down Arrow 9"/>
            <p:cNvSpPr/>
            <p:nvPr/>
          </p:nvSpPr>
          <p:spPr>
            <a:xfrm>
              <a:off x="4327070" y="2705979"/>
              <a:ext cx="432707" cy="61662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Down Arrow 10"/>
            <p:cNvSpPr/>
            <p:nvPr/>
          </p:nvSpPr>
          <p:spPr>
            <a:xfrm>
              <a:off x="4327070" y="3745803"/>
              <a:ext cx="432707" cy="61662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1" name="Down Arrow 11"/>
            <p:cNvSpPr/>
            <p:nvPr/>
          </p:nvSpPr>
          <p:spPr>
            <a:xfrm>
              <a:off x="4327070" y="4794358"/>
              <a:ext cx="432707" cy="61662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Up Arrow 12"/>
            <p:cNvSpPr/>
            <p:nvPr/>
          </p:nvSpPr>
          <p:spPr>
            <a:xfrm>
              <a:off x="6257317" y="4794358"/>
              <a:ext cx="432708" cy="61662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3" name="Up Arrow 13"/>
            <p:cNvSpPr/>
            <p:nvPr/>
          </p:nvSpPr>
          <p:spPr>
            <a:xfrm>
              <a:off x="6257317" y="2708283"/>
              <a:ext cx="432708" cy="61662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4" name="Up Arrow 14"/>
            <p:cNvSpPr/>
            <p:nvPr/>
          </p:nvSpPr>
          <p:spPr>
            <a:xfrm>
              <a:off x="6257317" y="3745803"/>
              <a:ext cx="432708" cy="616622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8006" y="2836452"/>
              <a:ext cx="1910439" cy="37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EXAMPLE_IND-1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08007" y="3868000"/>
              <a:ext cx="1910439" cy="37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EXAMPLE_REQ-1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08007" y="4879489"/>
              <a:ext cx="1910439" cy="376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EXAMPLE_TASK-1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83780" y="2743505"/>
              <a:ext cx="2661260" cy="64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EXAMPLE_IND-1</a:t>
              </a:r>
            </a:p>
            <a:p>
              <a:r>
                <a:rPr lang="en-US" sz="1400" dirty="0">
                  <a:latin typeface="+mn-lt"/>
                </a:rPr>
                <a:t>		RESULT-1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2963" y="3800714"/>
              <a:ext cx="2661264" cy="64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EXAMPLE_REQ-1</a:t>
              </a:r>
            </a:p>
            <a:p>
              <a:r>
                <a:rPr lang="en-US" sz="1400" dirty="0">
                  <a:latin typeface="+mn-lt"/>
                </a:rPr>
                <a:t>		RESULT-1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52129" y="4814693"/>
              <a:ext cx="2230131" cy="64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EXAMPLE_TASK-1</a:t>
              </a:r>
            </a:p>
            <a:p>
              <a:r>
                <a:rPr lang="en-US" sz="1400" dirty="0">
                  <a:latin typeface="+mn-lt"/>
                </a:rPr>
                <a:t>	RESULT-1</a:t>
              </a:r>
            </a:p>
          </p:txBody>
        </p:sp>
        <p:sp>
          <p:nvSpPr>
            <p:cNvPr id="41" name="Curved Left Arrow 22"/>
            <p:cNvSpPr/>
            <p:nvPr/>
          </p:nvSpPr>
          <p:spPr>
            <a:xfrm>
              <a:off x="8854925" y="2323544"/>
              <a:ext cx="1322614" cy="3546106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42" name="Curved Down Arrow 24"/>
            <p:cNvSpPr/>
            <p:nvPr/>
          </p:nvSpPr>
          <p:spPr>
            <a:xfrm rot="16200000">
              <a:off x="150089" y="3409910"/>
              <a:ext cx="3665761" cy="1236521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684" y="5734425"/>
              <a:ext cx="1910439" cy="64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EXAMPLE_NOTIF-1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282260" y="2202594"/>
              <a:ext cx="2127703" cy="640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EXAMPLE_NOTIF-1</a:t>
              </a:r>
            </a:p>
            <a:p>
              <a:r>
                <a:rPr lang="en-US" sz="1400" dirty="0">
                  <a:latin typeface="+mn-lt"/>
                </a:rPr>
                <a:t>	RESULT-1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449748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17600" y="280988"/>
            <a:ext cx="2798786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200" dirty="0">
                <a:solidFill>
                  <a:srgbClr val="124191"/>
                </a:solidFill>
                <a:latin typeface="+mn-lt"/>
                <a:ea typeface="Nokia Pure Text" panose="020B0504040602060303" pitchFamily="34" charset="0"/>
              </a:rPr>
              <a:t>Cloud Computing – LTE Architecture</a:t>
            </a:r>
            <a:endParaRPr lang="en-US" sz="1200" dirty="0">
              <a:latin typeface="+mn-l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08185" y="886587"/>
            <a:ext cx="7498123" cy="628887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Write a program that implements a class hierarchy that can be used to model geometric shapes using C++ 11 features, based on the following program structure.</a:t>
            </a:r>
            <a:br>
              <a:rPr lang="en-US" sz="1400" dirty="0"/>
            </a:br>
            <a:endParaRPr lang="en-US" sz="1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4559"/>
              </p:ext>
            </p:extLst>
          </p:nvPr>
        </p:nvGraphicFramePr>
        <p:xfrm>
          <a:off x="4427538" y="2554288"/>
          <a:ext cx="13096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Packager Shell Object" showAsIcon="1" r:id="rId4" imgW="1309320" imgH="685800" progId="Package">
                  <p:embed/>
                </p:oleObj>
              </mc:Choice>
              <mc:Fallback>
                <p:oleObj name="Packager Shell Object" showAsIcon="1" r:id="rId4" imgW="1309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7538" y="2554288"/>
                        <a:ext cx="13096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98613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371" y="2309278"/>
            <a:ext cx="3393014" cy="5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772887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51B2843662498A18687AEFE7846F" ma:contentTypeVersion="2" ma:contentTypeDescription="Create a new document." ma:contentTypeScope="" ma:versionID="940c68cb483d2c4e5cc36e99f4a67b8e">
  <xsd:schema xmlns:xsd="http://www.w3.org/2001/XMLSchema" xmlns:xs="http://www.w3.org/2001/XMLSchema" xmlns:p="http://schemas.microsoft.com/office/2006/metadata/properties" xmlns:ns2="2867b335-edfc-4c0d-9af5-910efa08fd08" targetNamespace="http://schemas.microsoft.com/office/2006/metadata/properties" ma:root="true" ma:fieldsID="a9fe06feb6938d162774987d933016cc" ns2:_="">
    <xsd:import namespace="2867b335-edfc-4c0d-9af5-910efa08fd08"/>
    <xsd:element name="properties">
      <xsd:complexType>
        <xsd:sequence>
          <xsd:element name="documentManagement">
            <xsd:complexType>
              <xsd:all>
                <xsd:element ref="ns2:Improvments" minOccurs="0"/>
                <xsd:element ref="ns2:Ar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7b335-edfc-4c0d-9af5-910efa08fd08" elementFormDefault="qualified">
    <xsd:import namespace="http://schemas.microsoft.com/office/2006/documentManagement/types"/>
    <xsd:import namespace="http://schemas.microsoft.com/office/infopath/2007/PartnerControls"/>
    <xsd:element name="Improvments" ma:index="8" nillable="true" ma:displayName="Improvments for next release" ma:internalName="Improvments">
      <xsd:simpleType>
        <xsd:restriction base="dms:Note">
          <xsd:maxLength value="255"/>
        </xsd:restriction>
      </xsd:simpleType>
    </xsd:element>
    <xsd:element name="Area" ma:index="9" nillable="true" ma:displayName="Area" ma:internalName="Are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 xmlns="2867b335-edfc-4c0d-9af5-910efa08fd08" xsi:nil="true"/>
    <Improvments xmlns="2867b335-edfc-4c0d-9af5-910efa08fd08" xsi:nil="true"/>
  </documentManagement>
</p:properties>
</file>

<file path=customXml/itemProps1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0A7D88-A4BC-4B7D-B6E8-28C40CC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D75C7-9F73-4DE4-A041-0D8B5ED316A0}">
  <ds:schemaRefs>
    <ds:schemaRef ds:uri="http://schemas.microsoft.com/office/2006/documentManagement/types"/>
    <ds:schemaRef ds:uri="http://www.w3.org/XML/1998/namespace"/>
    <ds:schemaRef ds:uri="2867b335-edfc-4c0d-9af5-910efa08fd08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179</Words>
  <Application>Microsoft Office PowerPoint</Application>
  <PresentationFormat>On-screen Show (16:9)</PresentationFormat>
  <Paragraphs>46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8" baseType="lpstr">
      <vt:lpstr>Arial Unicode MS</vt:lpstr>
      <vt:lpstr>ＭＳ Ｐゴシック</vt:lpstr>
      <vt:lpstr>宋体</vt:lpstr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Packager Shell Object</vt:lpstr>
      <vt:lpstr>Cloud Computing and Internet of Things  C++ 11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2014-05-26T09:55:58Z</dcterms:created>
  <dcterms:modified xsi:type="dcterms:W3CDTF">2017-04-19T10:50:42Z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0x0101009ECA51B2843662498A18687AEFE7846F</vt:lpwstr>
  </property>
  <property fmtid="{D5CDD505-2E9C-101B-9397-08002B2CF9AE}" pid="4" name="_NewReviewCycle">
    <vt:lpwstr/>
  </property>
</Properties>
</file>