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85" r:id="rId3"/>
    <p:sldId id="333" r:id="rId4"/>
    <p:sldId id="334" r:id="rId5"/>
    <p:sldId id="335" r:id="rId6"/>
    <p:sldId id="350" r:id="rId7"/>
    <p:sldId id="337" r:id="rId8"/>
    <p:sldId id="338" r:id="rId9"/>
    <p:sldId id="351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8B2"/>
    <a:srgbClr val="ABB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FB7A2-3F1E-4CD0-BABE-07E4952354CB}" v="8" dt="2019-10-08T20:20:15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647" autoAdjust="0"/>
  </p:normalViewPr>
  <p:slideViewPr>
    <p:cSldViewPr>
      <p:cViewPr varScale="1">
        <p:scale>
          <a:sx n="134" d="100"/>
          <a:sy n="134" d="100"/>
        </p:scale>
        <p:origin x="109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Curtis" userId="8a6eeb91702bad55" providerId="LiveId" clId="{51CFB7A2-3F1E-4CD0-BABE-07E4952354CB}"/>
    <pc:docChg chg="custSel addSld delSld modSld">
      <pc:chgData name="Chad Curtis" userId="8a6eeb91702bad55" providerId="LiveId" clId="{51CFB7A2-3F1E-4CD0-BABE-07E4952354CB}" dt="2019-10-08T20:20:15.426" v="15"/>
      <pc:docMkLst>
        <pc:docMk/>
      </pc:docMkLst>
      <pc:sldChg chg="modTransition">
        <pc:chgData name="Chad Curtis" userId="8a6eeb91702bad55" providerId="LiveId" clId="{51CFB7A2-3F1E-4CD0-BABE-07E4952354CB}" dt="2019-10-08T19:29:02.192" v="7"/>
        <pc:sldMkLst>
          <pc:docMk/>
          <pc:sldMk cId="0" sldId="285"/>
        </pc:sldMkLst>
      </pc:sldChg>
      <pc:sldChg chg="del">
        <pc:chgData name="Chad Curtis" userId="8a6eeb91702bad55" providerId="LiveId" clId="{51CFB7A2-3F1E-4CD0-BABE-07E4952354CB}" dt="2019-10-08T14:19:50.373" v="1" actId="2696"/>
        <pc:sldMkLst>
          <pc:docMk/>
          <pc:sldMk cId="0" sldId="336"/>
        </pc:sldMkLst>
      </pc:sldChg>
      <pc:sldChg chg="del">
        <pc:chgData name="Chad Curtis" userId="8a6eeb91702bad55" providerId="LiveId" clId="{51CFB7A2-3F1E-4CD0-BABE-07E4952354CB}" dt="2019-10-08T14:20:19.348" v="3" actId="2696"/>
        <pc:sldMkLst>
          <pc:docMk/>
          <pc:sldMk cId="0" sldId="339"/>
        </pc:sldMkLst>
      </pc:sldChg>
      <pc:sldChg chg="modTransition">
        <pc:chgData name="Chad Curtis" userId="8a6eeb91702bad55" providerId="LiveId" clId="{51CFB7A2-3F1E-4CD0-BABE-07E4952354CB}" dt="2019-10-08T14:20:36.803" v="6"/>
        <pc:sldMkLst>
          <pc:docMk/>
          <pc:sldMk cId="0" sldId="341"/>
        </pc:sldMkLst>
      </pc:sldChg>
      <pc:sldChg chg="modSp">
        <pc:chgData name="Chad Curtis" userId="8a6eeb91702bad55" providerId="LiveId" clId="{51CFB7A2-3F1E-4CD0-BABE-07E4952354CB}" dt="2019-10-08T20:20:15.426" v="15"/>
        <pc:sldMkLst>
          <pc:docMk/>
          <pc:sldMk cId="1968810498" sldId="344"/>
        </pc:sldMkLst>
        <pc:picChg chg="mod">
          <ac:chgData name="Chad Curtis" userId="8a6eeb91702bad55" providerId="LiveId" clId="{51CFB7A2-3F1E-4CD0-BABE-07E4952354CB}" dt="2019-10-08T20:20:15.426" v="15"/>
          <ac:picMkLst>
            <pc:docMk/>
            <pc:sldMk cId="1968810498" sldId="344"/>
            <ac:picMk id="3" creationId="{33E34846-33C9-4D2E-89D5-FA4CE908670B}"/>
          </ac:picMkLst>
        </pc:picChg>
      </pc:sldChg>
      <pc:sldChg chg="add">
        <pc:chgData name="Chad Curtis" userId="8a6eeb91702bad55" providerId="LiveId" clId="{51CFB7A2-3F1E-4CD0-BABE-07E4952354CB}" dt="2019-10-08T14:19:45.503" v="0"/>
        <pc:sldMkLst>
          <pc:docMk/>
          <pc:sldMk cId="0" sldId="350"/>
        </pc:sldMkLst>
      </pc:sldChg>
      <pc:sldChg chg="modSp add">
        <pc:chgData name="Chad Curtis" userId="8a6eeb91702bad55" providerId="LiveId" clId="{51CFB7A2-3F1E-4CD0-BABE-07E4952354CB}" dt="2019-10-08T14:20:23.701" v="5" actId="20577"/>
        <pc:sldMkLst>
          <pc:docMk/>
          <pc:sldMk cId="0" sldId="351"/>
        </pc:sldMkLst>
        <pc:spChg chg="mod">
          <ac:chgData name="Chad Curtis" userId="8a6eeb91702bad55" providerId="LiveId" clId="{51CFB7A2-3F1E-4CD0-BABE-07E4952354CB}" dt="2019-10-08T14:20:23.701" v="5" actId="20577"/>
          <ac:spMkLst>
            <pc:docMk/>
            <pc:sldMk cId="0" sldId="351"/>
            <ac:spMk id="17410" creationId="{C3B8E6D3-C66D-4CA7-BEAC-38C4C28AB323}"/>
          </ac:spMkLst>
        </pc:spChg>
      </pc:sldChg>
    </pc:docChg>
  </pc:docChgLst>
  <pc:docChgLst>
    <pc:chgData name="Chad Curtis" userId="8a6eeb91702bad55" providerId="LiveId" clId="{14097606-BC55-4816-AD90-DAB07E6D7811}"/>
    <pc:docChg chg="custSel addSld delSld modSld">
      <pc:chgData name="Chad Curtis" userId="8a6eeb91702bad55" providerId="LiveId" clId="{14097606-BC55-4816-AD90-DAB07E6D7811}" dt="2019-09-17T17:57:48.990" v="920" actId="20577"/>
      <pc:docMkLst>
        <pc:docMk/>
      </pc:docMkLst>
      <pc:sldChg chg="modSp">
        <pc:chgData name="Chad Curtis" userId="8a6eeb91702bad55" providerId="LiveId" clId="{14097606-BC55-4816-AD90-DAB07E6D7811}" dt="2019-09-17T17:46:04.154" v="902" actId="20577"/>
        <pc:sldMkLst>
          <pc:docMk/>
          <pc:sldMk cId="0" sldId="285"/>
        </pc:sldMkLst>
        <pc:spChg chg="mod">
          <ac:chgData name="Chad Curtis" userId="8a6eeb91702bad55" providerId="LiveId" clId="{14097606-BC55-4816-AD90-DAB07E6D7811}" dt="2019-09-17T17:46:04.154" v="902" actId="20577"/>
          <ac:spMkLst>
            <pc:docMk/>
            <pc:sldMk cId="0" sldId="285"/>
            <ac:spMk id="9219" creationId="{A06ACACF-F7B4-4C4E-84F2-91568D1BC333}"/>
          </ac:spMkLst>
        </pc:spChg>
      </pc:sldChg>
      <pc:sldChg chg="modSp">
        <pc:chgData name="Chad Curtis" userId="8a6eeb91702bad55" providerId="LiveId" clId="{14097606-BC55-4816-AD90-DAB07E6D7811}" dt="2019-09-17T17:57:48.990" v="920" actId="20577"/>
        <pc:sldMkLst>
          <pc:docMk/>
          <pc:sldMk cId="0" sldId="336"/>
        </pc:sldMkLst>
        <pc:spChg chg="mod">
          <ac:chgData name="Chad Curtis" userId="8a6eeb91702bad55" providerId="LiveId" clId="{14097606-BC55-4816-AD90-DAB07E6D7811}" dt="2019-09-17T17:57:48.990" v="920" actId="20577"/>
          <ac:spMkLst>
            <pc:docMk/>
            <pc:sldMk cId="0" sldId="336"/>
            <ac:spMk id="3" creationId="{63B74FF1-AA04-4265-AE68-9FF7B2DA6B53}"/>
          </ac:spMkLst>
        </pc:spChg>
      </pc:sldChg>
      <pc:sldChg chg="modSp">
        <pc:chgData name="Chad Curtis" userId="8a6eeb91702bad55" providerId="LiveId" clId="{14097606-BC55-4816-AD90-DAB07E6D7811}" dt="2019-09-17T17:57:37.260" v="906" actId="20577"/>
        <pc:sldMkLst>
          <pc:docMk/>
          <pc:sldMk cId="0" sldId="337"/>
        </pc:sldMkLst>
        <pc:spChg chg="mod">
          <ac:chgData name="Chad Curtis" userId="8a6eeb91702bad55" providerId="LiveId" clId="{14097606-BC55-4816-AD90-DAB07E6D7811}" dt="2019-09-17T17:57:37.260" v="906" actId="20577"/>
          <ac:spMkLst>
            <pc:docMk/>
            <pc:sldMk cId="0" sldId="337"/>
            <ac:spMk id="6" creationId="{E391EBB4-FD1C-49AD-8B9F-A9C94FB31349}"/>
          </ac:spMkLst>
        </pc:spChg>
      </pc:sldChg>
      <pc:sldChg chg="modSp">
        <pc:chgData name="Chad Curtis" userId="8a6eeb91702bad55" providerId="LiveId" clId="{14097606-BC55-4816-AD90-DAB07E6D7811}" dt="2019-09-17T16:28:26.231" v="7" actId="20577"/>
        <pc:sldMkLst>
          <pc:docMk/>
          <pc:sldMk cId="0" sldId="338"/>
        </pc:sldMkLst>
        <pc:spChg chg="mod">
          <ac:chgData name="Chad Curtis" userId="8a6eeb91702bad55" providerId="LiveId" clId="{14097606-BC55-4816-AD90-DAB07E6D7811}" dt="2019-09-17T16:28:26.231" v="7" actId="20577"/>
          <ac:spMkLst>
            <pc:docMk/>
            <pc:sldMk cId="0" sldId="338"/>
            <ac:spMk id="6" creationId="{DA1AC4E5-4E80-4265-8331-D069698EFEDF}"/>
          </ac:spMkLst>
        </pc:spChg>
      </pc:sldChg>
      <pc:sldChg chg="addSp delSp modSp add">
        <pc:chgData name="Chad Curtis" userId="8a6eeb91702bad55" providerId="LiveId" clId="{14097606-BC55-4816-AD90-DAB07E6D7811}" dt="2019-09-17T16:33:50.683" v="196" actId="20577"/>
        <pc:sldMkLst>
          <pc:docMk/>
          <pc:sldMk cId="1813514401" sldId="347"/>
        </pc:sldMkLst>
        <pc:spChg chg="mod">
          <ac:chgData name="Chad Curtis" userId="8a6eeb91702bad55" providerId="LiveId" clId="{14097606-BC55-4816-AD90-DAB07E6D7811}" dt="2019-09-17T16:33:50.683" v="196" actId="20577"/>
          <ac:spMkLst>
            <pc:docMk/>
            <pc:sldMk cId="1813514401" sldId="347"/>
            <ac:spMk id="3" creationId="{41C1587B-2530-48FA-8462-75AE1084D735}"/>
          </ac:spMkLst>
        </pc:spChg>
        <pc:picChg chg="add mod">
          <ac:chgData name="Chad Curtis" userId="8a6eeb91702bad55" providerId="LiveId" clId="{14097606-BC55-4816-AD90-DAB07E6D7811}" dt="2019-09-17T16:33:04.618" v="111" actId="1076"/>
          <ac:picMkLst>
            <pc:docMk/>
            <pc:sldMk cId="1813514401" sldId="347"/>
            <ac:picMk id="4" creationId="{390531C4-6E4B-46A3-9626-7E6EE15DC4F9}"/>
          </ac:picMkLst>
        </pc:picChg>
        <pc:picChg chg="del">
          <ac:chgData name="Chad Curtis" userId="8a6eeb91702bad55" providerId="LiveId" clId="{14097606-BC55-4816-AD90-DAB07E6D7811}" dt="2019-09-17T16:29:51.004" v="10" actId="478"/>
          <ac:picMkLst>
            <pc:docMk/>
            <pc:sldMk cId="1813514401" sldId="347"/>
            <ac:picMk id="5" creationId="{379FE20B-5969-42D4-B1DA-93804CD8D62C}"/>
          </ac:picMkLst>
        </pc:picChg>
      </pc:sldChg>
      <pc:sldChg chg="add del">
        <pc:chgData name="Chad Curtis" userId="8a6eeb91702bad55" providerId="LiveId" clId="{14097606-BC55-4816-AD90-DAB07E6D7811}" dt="2019-09-17T16:34:02.600" v="198"/>
        <pc:sldMkLst>
          <pc:docMk/>
          <pc:sldMk cId="1451218828" sldId="348"/>
        </pc:sldMkLst>
      </pc:sldChg>
      <pc:sldChg chg="addSp modSp add">
        <pc:chgData name="Chad Curtis" userId="8a6eeb91702bad55" providerId="LiveId" clId="{14097606-BC55-4816-AD90-DAB07E6D7811}" dt="2019-09-17T17:42:32.936" v="622" actId="20577"/>
        <pc:sldMkLst>
          <pc:docMk/>
          <pc:sldMk cId="2274283635" sldId="348"/>
        </pc:sldMkLst>
        <pc:spChg chg="mod">
          <ac:chgData name="Chad Curtis" userId="8a6eeb91702bad55" providerId="LiveId" clId="{14097606-BC55-4816-AD90-DAB07E6D7811}" dt="2019-09-17T16:34:27.253" v="247" actId="404"/>
          <ac:spMkLst>
            <pc:docMk/>
            <pc:sldMk cId="2274283635" sldId="348"/>
            <ac:spMk id="2" creationId="{8FC2B86E-DE05-423E-BD51-2105E0A29AEA}"/>
          </ac:spMkLst>
        </pc:spChg>
        <pc:spChg chg="mod">
          <ac:chgData name="Chad Curtis" userId="8a6eeb91702bad55" providerId="LiveId" clId="{14097606-BC55-4816-AD90-DAB07E6D7811}" dt="2019-09-17T17:34:14.789" v="406" actId="1076"/>
          <ac:spMkLst>
            <pc:docMk/>
            <pc:sldMk cId="2274283635" sldId="348"/>
            <ac:spMk id="3" creationId="{93B0FCBB-0167-4DBA-9E24-9B613B9D4F42}"/>
          </ac:spMkLst>
        </pc:spChg>
        <pc:spChg chg="add mod">
          <ac:chgData name="Chad Curtis" userId="8a6eeb91702bad55" providerId="LiveId" clId="{14097606-BC55-4816-AD90-DAB07E6D7811}" dt="2019-09-17T17:40:49.313" v="485" actId="1076"/>
          <ac:spMkLst>
            <pc:docMk/>
            <pc:sldMk cId="2274283635" sldId="348"/>
            <ac:spMk id="5" creationId="{7281890E-B19C-439E-ABD8-3F037B0BF9F6}"/>
          </ac:spMkLst>
        </pc:spChg>
        <pc:spChg chg="add mod">
          <ac:chgData name="Chad Curtis" userId="8a6eeb91702bad55" providerId="LiveId" clId="{14097606-BC55-4816-AD90-DAB07E6D7811}" dt="2019-09-17T17:42:32.936" v="622" actId="20577"/>
          <ac:spMkLst>
            <pc:docMk/>
            <pc:sldMk cId="2274283635" sldId="348"/>
            <ac:spMk id="7" creationId="{39583796-437A-401B-AEAE-6038BD22120B}"/>
          </ac:spMkLst>
        </pc:spChg>
        <pc:picChg chg="add mod">
          <ac:chgData name="Chad Curtis" userId="8a6eeb91702bad55" providerId="LiveId" clId="{14097606-BC55-4816-AD90-DAB07E6D7811}" dt="2019-09-17T17:40:49.313" v="485" actId="1076"/>
          <ac:picMkLst>
            <pc:docMk/>
            <pc:sldMk cId="2274283635" sldId="348"/>
            <ac:picMk id="4" creationId="{5A5D64EE-B118-49EF-92CD-D59A77B90133}"/>
          </ac:picMkLst>
        </pc:picChg>
        <pc:picChg chg="add mod">
          <ac:chgData name="Chad Curtis" userId="8a6eeb91702bad55" providerId="LiveId" clId="{14097606-BC55-4816-AD90-DAB07E6D7811}" dt="2019-09-17T17:40:53.113" v="486" actId="1076"/>
          <ac:picMkLst>
            <pc:docMk/>
            <pc:sldMk cId="2274283635" sldId="348"/>
            <ac:picMk id="6" creationId="{80B48D51-625F-422C-8D5B-E39FBF35F031}"/>
          </ac:picMkLst>
        </pc:picChg>
      </pc:sldChg>
      <pc:sldChg chg="modSp add">
        <pc:chgData name="Chad Curtis" userId="8a6eeb91702bad55" providerId="LiveId" clId="{14097606-BC55-4816-AD90-DAB07E6D7811}" dt="2019-09-17T17:44:34.759" v="741" actId="313"/>
        <pc:sldMkLst>
          <pc:docMk/>
          <pc:sldMk cId="559945639" sldId="349"/>
        </pc:sldMkLst>
        <pc:spChg chg="mod">
          <ac:chgData name="Chad Curtis" userId="8a6eeb91702bad55" providerId="LiveId" clId="{14097606-BC55-4816-AD90-DAB07E6D7811}" dt="2019-09-17T17:43:48.259" v="684" actId="20577"/>
          <ac:spMkLst>
            <pc:docMk/>
            <pc:sldMk cId="559945639" sldId="349"/>
            <ac:spMk id="5" creationId="{7281890E-B19C-439E-ABD8-3F037B0BF9F6}"/>
          </ac:spMkLst>
        </pc:spChg>
        <pc:spChg chg="mod">
          <ac:chgData name="Chad Curtis" userId="8a6eeb91702bad55" providerId="LiveId" clId="{14097606-BC55-4816-AD90-DAB07E6D7811}" dt="2019-09-17T17:44:34.759" v="741" actId="313"/>
          <ac:spMkLst>
            <pc:docMk/>
            <pc:sldMk cId="559945639" sldId="349"/>
            <ac:spMk id="7" creationId="{39583796-437A-401B-AEAE-6038BD22120B}"/>
          </ac:spMkLst>
        </pc:spChg>
        <pc:picChg chg="mod">
          <ac:chgData name="Chad Curtis" userId="8a6eeb91702bad55" providerId="LiveId" clId="{14097606-BC55-4816-AD90-DAB07E6D7811}" dt="2019-09-17T17:43:22.654" v="624" actId="14826"/>
          <ac:picMkLst>
            <pc:docMk/>
            <pc:sldMk cId="559945639" sldId="349"/>
            <ac:picMk id="4" creationId="{5A5D64EE-B118-49EF-92CD-D59A77B90133}"/>
          </ac:picMkLst>
        </pc:picChg>
        <pc:picChg chg="mod">
          <ac:chgData name="Chad Curtis" userId="8a6eeb91702bad55" providerId="LiveId" clId="{14097606-BC55-4816-AD90-DAB07E6D7811}" dt="2019-09-17T17:44:02.632" v="685" actId="14826"/>
          <ac:picMkLst>
            <pc:docMk/>
            <pc:sldMk cId="559945639" sldId="349"/>
            <ac:picMk id="6" creationId="{80B48D51-625F-422C-8D5B-E39FBF35F031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70D2FE-F2CE-FE4D-97F9-CB86FC42D6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3F3E9-50C9-C14C-A567-673461F2DF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790003-4061-41ED-B038-13A771EC44FA}" type="datetimeFigureOut">
              <a:rPr lang="en-US" altLang="en-US"/>
              <a:pPr>
                <a:defRPr/>
              </a:pPr>
              <a:t>10/8/2019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BE34D5F-CDFD-634F-8B33-5F41511D9A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60D7C0-7BEA-5241-93ED-8EA634C62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081EC-6D3F-A24A-93FB-5BD3522826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7F517-F6C0-4D44-8ECD-47C631958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27D7AC-C1C4-4FA0-B852-6374FBA64A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0028185-8D99-4D34-97FA-8A2F5FD3C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7278EC55-2985-4A95-99F0-20C1D6855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Introduction to course: purpose.</a:t>
            </a:r>
          </a:p>
          <a:p>
            <a:pPr marL="685800" lvl="1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Introduction to Slack</a:t>
            </a:r>
          </a:p>
          <a:p>
            <a:pPr marL="228600" indent="-228600">
              <a:buFontTx/>
              <a:buAutoNum type="arabicPeriod"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Poll Everywhere survey</a:t>
            </a:r>
          </a:p>
          <a:p>
            <a:pPr marL="228600" indent="-228600">
              <a:buFontTx/>
              <a:buAutoNum type="arabicPeriod"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Go through syllabus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9F2D5068-745D-40EF-8920-4797F6A86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1F87EC-C49B-4BDF-BDCB-47AFB1BBB18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66E85ED-4E88-4979-A89D-03B2F8111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75A4741-4FBF-4B2A-A6E2-4F50281C1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Translate customer needs into a testable hypothesis and experiment.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53F12980-F81B-415B-B2E8-57625037F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638092-63F1-44C3-A417-CB393BC6D4B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What is the correct value of q?
https://www.polleverywhere.com/multiple_choice_polls/C50fHqC2c1BZowdJ1jKCZ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27D7AC-C1C4-4FA0-B852-6374FBA64AA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A952A-DE56-4C73-B123-91C46DFA7F70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EF46A6C-3F47-4187-9C84-58EC020E70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5580063"/>
            <a:ext cx="1279525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6475D-4958-4E23-8389-8F1846BB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6250" r="46667" b="82500"/>
          <a:stretch>
            <a:fillRect/>
          </a:stretch>
        </p:blipFill>
        <p:spPr bwMode="auto">
          <a:xfrm>
            <a:off x="46038" y="5943600"/>
            <a:ext cx="5029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013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07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6F84A7F1-1B70-4EE4-A57A-E0A187801175}"/>
              </a:ext>
            </a:extLst>
          </p:cNvPr>
          <p:cNvSpPr/>
          <p:nvPr userDrawn="1"/>
        </p:nvSpPr>
        <p:spPr>
          <a:xfrm>
            <a:off x="304800" y="1182688"/>
            <a:ext cx="2362200" cy="258762"/>
          </a:xfrm>
          <a:prstGeom prst="parallelogram">
            <a:avLst/>
          </a:prstGeom>
          <a:solidFill>
            <a:srgbClr val="628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71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2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75C3-2089-493A-B35A-697603A9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713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75C3-2089-493A-B35A-697603A9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3200"/>
            <a:ext cx="9144000" cy="914400"/>
          </a:xfrm>
          <a:solidFill>
            <a:srgbClr val="ABBFD5"/>
          </a:solidFill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783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9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DE354F6-8380-4F85-8933-B80CB135DF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DC6989-9CFE-441C-8B94-B8667A3A75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0" r:id="rId5"/>
    <p:sldLayoutId id="214748372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>
            <a:extLst>
              <a:ext uri="{FF2B5EF4-FFF2-40B4-BE49-F238E27FC236}">
                <a16:creationId xmlns:a16="http://schemas.microsoft.com/office/drawing/2014/main" id="{CC35C005-7FBD-4081-9A49-A4805D22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848600" cy="1146175"/>
          </a:xfrm>
        </p:spPr>
        <p:txBody>
          <a:bodyPr/>
          <a:lstStyle/>
          <a:p>
            <a:r>
              <a:rPr lang="en-US" altLang="en-US"/>
              <a:t>Quantifying Uncertainty in Calculated Quantities</a:t>
            </a:r>
          </a:p>
        </p:txBody>
      </p:sp>
      <p:sp>
        <p:nvSpPr>
          <p:cNvPr id="7171" name="Subtitle 4">
            <a:extLst>
              <a:ext uri="{FF2B5EF4-FFF2-40B4-BE49-F238E27FC236}">
                <a16:creationId xmlns:a16="http://schemas.microsoft.com/office/drawing/2014/main" id="{B0FBFF6B-4E8A-431E-B0E1-870A57D4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400800" cy="1371600"/>
          </a:xfrm>
        </p:spPr>
        <p:txBody>
          <a:bodyPr/>
          <a:lstStyle/>
          <a:p>
            <a:r>
              <a:rPr lang="en-US" altLang="en-US"/>
              <a:t>ChemE 436</a:t>
            </a:r>
          </a:p>
          <a:p>
            <a:r>
              <a:rPr lang="en-US" altLang="en-US"/>
              <a:t>Chad Curtis</a:t>
            </a:r>
          </a:p>
          <a:p>
            <a:r>
              <a:rPr lang="en-US" altLang="en-US"/>
              <a:t>Autumn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8CE3674-6E21-4292-AF5D-A835E8AE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of Approaches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4EA06BD-BB31-4ADF-93E8-D31AB4C0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Approaches are equivalent, and will  converge as </a:t>
            </a:r>
            <a:r>
              <a:rPr lang="en-US" altLang="en-US" i="1"/>
              <a:t>n </a:t>
            </a:r>
            <a:r>
              <a:rPr lang="en-US" altLang="en-US"/>
              <a:t>gets large, but</a:t>
            </a:r>
          </a:p>
          <a:p>
            <a:pPr lvl="1"/>
            <a:r>
              <a:rPr lang="en-US" altLang="en-US" sz="2400"/>
              <a:t>Approach 1 is useful to show impact of each measurement uncertainty, but can be difficult for non-linear relationships. </a:t>
            </a:r>
            <a:r>
              <a:rPr lang="en-US" altLang="en-US" sz="2400" b="1"/>
              <a:t>Good for planning phase.</a:t>
            </a:r>
            <a:endParaRPr lang="en-US" altLang="en-US" sz="2400"/>
          </a:p>
          <a:p>
            <a:pPr lvl="1"/>
            <a:r>
              <a:rPr lang="en-US" altLang="en-US" sz="2400"/>
              <a:t>Approaches 2 and 3 are entirely generalizable to non-linear relationships.</a:t>
            </a:r>
          </a:p>
          <a:p>
            <a:pPr lvl="1"/>
            <a:r>
              <a:rPr lang="en-US" altLang="en-US" sz="2400"/>
              <a:t>Approach 2 underestimates uncertainty significantly.</a:t>
            </a:r>
          </a:p>
          <a:p>
            <a:pPr lvl="1"/>
            <a:r>
              <a:rPr lang="en-US" altLang="en-US" sz="2400"/>
              <a:t>Approach 3 simulates a large dataset and provides best approximation of uncertainty.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D155553-CD40-40B4-9407-F30628BC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30C0-1CCE-49B3-A748-29BCC47ECF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704" t="-1752" r="-125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A480284-0457-426D-BE2F-5F20DE14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Combined Uncertainty: Nonlinear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33D6-B90F-485D-965A-B74B766A54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704" t="-175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0511116-2935-4258-985A-EC4ECD50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altLang="en-US"/>
              <a:t>Example: Heat Transfer (Planning)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FC368-84C7-415C-B610-0966CA6BA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/>
                  <a:t>Given the equation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endParaRPr lang="en-US"/>
              </a:p>
              <a:p>
                <a:pPr marL="0" indent="0">
                  <a:buNone/>
                  <a:defRPr/>
                </a:pPr>
                <a:r>
                  <a:rPr lang="en-US"/>
                  <a:t>Calculate q and perform an error analysis using Approach 1 given the following information:</a:t>
                </a:r>
              </a:p>
              <a:p>
                <a:pPr>
                  <a:defRPr/>
                </a:pPr>
                <a:r>
                  <a:rPr lang="en-US" sz="2400"/>
                  <a:t>c=2.7 kJ/kgK, negligible uncertainty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=45.1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±0.3°</m:t>
                    </m:r>
                  </m:oMath>
                </a14:m>
                <a:r>
                  <a:rPr lang="en-US" sz="2400"/>
                  <a:t>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=40.5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nor/>
                      </m:rPr>
                      <a:rPr lang="en-US" sz="2400"/>
                      <m:t>C</m:t>
                    </m:r>
                  </m:oMath>
                </a14:m>
                <a:endParaRPr lang="en-US" sz="240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=0.18</m:t>
                    </m:r>
                  </m:oMath>
                </a14:m>
                <a:r>
                  <a:rPr lang="en-US" sz="2400"/>
                  <a:t> kg/s with uncertainty of 5% of the reading</a:t>
                </a:r>
              </a:p>
              <a:p>
                <a:pPr marL="0" indent="0">
                  <a:buFont typeface="Arial" panose="020B0604020202020204" pitchFamily="34" charset="0"/>
                  <a:buNone/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FC368-84C7-415C-B610-0966CA6BA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34846-33C9-4D2E-89D5-FA4CE908670B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1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8897-2B5F-4B5D-979E-0F1F5409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Heat Transfer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19F93-5B7E-4D6E-89D5-C746ABFC6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=0.18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r>
                  <a:rPr lang="en-US"/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𝑚𝑐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=0.055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=0.23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=2.2±0.2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19F93-5B7E-4D6E-89D5-C746ABFC6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9727-2F2F-4CA7-8A76-27B6B0FF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Heat Transfer (Final)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587B-2530-48FA-8462-75AE1084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have collected the following data from an experiment: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Calculate q and perform error analysis using any one of the approaches used thus far.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FE20B-5969-42D4-B1DA-93804CD8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667000"/>
            <a:ext cx="3474720" cy="12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9727-2F2F-4CA7-8A76-27B6B0FF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Heat Transfer (Final)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1587B-2530-48FA-8462-75AE1084D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Report q in body of text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±0.05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kW</m:t>
                      </m:r>
                    </m:oMath>
                  </m:oMathPara>
                </a14:m>
                <a:endParaRPr lang="en-US"/>
              </a:p>
              <a:p>
                <a:r>
                  <a:rPr lang="en-US"/>
                  <a:t>Report the following in the Appendix: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Include a brief explanation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values used and statistical analysis used.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1587B-2530-48FA-8462-75AE1084D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889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90531C4-6E4B-46A3-9626-7E6EE15DC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400" y="3429000"/>
            <a:ext cx="4499371" cy="13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1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B86E-DE05-423E-BD51-2105E0A2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Combined Uncertainty: Graphical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FCBB-0167-4DBA-9E24-9B613B9D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3962400" cy="4525963"/>
          </a:xfrm>
        </p:spPr>
        <p:txBody>
          <a:bodyPr/>
          <a:lstStyle/>
          <a:p>
            <a:r>
              <a:rPr lang="en-US"/>
              <a:t>Consider using when you want to</a:t>
            </a:r>
          </a:p>
          <a:p>
            <a:pPr lvl="1"/>
            <a:r>
              <a:rPr lang="en-US"/>
              <a:t>Show whether data follow a trend</a:t>
            </a:r>
          </a:p>
          <a:p>
            <a:pPr lvl="1"/>
            <a:r>
              <a:rPr lang="en-US"/>
              <a:t>Compare data to an assumed model</a:t>
            </a:r>
          </a:p>
          <a:p>
            <a:r>
              <a:rPr lang="en-US"/>
              <a:t>Show uncertainty using error bars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D64EE-B118-49EF-92CD-D59A77B90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1143000"/>
            <a:ext cx="3657600" cy="2194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1890E-B19C-439E-ABD8-3F037B0BF9F6}"/>
              </a:ext>
            </a:extLst>
          </p:cNvPr>
          <p:cNvSpPr txBox="1"/>
          <p:nvPr/>
        </p:nvSpPr>
        <p:spPr>
          <a:xfrm>
            <a:off x="4800600" y="317183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No replicate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Error bars of linear fit displayed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48D51-625F-422C-8D5B-E39FBF35F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856261"/>
            <a:ext cx="3657600" cy="219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83796-437A-401B-AEAE-6038BD22120B}"/>
              </a:ext>
            </a:extLst>
          </p:cNvPr>
          <p:cNvSpPr txBox="1"/>
          <p:nvPr/>
        </p:nvSpPr>
        <p:spPr>
          <a:xfrm>
            <a:off x="4800600" y="5937031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Negligible uncertainty in x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Model error calculated taking into account error of individual points</a:t>
            </a:r>
          </a:p>
        </p:txBody>
      </p:sp>
    </p:spTree>
    <p:extLst>
      <p:ext uri="{BB962C8B-B14F-4D97-AF65-F5344CB8AC3E}">
        <p14:creationId xmlns:p14="http://schemas.microsoft.com/office/powerpoint/2010/main" val="227428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B86E-DE05-423E-BD51-2105E0A2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Combined Uncertainty: Graphical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FCBB-0167-4DBA-9E24-9B613B9D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3962400" cy="4525963"/>
          </a:xfrm>
        </p:spPr>
        <p:txBody>
          <a:bodyPr/>
          <a:lstStyle/>
          <a:p>
            <a:r>
              <a:rPr lang="en-US"/>
              <a:t>Consider using when you want to</a:t>
            </a:r>
          </a:p>
          <a:p>
            <a:pPr lvl="1"/>
            <a:r>
              <a:rPr lang="en-US"/>
              <a:t>Show whether data follow a trend</a:t>
            </a:r>
          </a:p>
          <a:p>
            <a:pPr lvl="1"/>
            <a:r>
              <a:rPr lang="en-US"/>
              <a:t>Compare data to an assumed model</a:t>
            </a:r>
          </a:p>
          <a:p>
            <a:r>
              <a:rPr lang="en-US"/>
              <a:t>Show uncertainty using error bars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D64EE-B118-49EF-92CD-D59A77B90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1143000"/>
            <a:ext cx="3657599" cy="2194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1890E-B19C-439E-ABD8-3F037B0BF9F6}"/>
              </a:ext>
            </a:extLst>
          </p:cNvPr>
          <p:cNvSpPr txBox="1"/>
          <p:nvPr/>
        </p:nvSpPr>
        <p:spPr>
          <a:xfrm>
            <a:off x="4800600" y="317183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Uncertainty in both x and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Error bars make graph illegible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48D51-625F-422C-8D5B-E39FBF35F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3856261"/>
            <a:ext cx="3657599" cy="219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83796-437A-401B-AEAE-6038BD22120B}"/>
              </a:ext>
            </a:extLst>
          </p:cNvPr>
          <p:cNvSpPr txBox="1"/>
          <p:nvPr/>
        </p:nvSpPr>
        <p:spPr>
          <a:xfrm>
            <a:off x="4800600" y="593703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Display only a few error bars to reduce “junk”</a:t>
            </a:r>
          </a:p>
        </p:txBody>
      </p:sp>
    </p:spTree>
    <p:extLst>
      <p:ext uri="{BB962C8B-B14F-4D97-AF65-F5344CB8AC3E}">
        <p14:creationId xmlns:p14="http://schemas.microsoft.com/office/powerpoint/2010/main" val="55994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38B8426-9B02-4E97-AE60-3CDF2F06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objectives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06ACACF-F7B4-4C4E-84F2-91568D1B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Perform statistical analysis to quantify uncertainty in calculated quantities.</a:t>
            </a:r>
          </a:p>
          <a:p>
            <a:r>
              <a:rPr lang="en-US" altLang="en-US"/>
              <a:t>Calculate uncertainty using both error propagation and bootstrapping methods.</a:t>
            </a:r>
          </a:p>
          <a:p>
            <a:r>
              <a:rPr lang="en-US" altLang="en-US"/>
              <a:t>Present data in both tabular and graphical 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8AB0648-02FA-46FF-8068-EBE3B1BD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Reporting Calculated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065F-1108-4414-9DC1-3CE3D9B67E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458200" cy="4525963"/>
          </a:xfrm>
          <a:blipFill>
            <a:blip r:embed="rId2"/>
            <a:stretch>
              <a:fillRect l="-1801" t="-1752" r="-115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E38E00C-5792-4FE2-83CA-10DC0577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FA99-9358-491B-BEF3-86B15EBB6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852738" y="1704975"/>
            <a:ext cx="5834062" cy="3305175"/>
          </a:xfrm>
          <a:blipFill>
            <a:blip r:embed="rId3"/>
            <a:stretch>
              <a:fillRect l="-1254" t="-129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53AF10-6F64-4E85-96DE-6BB7067F52A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04975"/>
            <a:ext cx="2819400" cy="3933825"/>
            <a:chOff x="76200" y="1704975"/>
            <a:chExt cx="2819400" cy="3933825"/>
          </a:xfrm>
        </p:grpSpPr>
        <p:grpSp>
          <p:nvGrpSpPr>
            <p:cNvPr id="12293" name="Group 36">
              <a:extLst>
                <a:ext uri="{FF2B5EF4-FFF2-40B4-BE49-F238E27FC236}">
                  <a16:creationId xmlns:a16="http://schemas.microsoft.com/office/drawing/2014/main" id="{A709E466-904C-4202-BAFD-70C19412E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" y="1828800"/>
              <a:ext cx="2819400" cy="3810000"/>
              <a:chOff x="0" y="1752600"/>
              <a:chExt cx="2819400" cy="3810000"/>
            </a:xfrm>
          </p:grpSpPr>
          <p:pic>
            <p:nvPicPr>
              <p:cNvPr id="12310" name="Picture 7" descr="Gauss">
                <a:extLst>
                  <a:ext uri="{FF2B5EF4-FFF2-40B4-BE49-F238E27FC236}">
                    <a16:creationId xmlns:a16="http://schemas.microsoft.com/office/drawing/2014/main" id="{856A950E-0894-4788-A3A4-AB0EA4DB1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752600"/>
                <a:ext cx="2514600" cy="381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85BC9B-D96D-4EA3-8F33-FAFB3D62AE00}"/>
                  </a:ext>
                </a:extLst>
              </p:cNvPr>
              <p:cNvSpPr/>
              <p:nvPr/>
            </p:nvSpPr>
            <p:spPr>
              <a:xfrm>
                <a:off x="152400" y="4953000"/>
                <a:ext cx="26670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2D7EF9-3E4C-4351-9385-BA2171137AAB}"/>
                  </a:ext>
                </a:extLst>
              </p:cNvPr>
              <p:cNvSpPr/>
              <p:nvPr/>
            </p:nvSpPr>
            <p:spPr>
              <a:xfrm>
                <a:off x="0" y="1828800"/>
                <a:ext cx="533400" cy="320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-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609FF2-3BC6-4E32-BE6E-235777ABEB59}"/>
                  </a:ext>
                </a:extLst>
              </p:cNvPr>
              <p:cNvSpPr/>
              <p:nvPr/>
            </p:nvSpPr>
            <p:spPr>
              <a:xfrm>
                <a:off x="1600200" y="3810000"/>
                <a:ext cx="762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763582-0360-47F4-86B2-D7723D61A39B}"/>
                  </a:ext>
                </a:extLst>
              </p:cNvPr>
              <p:cNvSpPr/>
              <p:nvPr/>
            </p:nvSpPr>
            <p:spPr>
              <a:xfrm>
                <a:off x="1890713" y="4510088"/>
                <a:ext cx="242887" cy="2143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EFFDB2-0912-4D47-9933-CF2E6A96A2CD}"/>
                  </a:ext>
                </a:extLst>
              </p:cNvPr>
              <p:cNvSpPr/>
              <p:nvPr/>
            </p:nvSpPr>
            <p:spPr>
              <a:xfrm>
                <a:off x="1266825" y="4233863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</a:endParaRPr>
              </a:p>
            </p:txBody>
          </p:sp>
        </p:grpSp>
        <p:sp>
          <p:nvSpPr>
            <p:cNvPr id="12294" name="TextBox 37">
              <a:extLst>
                <a:ext uri="{FF2B5EF4-FFF2-40B4-BE49-F238E27FC236}">
                  <a16:creationId xmlns:a16="http://schemas.microsoft.com/office/drawing/2014/main" id="{A67D3764-C950-4865-91B7-E881845EC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5" y="1704975"/>
              <a:ext cx="17938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 Narrow" panose="020B0606020202030204" pitchFamily="34" charset="0"/>
                  <a:ea typeface="ＭＳ Ｐゴシック" panose="020B0600070205080204" pitchFamily="34" charset="-128"/>
                </a:rPr>
                <a:t>Normal Distribution</a:t>
              </a:r>
            </a:p>
          </p:txBody>
        </p:sp>
        <p:graphicFrame>
          <p:nvGraphicFramePr>
            <p:cNvPr id="12295" name="Object 9">
              <a:extLst>
                <a:ext uri="{FF2B5EF4-FFF2-40B4-BE49-F238E27FC236}">
                  <a16:creationId xmlns:a16="http://schemas.microsoft.com/office/drawing/2014/main" id="{A7F60DB0-E04D-4C01-A678-CCCF02D9A9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400" y="5000625"/>
            <a:ext cx="457200" cy="136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5" imgW="4610100" imgH="2190750" progId="Equation.3">
                    <p:embed/>
                  </p:oleObj>
                </mc:Choice>
                <mc:Fallback>
                  <p:oleObj name="Equation" r:id="rId5" imgW="4610100" imgH="2190750" progId="Equation.3">
                    <p:embed/>
                    <p:pic>
                      <p:nvPicPr>
                        <p:cNvPr id="12295" name="Object 9">
                          <a:extLst>
                            <a:ext uri="{FF2B5EF4-FFF2-40B4-BE49-F238E27FC236}">
                              <a16:creationId xmlns:a16="http://schemas.microsoft.com/office/drawing/2014/main" id="{A7F60DB0-E04D-4C01-A678-CCCF02D9A9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5000625"/>
                          <a:ext cx="457200" cy="136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3">
              <a:extLst>
                <a:ext uri="{FF2B5EF4-FFF2-40B4-BE49-F238E27FC236}">
                  <a16:creationId xmlns:a16="http://schemas.microsoft.com/office/drawing/2014/main" id="{535A04F1-CA9C-42DA-8885-4EFDF490DA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7600" y="5022850"/>
            <a:ext cx="457200" cy="149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7" imgW="4610100" imgH="2409825" progId="Equation.3">
                    <p:embed/>
                  </p:oleObj>
                </mc:Choice>
                <mc:Fallback>
                  <p:oleObj name="Equation" r:id="rId7" imgW="4610100" imgH="2409825" progId="Equation.3">
                    <p:embed/>
                    <p:pic>
                      <p:nvPicPr>
                        <p:cNvPr id="12296" name="Object 3">
                          <a:extLst>
                            <a:ext uri="{FF2B5EF4-FFF2-40B4-BE49-F238E27FC236}">
                              <a16:creationId xmlns:a16="http://schemas.microsoft.com/office/drawing/2014/main" id="{535A04F1-CA9C-42DA-8885-4EFDF490DA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7600" y="5022850"/>
                          <a:ext cx="457200" cy="149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TextBox 39">
              <a:extLst>
                <a:ext uri="{FF2B5EF4-FFF2-40B4-BE49-F238E27FC236}">
                  <a16:creationId xmlns:a16="http://schemas.microsoft.com/office/drawing/2014/main" id="{9BAB74F5-0C98-419F-8122-5AC462DDD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438" y="4953000"/>
              <a:ext cx="298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y</a:t>
              </a:r>
            </a:p>
          </p:txBody>
        </p:sp>
        <p:sp>
          <p:nvSpPr>
            <p:cNvPr id="12298" name="TextBox 40">
              <a:extLst>
                <a:ext uri="{FF2B5EF4-FFF2-40B4-BE49-F238E27FC236}">
                  <a16:creationId xmlns:a16="http://schemas.microsoft.com/office/drawing/2014/main" id="{68A91A3B-721B-40C8-8262-A1192A4F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313" y="2252663"/>
              <a:ext cx="625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E(y)</a:t>
              </a:r>
            </a:p>
          </p:txBody>
        </p:sp>
        <p:sp>
          <p:nvSpPr>
            <p:cNvPr id="12299" name="TextBox 41">
              <a:extLst>
                <a:ext uri="{FF2B5EF4-FFF2-40B4-BE49-F238E27FC236}">
                  <a16:creationId xmlns:a16="http://schemas.microsoft.com/office/drawing/2014/main" id="{D6CB04D2-79AA-44F4-BCBE-8226E90D1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538" y="4241800"/>
              <a:ext cx="31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σ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B8C919-218E-4955-8791-7628B9A6363B}"/>
                </a:ext>
              </a:extLst>
            </p:cNvPr>
            <p:cNvCxnSpPr/>
            <p:nvPr/>
          </p:nvCxnSpPr>
          <p:spPr>
            <a:xfrm>
              <a:off x="1628775" y="4648200"/>
              <a:ext cx="304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E0A71E-F1E4-4C14-B7A8-87D7FD3B9929}"/>
                </a:ext>
              </a:extLst>
            </p:cNvPr>
            <p:cNvCxnSpPr/>
            <p:nvPr/>
          </p:nvCxnSpPr>
          <p:spPr>
            <a:xfrm flipH="1">
              <a:off x="1447800" y="2819400"/>
              <a:ext cx="2286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0D945E-DF95-4D90-86CD-608D9A8708F5}"/>
                </a:ext>
              </a:extLst>
            </p:cNvPr>
            <p:cNvCxnSpPr/>
            <p:nvPr/>
          </p:nvCxnSpPr>
          <p:spPr>
            <a:xfrm flipH="1">
              <a:off x="1389063" y="2946400"/>
              <a:ext cx="366712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87057E-2B0C-43FA-AFCE-6D46E9F7B6EE}"/>
                </a:ext>
              </a:extLst>
            </p:cNvPr>
            <p:cNvCxnSpPr/>
            <p:nvPr/>
          </p:nvCxnSpPr>
          <p:spPr>
            <a:xfrm flipH="1">
              <a:off x="1371600" y="3200400"/>
              <a:ext cx="365125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69AEB1-21E4-49CA-8A6A-C49B6045DC66}"/>
                </a:ext>
              </a:extLst>
            </p:cNvPr>
            <p:cNvCxnSpPr/>
            <p:nvPr/>
          </p:nvCxnSpPr>
          <p:spPr>
            <a:xfrm flipH="1">
              <a:off x="1295400" y="3349625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910B11-3566-41A5-A8F3-FDCF7DAB735D}"/>
                </a:ext>
              </a:extLst>
            </p:cNvPr>
            <p:cNvCxnSpPr/>
            <p:nvPr/>
          </p:nvCxnSpPr>
          <p:spPr>
            <a:xfrm flipH="1">
              <a:off x="1343025" y="3538538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5A71AE-0B1A-43FC-BE3A-961F02F42286}"/>
                </a:ext>
              </a:extLst>
            </p:cNvPr>
            <p:cNvCxnSpPr/>
            <p:nvPr/>
          </p:nvCxnSpPr>
          <p:spPr>
            <a:xfrm flipH="1">
              <a:off x="1328738" y="3827463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004FA1-6F53-4FF2-9631-EC8B517A6D10}"/>
                </a:ext>
              </a:extLst>
            </p:cNvPr>
            <p:cNvCxnSpPr/>
            <p:nvPr/>
          </p:nvCxnSpPr>
          <p:spPr>
            <a:xfrm flipH="1">
              <a:off x="1343025" y="4071938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B4B458-8F72-45A9-89F9-A770F239284E}"/>
                </a:ext>
              </a:extLst>
            </p:cNvPr>
            <p:cNvCxnSpPr/>
            <p:nvPr/>
          </p:nvCxnSpPr>
          <p:spPr>
            <a:xfrm flipH="1">
              <a:off x="1357313" y="4295775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9" name="Rectangle 58">
              <a:extLst>
                <a:ext uri="{FF2B5EF4-FFF2-40B4-BE49-F238E27FC236}">
                  <a16:creationId xmlns:a16="http://schemas.microsoft.com/office/drawing/2014/main" id="{28871E8C-ED0F-48C8-ADDC-F2805CEBA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13" y="3367088"/>
              <a:ext cx="519112" cy="338137"/>
            </a:xfrm>
            <a:prstGeom prst="rect">
              <a:avLst/>
            </a:prstGeom>
            <a:solidFill>
              <a:schemeClr val="bg1">
                <a:alpha val="6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rPr>
                <a:t>68% </a:t>
              </a:r>
              <a:endParaRPr lang="en-US" altLang="en-US" sz="16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A66EE84-51AA-417E-A5A8-28080114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03FE-1009-4965-B97A-B942B1EA7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038600" y="1600200"/>
            <a:ext cx="4648200" cy="4525963"/>
          </a:xfrm>
          <a:blipFill>
            <a:blip r:embed="rId3"/>
            <a:stretch>
              <a:fillRect l="-1575" t="-94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378F20-3705-42EE-8CF1-401FB4AEB5F2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1895475"/>
            <a:ext cx="2819400" cy="3933825"/>
            <a:chOff x="76200" y="1704975"/>
            <a:chExt cx="2819400" cy="3933825"/>
          </a:xfrm>
        </p:grpSpPr>
        <p:grpSp>
          <p:nvGrpSpPr>
            <p:cNvPr id="13317" name="Group 36">
              <a:extLst>
                <a:ext uri="{FF2B5EF4-FFF2-40B4-BE49-F238E27FC236}">
                  <a16:creationId xmlns:a16="http://schemas.microsoft.com/office/drawing/2014/main" id="{61B7C9FC-63F2-4FFE-9ABB-C0C1BCD7F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" y="1828800"/>
              <a:ext cx="2819400" cy="3810000"/>
              <a:chOff x="0" y="1752600"/>
              <a:chExt cx="2819400" cy="3810000"/>
            </a:xfrm>
          </p:grpSpPr>
          <p:pic>
            <p:nvPicPr>
              <p:cNvPr id="13334" name="Picture 7" descr="Gauss">
                <a:extLst>
                  <a:ext uri="{FF2B5EF4-FFF2-40B4-BE49-F238E27FC236}">
                    <a16:creationId xmlns:a16="http://schemas.microsoft.com/office/drawing/2014/main" id="{1F4CD7F0-4758-4171-A6F3-1982F1584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752600"/>
                <a:ext cx="2514600" cy="381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AB90C3-5E3C-401B-A955-B7240C8AC2B9}"/>
                  </a:ext>
                </a:extLst>
              </p:cNvPr>
              <p:cNvSpPr/>
              <p:nvPr/>
            </p:nvSpPr>
            <p:spPr>
              <a:xfrm>
                <a:off x="152400" y="4953000"/>
                <a:ext cx="26670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560A0E-CA9E-414D-917F-B872062940D0}"/>
                  </a:ext>
                </a:extLst>
              </p:cNvPr>
              <p:cNvSpPr/>
              <p:nvPr/>
            </p:nvSpPr>
            <p:spPr>
              <a:xfrm>
                <a:off x="0" y="1828800"/>
                <a:ext cx="533400" cy="320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-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4459B6D-74B3-4CF1-96A7-3E08CAFC9502}"/>
                  </a:ext>
                </a:extLst>
              </p:cNvPr>
              <p:cNvSpPr/>
              <p:nvPr/>
            </p:nvSpPr>
            <p:spPr>
              <a:xfrm>
                <a:off x="1600200" y="3810000"/>
                <a:ext cx="762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FBAFEF-3FA3-4640-8164-D052E217BD79}"/>
                  </a:ext>
                </a:extLst>
              </p:cNvPr>
              <p:cNvSpPr/>
              <p:nvPr/>
            </p:nvSpPr>
            <p:spPr>
              <a:xfrm>
                <a:off x="1890713" y="4510088"/>
                <a:ext cx="242887" cy="2143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5B48B74-2B91-44EA-84DB-A42E74EA2F60}"/>
                  </a:ext>
                </a:extLst>
              </p:cNvPr>
              <p:cNvSpPr/>
              <p:nvPr/>
            </p:nvSpPr>
            <p:spPr>
              <a:xfrm>
                <a:off x="1266825" y="4233863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</a:endParaRPr>
              </a:p>
            </p:txBody>
          </p:sp>
        </p:grpSp>
        <p:sp>
          <p:nvSpPr>
            <p:cNvPr id="13318" name="TextBox 37">
              <a:extLst>
                <a:ext uri="{FF2B5EF4-FFF2-40B4-BE49-F238E27FC236}">
                  <a16:creationId xmlns:a16="http://schemas.microsoft.com/office/drawing/2014/main" id="{442F8B4A-245F-42F4-81AA-C960359E7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5" y="1704975"/>
              <a:ext cx="17938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 Narrow" panose="020B0606020202030204" pitchFamily="34" charset="0"/>
                  <a:ea typeface="ＭＳ Ｐゴシック" panose="020B0600070205080204" pitchFamily="34" charset="-128"/>
                </a:rPr>
                <a:t>Normal Distribution</a:t>
              </a:r>
            </a:p>
          </p:txBody>
        </p:sp>
        <p:graphicFrame>
          <p:nvGraphicFramePr>
            <p:cNvPr id="13319" name="Object 9">
              <a:extLst>
                <a:ext uri="{FF2B5EF4-FFF2-40B4-BE49-F238E27FC236}">
                  <a16:creationId xmlns:a16="http://schemas.microsoft.com/office/drawing/2014/main" id="{CCA83016-9F49-418C-857E-FEDBCE0D77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400" y="5000625"/>
            <a:ext cx="457200" cy="136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5" imgW="4610100" imgH="2190750" progId="Equation.3">
                    <p:embed/>
                  </p:oleObj>
                </mc:Choice>
                <mc:Fallback>
                  <p:oleObj name="Equation" r:id="rId5" imgW="4610100" imgH="2190750" progId="Equation.3">
                    <p:embed/>
                    <p:pic>
                      <p:nvPicPr>
                        <p:cNvPr id="13319" name="Object 9">
                          <a:extLst>
                            <a:ext uri="{FF2B5EF4-FFF2-40B4-BE49-F238E27FC236}">
                              <a16:creationId xmlns:a16="http://schemas.microsoft.com/office/drawing/2014/main" id="{CCA83016-9F49-418C-857E-FEDBCE0D77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5000625"/>
                          <a:ext cx="457200" cy="136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3">
              <a:extLst>
                <a:ext uri="{FF2B5EF4-FFF2-40B4-BE49-F238E27FC236}">
                  <a16:creationId xmlns:a16="http://schemas.microsoft.com/office/drawing/2014/main" id="{D7473278-075C-4ACB-BC4C-11AC7E82D8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7600" y="5022850"/>
            <a:ext cx="457200" cy="149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7" imgW="4610100" imgH="2409825" progId="Equation.3">
                    <p:embed/>
                  </p:oleObj>
                </mc:Choice>
                <mc:Fallback>
                  <p:oleObj name="Equation" r:id="rId7" imgW="4610100" imgH="2409825" progId="Equation.3">
                    <p:embed/>
                    <p:pic>
                      <p:nvPicPr>
                        <p:cNvPr id="13320" name="Object 3">
                          <a:extLst>
                            <a:ext uri="{FF2B5EF4-FFF2-40B4-BE49-F238E27FC236}">
                              <a16:creationId xmlns:a16="http://schemas.microsoft.com/office/drawing/2014/main" id="{D7473278-075C-4ACB-BC4C-11AC7E82D8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7600" y="5022850"/>
                          <a:ext cx="457200" cy="149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TextBox 39">
              <a:extLst>
                <a:ext uri="{FF2B5EF4-FFF2-40B4-BE49-F238E27FC236}">
                  <a16:creationId xmlns:a16="http://schemas.microsoft.com/office/drawing/2014/main" id="{C6AE292E-950C-4885-9DED-5F6445023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438" y="4953000"/>
              <a:ext cx="298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y</a:t>
              </a:r>
            </a:p>
          </p:txBody>
        </p:sp>
        <p:sp>
          <p:nvSpPr>
            <p:cNvPr id="13322" name="TextBox 40">
              <a:extLst>
                <a:ext uri="{FF2B5EF4-FFF2-40B4-BE49-F238E27FC236}">
                  <a16:creationId xmlns:a16="http://schemas.microsoft.com/office/drawing/2014/main" id="{8BB1C5C3-32A7-49A8-B983-0D0B849B8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313" y="2252663"/>
              <a:ext cx="625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E(y)</a:t>
              </a:r>
            </a:p>
          </p:txBody>
        </p:sp>
        <p:sp>
          <p:nvSpPr>
            <p:cNvPr id="13323" name="TextBox 41">
              <a:extLst>
                <a:ext uri="{FF2B5EF4-FFF2-40B4-BE49-F238E27FC236}">
                  <a16:creationId xmlns:a16="http://schemas.microsoft.com/office/drawing/2014/main" id="{12059346-E219-4367-B326-2BE411C08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538" y="4241800"/>
              <a:ext cx="31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σ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56F5F8-FCF0-4E90-945A-3FAE84731411}"/>
                </a:ext>
              </a:extLst>
            </p:cNvPr>
            <p:cNvCxnSpPr/>
            <p:nvPr/>
          </p:nvCxnSpPr>
          <p:spPr>
            <a:xfrm>
              <a:off x="1628775" y="4648200"/>
              <a:ext cx="304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A2EAD7-622C-4D68-AA04-6C5F04F5B428}"/>
                </a:ext>
              </a:extLst>
            </p:cNvPr>
            <p:cNvCxnSpPr/>
            <p:nvPr/>
          </p:nvCxnSpPr>
          <p:spPr>
            <a:xfrm flipH="1">
              <a:off x="1447800" y="2819400"/>
              <a:ext cx="2286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9EF037-5630-4EAB-ADA0-C6FD918720CC}"/>
                </a:ext>
              </a:extLst>
            </p:cNvPr>
            <p:cNvCxnSpPr/>
            <p:nvPr/>
          </p:nvCxnSpPr>
          <p:spPr>
            <a:xfrm flipH="1">
              <a:off x="1389063" y="2946400"/>
              <a:ext cx="366712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43CFD3-E542-40BA-978F-7853CF8CCCDD}"/>
                </a:ext>
              </a:extLst>
            </p:cNvPr>
            <p:cNvCxnSpPr/>
            <p:nvPr/>
          </p:nvCxnSpPr>
          <p:spPr>
            <a:xfrm flipH="1">
              <a:off x="1371600" y="3200400"/>
              <a:ext cx="365125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E8AD18-5D2C-4427-9B6A-E4941CED7805}"/>
                </a:ext>
              </a:extLst>
            </p:cNvPr>
            <p:cNvCxnSpPr/>
            <p:nvPr/>
          </p:nvCxnSpPr>
          <p:spPr>
            <a:xfrm flipH="1">
              <a:off x="1295400" y="3349625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FDA144-B9B8-45C3-8EF1-7BC49E6DC873}"/>
                </a:ext>
              </a:extLst>
            </p:cNvPr>
            <p:cNvCxnSpPr/>
            <p:nvPr/>
          </p:nvCxnSpPr>
          <p:spPr>
            <a:xfrm flipH="1">
              <a:off x="1343025" y="3538538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405321-0488-4679-B827-30C4103793CB}"/>
                </a:ext>
              </a:extLst>
            </p:cNvPr>
            <p:cNvCxnSpPr/>
            <p:nvPr/>
          </p:nvCxnSpPr>
          <p:spPr>
            <a:xfrm flipH="1">
              <a:off x="1328738" y="3827463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B4640F-35DA-40DC-944F-9F41993931CC}"/>
                </a:ext>
              </a:extLst>
            </p:cNvPr>
            <p:cNvCxnSpPr/>
            <p:nvPr/>
          </p:nvCxnSpPr>
          <p:spPr>
            <a:xfrm flipH="1">
              <a:off x="1343025" y="4071938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C0BB289-5673-4622-B36B-605A84B6F82B}"/>
                </a:ext>
              </a:extLst>
            </p:cNvPr>
            <p:cNvCxnSpPr/>
            <p:nvPr/>
          </p:nvCxnSpPr>
          <p:spPr>
            <a:xfrm flipH="1">
              <a:off x="1357313" y="4295775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3" name="Rectangle 58">
              <a:extLst>
                <a:ext uri="{FF2B5EF4-FFF2-40B4-BE49-F238E27FC236}">
                  <a16:creationId xmlns:a16="http://schemas.microsoft.com/office/drawing/2014/main" id="{3EF9B365-F327-4CAE-AA9E-E65381B01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13" y="3367088"/>
              <a:ext cx="519112" cy="338137"/>
            </a:xfrm>
            <a:prstGeom prst="rect">
              <a:avLst/>
            </a:prstGeom>
            <a:solidFill>
              <a:schemeClr val="bg1">
                <a:alpha val="6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rPr>
                <a:t>68% </a:t>
              </a:r>
              <a:endParaRPr lang="en-US" altLang="en-US" sz="16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CBBCBDE-3064-43DA-96CD-40AAFF7E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Combined Uncertainty: Linear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8124A-EC68-476C-8E4E-0AA4C3537257}"/>
                  </a:ext>
                </a:extLst>
              </p:cNvPr>
              <p:cNvSpPr txBox="1"/>
              <p:nvPr/>
            </p:nvSpPr>
            <p:spPr>
              <a:xfrm>
                <a:off x="423862" y="1600200"/>
                <a:ext cx="840614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Cambria" panose="02040503050406030204" pitchFamily="18" charset="0"/>
                    <a:ea typeface="Cambria" panose="02040503050406030204" pitchFamily="18" charset="0"/>
                  </a:rPr>
                  <a:t>Assume: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Cambria" panose="02040503050406030204" pitchFamily="18" charset="0"/>
                    <a:ea typeface="Cambria" panose="02040503050406030204" pitchFamily="18" charset="0"/>
                  </a:rPr>
                  <a:t>x,y are </a:t>
                </a:r>
                <a:r>
                  <a:rPr lang="en-US" sz="2800" i="1">
                    <a:latin typeface="Cambria" panose="02040503050406030204" pitchFamily="18" charset="0"/>
                    <a:ea typeface="Cambria" panose="02040503050406030204" pitchFamily="18" charset="0"/>
                  </a:rPr>
                  <a:t>independent </a:t>
                </a:r>
                <a:r>
                  <a:rPr lang="en-US" sz="2800">
                    <a:latin typeface="Cambria" panose="02040503050406030204" pitchFamily="18" charset="0"/>
                    <a:ea typeface="Cambria" panose="02040503050406030204" pitchFamily="18" charset="0"/>
                  </a:rPr>
                  <a:t>random variables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Cambria" panose="02040503050406030204" pitchFamily="18" charset="0"/>
                    <a:ea typeface="Cambria" panose="02040503050406030204" pitchFamily="18" charset="0"/>
                  </a:rPr>
                  <a:t>E(x), E(y),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sz="2800">
                    <a:latin typeface="Cambria" panose="02040503050406030204" pitchFamily="18" charset="0"/>
                    <a:ea typeface="Cambria" panose="02040503050406030204" pitchFamily="18" charset="0"/>
                  </a:rPr>
                  <a:t> are known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Cambria" panose="02040503050406030204" pitchFamily="18" charset="0"/>
                    <a:ea typeface="Cambria" panose="02040503050406030204" pitchFamily="18" charset="0"/>
                  </a:rPr>
                  <a:t>Then given the relationship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8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Cambria" panose="02040503050406030204" pitchFamily="18" charset="0"/>
                    <a:ea typeface="Cambria" panose="02040503050406030204" pitchFamily="18" charset="0"/>
                  </a:rPr>
                  <a:t>The combined statistical quantities of z are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b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8124A-EC68-476C-8E4E-0AA4C3537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2" y="1600200"/>
                <a:ext cx="8406149" cy="4832092"/>
              </a:xfrm>
              <a:prstGeom prst="rect">
                <a:avLst/>
              </a:prstGeom>
              <a:blipFill>
                <a:blip r:embed="rId2"/>
                <a:stretch>
                  <a:fillRect l="-1306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04C8656-5C8F-4E1B-82AA-D836470F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Approach 1: Error Propagation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93711E50-2624-48E3-AE53-9A4C60E2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81037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01AA0671-76F1-45DF-BC1A-CC7507FFB0FF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998913"/>
          <a:ext cx="2514600" cy="251777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k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in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out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1030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211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1220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985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197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1120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237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E391EBB4-FD1C-49AD-8B9F-A9C94FB31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57550"/>
            <a:ext cx="5638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200"/>
              <a:t>Calculate standard uncertainties for the individual measurements (see Lecture 2):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200"/>
              <a:t>Determine combined error using the given formulae.</a:t>
            </a:r>
          </a:p>
        </p:txBody>
      </p:sp>
      <p:pic>
        <p:nvPicPr>
          <p:cNvPr id="15391" name="Picture 6">
            <a:extLst>
              <a:ext uri="{FF2B5EF4-FFF2-40B4-BE49-F238E27FC236}">
                <a16:creationId xmlns:a16="http://schemas.microsoft.com/office/drawing/2014/main" id="{FC37144A-531D-4BDE-8E6C-04993A65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362743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614C84-D372-4D77-80BA-467294A8F47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48100" y="5743356"/>
            <a:ext cx="4572000" cy="646331"/>
          </a:xfrm>
          <a:prstGeom prst="rect">
            <a:avLst/>
          </a:prstGeom>
          <a:blipFill>
            <a:blip r:embed="rId4"/>
            <a:stretch>
              <a:fillRect b="-849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6F6535E-819F-4F56-A4BD-AB4D1246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Approach 2: Repeat Calculations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AF7A3AAE-1158-474C-8D8B-FA159BBB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81037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01AA0671-76F1-45DF-BC1A-CC7507FFB0FF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962400"/>
          <a:ext cx="2971800" cy="2516190"/>
        </p:xfrm>
        <a:graphic>
          <a:graphicData uri="http://schemas.openxmlformats.org/drawingml/2006/table">
            <a:tbl>
              <a:tblPr/>
              <a:tblGrid>
                <a:gridCol w="503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518">
                  <a:extLst>
                    <a:ext uri="{9D8B030D-6E8A-4147-A177-3AD203B41FA5}">
                      <a16:colId xmlns:a16="http://schemas.microsoft.com/office/drawing/2014/main" val="254940207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in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Δ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A1AC4E5-4E80-4265-8331-D069698EFED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38800" y="3505200"/>
            <a:ext cx="3276600" cy="2289175"/>
          </a:xfrm>
          <a:prstGeom prst="rect">
            <a:avLst/>
          </a:prstGeom>
          <a:blipFill>
            <a:blip r:embed="rId3"/>
            <a:stretch>
              <a:fillRect l="-2230" t="-3457" r="-316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noFill/>
              </a:rPr>
              <a:t> dddddddd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3B8E6D3-C66D-4CA7-BEAC-38C4C28A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Approaches 3/4: Bootstrapping</a:t>
            </a:r>
          </a:p>
        </p:txBody>
      </p:sp>
      <p:pic>
        <p:nvPicPr>
          <p:cNvPr id="17411" name="Picture 5">
            <a:extLst>
              <a:ext uri="{FF2B5EF4-FFF2-40B4-BE49-F238E27FC236}">
                <a16:creationId xmlns:a16="http://schemas.microsoft.com/office/drawing/2014/main" id="{E957E32A-CC3A-4DCA-87E1-B36120AF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68425"/>
            <a:ext cx="681037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01AA0671-76F1-45DF-BC1A-CC7507FFB0FF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743200"/>
          <a:ext cx="2971800" cy="4025897"/>
        </p:xfrm>
        <a:graphic>
          <a:graphicData uri="http://schemas.openxmlformats.org/drawingml/2006/table">
            <a:tbl>
              <a:tblPr/>
              <a:tblGrid>
                <a:gridCol w="503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518">
                  <a:extLst>
                    <a:ext uri="{9D8B030D-6E8A-4147-A177-3AD203B41FA5}">
                      <a16:colId xmlns:a16="http://schemas.microsoft.com/office/drawing/2014/main" val="254940207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in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Δ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006243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92371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76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7D869F-D2E7-46A4-83E8-E85005428350}"/>
                  </a:ext>
                </a:extLst>
              </p:cNvPr>
              <p:cNvSpPr txBox="1"/>
              <p:nvPr/>
            </p:nvSpPr>
            <p:spPr>
              <a:xfrm>
                <a:off x="3886200" y="2811997"/>
                <a:ext cx="4419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Take advantage of the assumption of independent measurements and that the sample standard deviation is constant as </a:t>
                </a:r>
                <a:r>
                  <a:rPr 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n </a:t>
                </a: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increases</a:t>
                </a:r>
              </a:p>
              <a:p>
                <a:endParaRPr lang="en-US" sz="20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Randomly select pairs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 values, calculating a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 for each pair.</a:t>
                </a:r>
                <a:endParaRPr lang="en-US" sz="2000" i="1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endParaRPr lang="en-US" sz="2000" i="1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Create normally distributed samples using the mean and 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7D869F-D2E7-46A4-83E8-E8500542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811997"/>
                <a:ext cx="4419600" cy="3785652"/>
              </a:xfrm>
              <a:prstGeom prst="rect">
                <a:avLst/>
              </a:prstGeom>
              <a:blipFill>
                <a:blip r:embed="rId3"/>
                <a:stretch>
                  <a:fillRect l="-1517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621a5a4-1bf8-4a56-90a3-096ec2b7fee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691</Words>
  <Application>Microsoft Office PowerPoint</Application>
  <PresentationFormat>On-screen Show (4:3)</PresentationFormat>
  <Paragraphs>187</Paragraphs>
  <Slides>19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Cambria</vt:lpstr>
      <vt:lpstr>Cambria Math</vt:lpstr>
      <vt:lpstr>Times New Roman</vt:lpstr>
      <vt:lpstr>Office Theme</vt:lpstr>
      <vt:lpstr>Equation</vt:lpstr>
      <vt:lpstr>Quantifying Uncertainty in Calculated Quantities</vt:lpstr>
      <vt:lpstr>Lecture objectives</vt:lpstr>
      <vt:lpstr>Reporting Calculated Results</vt:lpstr>
      <vt:lpstr>Concept Review</vt:lpstr>
      <vt:lpstr>Concept Review</vt:lpstr>
      <vt:lpstr>Combined Uncertainty: Linear Function</vt:lpstr>
      <vt:lpstr>Approach 1: Error Propagation</vt:lpstr>
      <vt:lpstr>Approach 2: Repeat Calculations</vt:lpstr>
      <vt:lpstr>Approaches 3/4: Bootstrapping</vt:lpstr>
      <vt:lpstr>Comparison of Approaches</vt:lpstr>
      <vt:lpstr>Exercise</vt:lpstr>
      <vt:lpstr>Combined Uncertainty: Nonlinear Equations</vt:lpstr>
      <vt:lpstr>Example: Heat Transfer (Planning)</vt:lpstr>
      <vt:lpstr>PowerPoint Presentation</vt:lpstr>
      <vt:lpstr>Heat Transfer Solution</vt:lpstr>
      <vt:lpstr>Example: Heat Transfer (Final)</vt:lpstr>
      <vt:lpstr>Example: Heat Transfer (Final)</vt:lpstr>
      <vt:lpstr>Combined Uncertainty: Graphical Presentation</vt:lpstr>
      <vt:lpstr>Combined Uncertainty: Graphical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Chemical Engineering</dc:creator>
  <cp:lastModifiedBy>Chad Curtis</cp:lastModifiedBy>
  <cp:revision>170</cp:revision>
  <dcterms:created xsi:type="dcterms:W3CDTF">2013-04-14T22:40:49Z</dcterms:created>
  <dcterms:modified xsi:type="dcterms:W3CDTF">2019-10-08T20:20:16Z</dcterms:modified>
</cp:coreProperties>
</file>