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26"/>
  </p:notesMasterIdLst>
  <p:sldIdLst>
    <p:sldId id="259" r:id="rId3"/>
    <p:sldId id="264" r:id="rId4"/>
    <p:sldId id="267" r:id="rId5"/>
    <p:sldId id="268" r:id="rId6"/>
    <p:sldId id="269" r:id="rId7"/>
    <p:sldId id="270"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8" r:id="rId24"/>
    <p:sldId id="28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2" autoAdjust="0"/>
    <p:restoredTop sz="94540" autoAdjust="0"/>
  </p:normalViewPr>
  <p:slideViewPr>
    <p:cSldViewPr snapToGrid="0" snapToObjects="1" showGuides="1">
      <p:cViewPr>
        <p:scale>
          <a:sx n="100" d="100"/>
          <a:sy n="100" d="100"/>
        </p:scale>
        <p:origin x="20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C3F4D8-2116-4126-B789-B6F80EC3A648}" type="datetimeFigureOut">
              <a:rPr lang="en-US" smtClean="0"/>
              <a:t>3/27/20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1BDEF-0907-417E-BACC-5D4DE0A5D9B3}" type="slidenum">
              <a:rPr lang="en-US" smtClean="0"/>
              <a:t>‹#›</a:t>
            </a:fld>
            <a:endParaRPr lang="en-US"/>
          </a:p>
        </p:txBody>
      </p:sp>
    </p:spTree>
    <p:extLst>
      <p:ext uri="{BB962C8B-B14F-4D97-AF65-F5344CB8AC3E}">
        <p14:creationId xmlns:p14="http://schemas.microsoft.com/office/powerpoint/2010/main" val="171974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1BDEF-0907-417E-BACC-5D4DE0A5D9B3}" type="slidenum">
              <a:rPr lang="en-US" smtClean="0"/>
              <a:t>1</a:t>
            </a:fld>
            <a:endParaRPr lang="en-US"/>
          </a:p>
        </p:txBody>
      </p:sp>
    </p:spTree>
    <p:extLst>
      <p:ext uri="{BB962C8B-B14F-4D97-AF65-F5344CB8AC3E}">
        <p14:creationId xmlns:p14="http://schemas.microsoft.com/office/powerpoint/2010/main" val="49571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19</a:t>
            </a:fld>
            <a:endParaRPr lang="en-US"/>
          </a:p>
        </p:txBody>
      </p:sp>
    </p:spTree>
    <p:extLst>
      <p:ext uri="{BB962C8B-B14F-4D97-AF65-F5344CB8AC3E}">
        <p14:creationId xmlns:p14="http://schemas.microsoft.com/office/powerpoint/2010/main" val="313429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20</a:t>
            </a:fld>
            <a:endParaRPr lang="en-US"/>
          </a:p>
        </p:txBody>
      </p:sp>
    </p:spTree>
    <p:extLst>
      <p:ext uri="{BB962C8B-B14F-4D97-AF65-F5344CB8AC3E}">
        <p14:creationId xmlns:p14="http://schemas.microsoft.com/office/powerpoint/2010/main" val="322380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21</a:t>
            </a:fld>
            <a:endParaRPr lang="en-US"/>
          </a:p>
        </p:txBody>
      </p:sp>
    </p:spTree>
    <p:extLst>
      <p:ext uri="{BB962C8B-B14F-4D97-AF65-F5344CB8AC3E}">
        <p14:creationId xmlns:p14="http://schemas.microsoft.com/office/powerpoint/2010/main" val="290498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22</a:t>
            </a:fld>
            <a:endParaRPr lang="en-US"/>
          </a:p>
        </p:txBody>
      </p:sp>
    </p:spTree>
    <p:extLst>
      <p:ext uri="{BB962C8B-B14F-4D97-AF65-F5344CB8AC3E}">
        <p14:creationId xmlns:p14="http://schemas.microsoft.com/office/powerpoint/2010/main" val="153098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23</a:t>
            </a:fld>
            <a:endParaRPr lang="en-US"/>
          </a:p>
        </p:txBody>
      </p:sp>
    </p:spTree>
    <p:extLst>
      <p:ext uri="{BB962C8B-B14F-4D97-AF65-F5344CB8AC3E}">
        <p14:creationId xmlns:p14="http://schemas.microsoft.com/office/powerpoint/2010/main" val="273654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11</a:t>
            </a:fld>
            <a:endParaRPr lang="en-US"/>
          </a:p>
        </p:txBody>
      </p:sp>
    </p:spTree>
    <p:extLst>
      <p:ext uri="{BB962C8B-B14F-4D97-AF65-F5344CB8AC3E}">
        <p14:creationId xmlns:p14="http://schemas.microsoft.com/office/powerpoint/2010/main" val="245258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12</a:t>
            </a:fld>
            <a:endParaRPr lang="en-US"/>
          </a:p>
        </p:txBody>
      </p:sp>
    </p:spTree>
    <p:extLst>
      <p:ext uri="{BB962C8B-B14F-4D97-AF65-F5344CB8AC3E}">
        <p14:creationId xmlns:p14="http://schemas.microsoft.com/office/powerpoint/2010/main" val="169563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13</a:t>
            </a:fld>
            <a:endParaRPr lang="en-US"/>
          </a:p>
        </p:txBody>
      </p:sp>
    </p:spTree>
    <p:extLst>
      <p:ext uri="{BB962C8B-B14F-4D97-AF65-F5344CB8AC3E}">
        <p14:creationId xmlns:p14="http://schemas.microsoft.com/office/powerpoint/2010/main" val="310309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14</a:t>
            </a:fld>
            <a:endParaRPr lang="en-US"/>
          </a:p>
        </p:txBody>
      </p:sp>
    </p:spTree>
    <p:extLst>
      <p:ext uri="{BB962C8B-B14F-4D97-AF65-F5344CB8AC3E}">
        <p14:creationId xmlns:p14="http://schemas.microsoft.com/office/powerpoint/2010/main" val="160517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15</a:t>
            </a:fld>
            <a:endParaRPr lang="en-US"/>
          </a:p>
        </p:txBody>
      </p:sp>
    </p:spTree>
    <p:extLst>
      <p:ext uri="{BB962C8B-B14F-4D97-AF65-F5344CB8AC3E}">
        <p14:creationId xmlns:p14="http://schemas.microsoft.com/office/powerpoint/2010/main" val="199117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16</a:t>
            </a:fld>
            <a:endParaRPr lang="en-US"/>
          </a:p>
        </p:txBody>
      </p:sp>
    </p:spTree>
    <p:extLst>
      <p:ext uri="{BB962C8B-B14F-4D97-AF65-F5344CB8AC3E}">
        <p14:creationId xmlns:p14="http://schemas.microsoft.com/office/powerpoint/2010/main" val="259103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17</a:t>
            </a:fld>
            <a:endParaRPr lang="en-US"/>
          </a:p>
        </p:txBody>
      </p:sp>
    </p:spTree>
    <p:extLst>
      <p:ext uri="{BB962C8B-B14F-4D97-AF65-F5344CB8AC3E}">
        <p14:creationId xmlns:p14="http://schemas.microsoft.com/office/powerpoint/2010/main" val="350936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1BDEF-0907-417E-BACC-5D4DE0A5D9B3}" type="slidenum">
              <a:rPr lang="en-US" smtClean="0"/>
              <a:t>18</a:t>
            </a:fld>
            <a:endParaRPr lang="en-US"/>
          </a:p>
        </p:txBody>
      </p:sp>
    </p:spTree>
    <p:extLst>
      <p:ext uri="{BB962C8B-B14F-4D97-AF65-F5344CB8AC3E}">
        <p14:creationId xmlns:p14="http://schemas.microsoft.com/office/powerpoint/2010/main" val="1522949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sp>
        <p:nvSpPr>
          <p:cNvPr id="6" name="Text Placeholder 5"/>
          <p:cNvSpPr>
            <a:spLocks noGrp="1"/>
          </p:cNvSpPr>
          <p:nvPr>
            <p:ph type="body" sz="quarter" idx="10" hasCustomPrompt="1"/>
          </p:nvPr>
        </p:nvSpPr>
        <p:spPr>
          <a:xfrm>
            <a:off x="671757" y="2470826"/>
            <a:ext cx="6972300" cy="1503154"/>
          </a:xfrm>
          <a:prstGeom prst="rect">
            <a:avLst/>
          </a:prstGeom>
        </p:spPr>
        <p:txBody>
          <a:bodyPr>
            <a:normAutofit/>
          </a:bodyPr>
          <a:lstStyle>
            <a:lvl1pPr marL="0" indent="0">
              <a:lnSpc>
                <a:spcPct val="100000"/>
              </a:lnSpc>
              <a:buNone/>
              <a:defRPr sz="3750" b="0" i="0" baseline="0">
                <a:solidFill>
                  <a:srgbClr val="E8D3A2"/>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a:t>
            </a:r>
          </a:p>
          <a:p>
            <a:r>
              <a:rPr lang="en-US" dirty="0"/>
              <a:t>Encode Sans Normal, Black</a:t>
            </a:r>
          </a:p>
        </p:txBody>
      </p:sp>
      <p:pic>
        <p:nvPicPr>
          <p:cNvPr id="15" name="Picture 14"/>
          <p:cNvPicPr>
            <a:picLocks noChangeAspect="1"/>
          </p:cNvPicPr>
          <p:nvPr userDrawn="1"/>
        </p:nvPicPr>
        <p:blipFill>
          <a:blip r:embed="rId3"/>
          <a:stretch>
            <a:fillRect/>
          </a:stretch>
        </p:blipFill>
        <p:spPr>
          <a:xfrm>
            <a:off x="779463" y="3973980"/>
            <a:ext cx="1600200" cy="1397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6763" y="6114617"/>
            <a:ext cx="2648712" cy="502055"/>
          </a:xfrm>
          <a:prstGeom prst="rect">
            <a:avLst/>
          </a:prstGeom>
        </p:spPr>
      </p:pic>
    </p:spTree>
    <p:extLst>
      <p:ext uri="{BB962C8B-B14F-4D97-AF65-F5344CB8AC3E}">
        <p14:creationId xmlns:p14="http://schemas.microsoft.com/office/powerpoint/2010/main" val="237349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2405"/>
            <a:ext cx="8184662" cy="991998"/>
          </a:xfrm>
          <a:prstGeom prst="rect">
            <a:avLst/>
          </a:prstGeom>
        </p:spPr>
        <p:txBody>
          <a:bodyPr>
            <a:normAutofit/>
          </a:bodyPr>
          <a:lstStyle>
            <a:lvl1pPr marL="0" indent="0">
              <a:lnSpc>
                <a:spcPct val="90000"/>
              </a:lnSpc>
              <a:buNone/>
              <a:defRPr sz="3000" b="0" i="0" baseline="0">
                <a:solidFill>
                  <a:srgbClr val="E8D3A2"/>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a:t>
            </a:r>
          </a:p>
        </p:txBody>
      </p:sp>
      <p:sp>
        <p:nvSpPr>
          <p:cNvPr id="4" name="Text Placeholder 9"/>
          <p:cNvSpPr>
            <a:spLocks noGrp="1"/>
          </p:cNvSpPr>
          <p:nvPr>
            <p:ph type="body" sz="quarter" idx="11" hasCustomPrompt="1"/>
          </p:nvPr>
        </p:nvSpPr>
        <p:spPr>
          <a:xfrm>
            <a:off x="659305" y="2320239"/>
            <a:ext cx="8197114" cy="3709858"/>
          </a:xfrm>
          <a:prstGeom prst="rect">
            <a:avLst/>
          </a:prstGeom>
        </p:spPr>
        <p:txBody>
          <a:bodyPr/>
          <a:lstStyle>
            <a:lvl1pPr marL="342900" indent="-342900">
              <a:buFont typeface="Lucida Grande"/>
              <a:buChar char="&gt;"/>
              <a:defRPr sz="2400" b="0" i="0" baseline="0">
                <a:solidFill>
                  <a:srgbClr val="E8D3A2"/>
                </a:solidFill>
                <a:latin typeface="Open Sans Light"/>
                <a:cs typeface="Open Sans Light"/>
              </a:defRPr>
            </a:lvl1pPr>
            <a:lvl2pPr>
              <a:defRPr sz="2000" b="0" i="0" baseline="0">
                <a:solidFill>
                  <a:srgbClr val="E8D3A2"/>
                </a:solidFill>
                <a:latin typeface="Open Sans Light"/>
                <a:cs typeface="Open Sans Light"/>
              </a:defRPr>
            </a:lvl2pPr>
            <a:lvl3pPr marL="1143000" indent="-228600">
              <a:buSzPct val="100000"/>
              <a:buFont typeface="Lucida Grande"/>
              <a:buChar char="&gt;"/>
              <a:defRPr sz="1800" b="0" i="0" baseline="0">
                <a:solidFill>
                  <a:srgbClr val="E8D3A2"/>
                </a:solidFill>
                <a:latin typeface="Open Sans Light"/>
                <a:cs typeface="Open Sans Light"/>
              </a:defRPr>
            </a:lvl3pPr>
            <a:lvl4pPr>
              <a:defRPr sz="1600" b="0" i="0" baseline="0">
                <a:solidFill>
                  <a:srgbClr val="E8D3A2"/>
                </a:solidFill>
                <a:latin typeface="Open Sans Light"/>
                <a:cs typeface="Open Sans Light"/>
              </a:defRPr>
            </a:lvl4pPr>
            <a:lvl5pPr marL="2057400" indent="-228600">
              <a:buFont typeface="Lucida Grande"/>
              <a:buChar char="&gt;"/>
              <a:defRPr sz="1400" b="0" i="0" baseline="0">
                <a:solidFill>
                  <a:srgbClr val="E8D3A2"/>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E8D3A2"/>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6" name="Picture 5"/>
          <p:cNvPicPr>
            <a:picLocks noChangeAspect="1"/>
          </p:cNvPicPr>
          <p:nvPr userDrawn="1"/>
        </p:nvPicPr>
        <p:blipFill>
          <a:blip r:embed="rId2"/>
          <a:stretch>
            <a:fillRect/>
          </a:stretch>
        </p:blipFill>
        <p:spPr>
          <a:xfrm>
            <a:off x="766763" y="1364403"/>
            <a:ext cx="1103781" cy="96361"/>
          </a:xfrm>
          <a:prstGeom prst="rect">
            <a:avLst/>
          </a:prstGeom>
        </p:spPr>
      </p:pic>
      <p:pic>
        <p:nvPicPr>
          <p:cNvPr id="14" name="Picture 13"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6763" y="6126192"/>
            <a:ext cx="2648712" cy="502055"/>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33006F"/>
        </a:solidFill>
        <a:effectLst/>
      </p:bgPr>
    </p:bg>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E8D3A2"/>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0" i="0" baseline="0">
                <a:solidFill>
                  <a:schemeClr val="bg1"/>
                </a:solidFill>
                <a:latin typeface="Open Sans Light"/>
                <a:cs typeface="Open Sans Light"/>
              </a:defRPr>
            </a:lvl1pPr>
            <a:lvl2pPr>
              <a:defRPr sz="2000" b="0" i="0" baseline="0">
                <a:solidFill>
                  <a:schemeClr val="bg1"/>
                </a:solidFill>
                <a:latin typeface="Open Sans Light"/>
                <a:cs typeface="Open Sans Light"/>
              </a:defRPr>
            </a:lvl2pPr>
            <a:lvl3pPr marL="1143000" indent="-228600">
              <a:buSzPct val="100000"/>
              <a:buFont typeface="Lucida Grande"/>
              <a:buChar char="&gt;"/>
              <a:defRPr sz="1800" b="0" i="0" baseline="0">
                <a:solidFill>
                  <a:schemeClr val="bg1"/>
                </a:solidFill>
                <a:latin typeface="Open Sans Light"/>
                <a:cs typeface="Open Sans Light"/>
              </a:defRPr>
            </a:lvl3pPr>
            <a:lvl4pPr>
              <a:defRPr sz="1600" b="0" i="0" baseline="0">
                <a:solidFill>
                  <a:schemeClr val="bg1"/>
                </a:solidFill>
                <a:latin typeface="Open Sans Light"/>
                <a:cs typeface="Open Sans Light"/>
              </a:defRPr>
            </a:lvl4pPr>
            <a:lvl5pPr marL="2057400" indent="-228600">
              <a:buFont typeface="Lucida Grande"/>
              <a:buChar char="&gt;"/>
              <a:defRPr sz="1400" b="0" i="0" baseline="0">
                <a:solidFill>
                  <a:schemeClr val="bg1"/>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7" name="Picture 6"/>
          <p:cNvPicPr>
            <a:picLocks noChangeAspect="1"/>
          </p:cNvPicPr>
          <p:nvPr userDrawn="1"/>
        </p:nvPicPr>
        <p:blipFill>
          <a:blip r:embed="rId2"/>
          <a:stretch>
            <a:fillRect/>
          </a:stretch>
        </p:blipFill>
        <p:spPr>
          <a:xfrm>
            <a:off x="766763" y="1364403"/>
            <a:ext cx="1103781" cy="96361"/>
          </a:xfrm>
          <a:prstGeom prst="rect">
            <a:avLst/>
          </a:prstGeom>
        </p:spPr>
      </p:pic>
      <p:pic>
        <p:nvPicPr>
          <p:cNvPr id="8" name="Picture 7"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6763" y="6114617"/>
            <a:ext cx="2648712" cy="502055"/>
          </a:xfrm>
          <a:prstGeom prst="rect">
            <a:avLst/>
          </a:prstGeom>
        </p:spPr>
      </p:pic>
    </p:spTree>
    <p:extLst>
      <p:ext uri="{BB962C8B-B14F-4D97-AF65-F5344CB8AC3E}">
        <p14:creationId xmlns:p14="http://schemas.microsoft.com/office/powerpoint/2010/main" val="323633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33006F"/>
        </a:solidFill>
        <a:effectLst/>
      </p:bgPr>
    </p:bg>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318086"/>
          </a:xfrm>
          <a:prstGeom prst="rect">
            <a:avLst/>
          </a:prstGeom>
        </p:spPr>
        <p:txBody>
          <a:bodyPr>
            <a:normAutofit/>
          </a:bodyPr>
          <a:lstStyle>
            <a:lvl1pPr marL="0" indent="0">
              <a:buNone/>
              <a:defRPr sz="2400" b="0" i="0" baseline="0">
                <a:solidFill>
                  <a:schemeClr val="bg1"/>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E8D3A2"/>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p:cNvPicPr>
            <a:picLocks noChangeAspect="1"/>
          </p:cNvPicPr>
          <p:nvPr userDrawn="1"/>
        </p:nvPicPr>
        <p:blipFill>
          <a:blip r:embed="rId2"/>
          <a:stretch>
            <a:fillRect/>
          </a:stretch>
        </p:blipFill>
        <p:spPr>
          <a:xfrm>
            <a:off x="766763" y="1364403"/>
            <a:ext cx="1103781" cy="96361"/>
          </a:xfrm>
          <a:prstGeom prst="rect">
            <a:avLst/>
          </a:prstGeom>
        </p:spPr>
      </p:pic>
      <p:pic>
        <p:nvPicPr>
          <p:cNvPr id="8" name="Picture 7"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6763" y="6114617"/>
            <a:ext cx="2648712" cy="502055"/>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tuddentchapters@aiche.or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747957" y="628513"/>
            <a:ext cx="7631770" cy="2902087"/>
          </a:xfrm>
          <a:prstGeom prst="rect">
            <a:avLst/>
          </a:prstGeom>
        </p:spPr>
        <p:txBody>
          <a:bodyPr>
            <a:noAutofit/>
          </a:bodyPr>
          <a:lstStyle>
            <a:lvl1pPr marL="0" indent="0" algn="l" defTabSz="457200" rtl="0" eaLnBrk="1" latinLnBrk="0" hangingPunct="1">
              <a:lnSpc>
                <a:spcPct val="100000"/>
              </a:lnSpc>
              <a:spcBef>
                <a:spcPct val="20000"/>
              </a:spcBef>
              <a:buFont typeface="Arial"/>
              <a:buNone/>
              <a:defRPr sz="375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4800" i="1" dirty="0">
                <a:solidFill>
                  <a:schemeClr val="accent3"/>
                </a:solidFill>
              </a:rPr>
              <a:t>Modular Distributed </a:t>
            </a:r>
          </a:p>
          <a:p>
            <a:pPr algn="ctr"/>
            <a:r>
              <a:rPr lang="en-US" sz="4800" i="1" dirty="0">
                <a:solidFill>
                  <a:schemeClr val="accent3"/>
                </a:solidFill>
              </a:rPr>
              <a:t>Ammonia Synthesis</a:t>
            </a:r>
          </a:p>
          <a:p>
            <a:pPr algn="ctr"/>
            <a:endParaRPr lang="en-US" sz="3600" i="1" dirty="0">
              <a:solidFill>
                <a:schemeClr val="accent3"/>
              </a:solidFill>
            </a:endParaRPr>
          </a:p>
          <a:p>
            <a:pPr algn="ctr"/>
            <a:r>
              <a:rPr lang="en-US" sz="2400" i="1" dirty="0" err="1">
                <a:solidFill>
                  <a:schemeClr val="accent3"/>
                </a:solidFill>
              </a:rPr>
              <a:t>AIChE</a:t>
            </a:r>
            <a:r>
              <a:rPr lang="en-US" sz="2400" i="1" dirty="0">
                <a:solidFill>
                  <a:schemeClr val="accent3"/>
                </a:solidFill>
              </a:rPr>
              <a:t> Student Contest Problem</a:t>
            </a:r>
          </a:p>
        </p:txBody>
      </p:sp>
      <p:sp>
        <p:nvSpPr>
          <p:cNvPr id="3" name="Text Placeholder 3">
            <a:extLst>
              <a:ext uri="{FF2B5EF4-FFF2-40B4-BE49-F238E27FC236}">
                <a16:creationId xmlns:a16="http://schemas.microsoft.com/office/drawing/2014/main" id="{EC918CE2-3913-4D43-90BE-E09BD5B8842D}"/>
              </a:ext>
            </a:extLst>
          </p:cNvPr>
          <p:cNvSpPr txBox="1">
            <a:spLocks/>
          </p:cNvSpPr>
          <p:nvPr/>
        </p:nvSpPr>
        <p:spPr>
          <a:xfrm>
            <a:off x="747957" y="4368800"/>
            <a:ext cx="7631770" cy="1860687"/>
          </a:xfrm>
          <a:prstGeom prst="rect">
            <a:avLst/>
          </a:prstGeom>
        </p:spPr>
        <p:txBody>
          <a:bodyPr>
            <a:noAutofit/>
          </a:bodyPr>
          <a:lstStyle>
            <a:lvl1pPr marL="0" indent="0" algn="l" defTabSz="457200" rtl="0" eaLnBrk="1" latinLnBrk="0" hangingPunct="1">
              <a:lnSpc>
                <a:spcPct val="100000"/>
              </a:lnSpc>
              <a:spcBef>
                <a:spcPct val="20000"/>
              </a:spcBef>
              <a:buFont typeface="Arial"/>
              <a:buNone/>
              <a:defRPr sz="375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err="1">
                <a:solidFill>
                  <a:schemeClr val="accent3"/>
                </a:solidFill>
              </a:rPr>
              <a:t>ChemE</a:t>
            </a:r>
            <a:r>
              <a:rPr lang="en-US" sz="2400" dirty="0">
                <a:solidFill>
                  <a:schemeClr val="accent3"/>
                </a:solidFill>
              </a:rPr>
              <a:t> 486</a:t>
            </a:r>
          </a:p>
          <a:p>
            <a:pPr algn="ctr"/>
            <a:r>
              <a:rPr lang="en-US" sz="2400" dirty="0">
                <a:solidFill>
                  <a:schemeClr val="accent3"/>
                </a:solidFill>
              </a:rPr>
              <a:t>Process Design II</a:t>
            </a:r>
          </a:p>
          <a:p>
            <a:pPr algn="ctr"/>
            <a:r>
              <a:rPr lang="en-US" sz="2400" dirty="0">
                <a:solidFill>
                  <a:schemeClr val="accent3"/>
                </a:solidFill>
              </a:rPr>
              <a:t>March 30, 2020</a:t>
            </a: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MODULAR MANUFACTURING METHODS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Pre-fabricated processes or sub-sections of processes</a:t>
            </a:r>
          </a:p>
          <a:p>
            <a:pPr marL="400050"/>
            <a:r>
              <a:rPr lang="en-US" dirty="0">
                <a:solidFill>
                  <a:schemeClr val="accent2"/>
                </a:solidFill>
              </a:rPr>
              <a:t>50 </a:t>
            </a:r>
            <a:r>
              <a:rPr lang="en-US" dirty="0" err="1">
                <a:solidFill>
                  <a:schemeClr val="accent2"/>
                </a:solidFill>
              </a:rPr>
              <a:t>mtpd</a:t>
            </a:r>
            <a:r>
              <a:rPr lang="en-US" dirty="0">
                <a:solidFill>
                  <a:schemeClr val="accent2"/>
                </a:solidFill>
              </a:rPr>
              <a:t> production rate &lt;&lt; typical 1,000 </a:t>
            </a:r>
            <a:r>
              <a:rPr lang="en-US" dirty="0" err="1">
                <a:solidFill>
                  <a:schemeClr val="accent2"/>
                </a:solidFill>
              </a:rPr>
              <a:t>mtpd</a:t>
            </a:r>
            <a:r>
              <a:rPr lang="en-US" dirty="0">
                <a:solidFill>
                  <a:schemeClr val="accent2"/>
                </a:solidFill>
              </a:rPr>
              <a:t> production rate</a:t>
            </a:r>
          </a:p>
          <a:p>
            <a:pPr marL="400050"/>
            <a:r>
              <a:rPr lang="en-US" dirty="0">
                <a:solidFill>
                  <a:schemeClr val="accent2"/>
                </a:solidFill>
              </a:rPr>
              <a:t>Need to consider loss of economy of scale</a:t>
            </a:r>
          </a:p>
          <a:p>
            <a:pPr marL="400050"/>
            <a:endParaRPr lang="en-US" dirty="0">
              <a:solidFill>
                <a:schemeClr val="accent2"/>
              </a:solidFill>
            </a:endParaRPr>
          </a:p>
        </p:txBody>
      </p:sp>
    </p:spTree>
    <p:extLst>
      <p:ext uri="{BB962C8B-B14F-4D97-AF65-F5344CB8AC3E}">
        <p14:creationId xmlns:p14="http://schemas.microsoft.com/office/powerpoint/2010/main" val="294276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POINTS TO CONSIDER</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May combine smaller (&lt; 50 </a:t>
            </a:r>
            <a:r>
              <a:rPr lang="en-US" dirty="0" err="1">
                <a:solidFill>
                  <a:schemeClr val="accent2"/>
                </a:solidFill>
              </a:rPr>
              <a:t>mtpd</a:t>
            </a:r>
            <a:r>
              <a:rPr lang="en-US" dirty="0">
                <a:solidFill>
                  <a:schemeClr val="accent2"/>
                </a:solidFill>
              </a:rPr>
              <a:t>) or unit-scale modules in parallel to achieve desired production rate</a:t>
            </a:r>
          </a:p>
          <a:p>
            <a:pPr marL="400050"/>
            <a:r>
              <a:rPr lang="en-US" dirty="0">
                <a:solidFill>
                  <a:schemeClr val="accent2"/>
                </a:solidFill>
              </a:rPr>
              <a:t>Invoke process intensification (PI) when possible</a:t>
            </a:r>
          </a:p>
          <a:p>
            <a:pPr marL="514350" lvl="1" indent="0">
              <a:buNone/>
            </a:pPr>
            <a:r>
              <a:rPr lang="en-US" dirty="0">
                <a:solidFill>
                  <a:schemeClr val="accent2"/>
                </a:solidFill>
              </a:rPr>
              <a:t>PI: Accomplish multiple objectives in process unit</a:t>
            </a:r>
          </a:p>
          <a:p>
            <a:pPr marL="457200"/>
            <a:r>
              <a:rPr lang="en-US" dirty="0">
                <a:solidFill>
                  <a:schemeClr val="accent2"/>
                </a:solidFill>
              </a:rPr>
              <a:t>Minimize carbon footprint</a:t>
            </a:r>
          </a:p>
          <a:p>
            <a:pPr marL="457200"/>
            <a:r>
              <a:rPr lang="en-US" dirty="0">
                <a:solidFill>
                  <a:schemeClr val="accent2"/>
                </a:solidFill>
              </a:rPr>
              <a:t>Develop innovative design so as to minimize intellectual property (IP) licensing</a:t>
            </a:r>
          </a:p>
          <a:p>
            <a:pPr marL="457200"/>
            <a:endParaRPr lang="en-US" dirty="0">
              <a:solidFill>
                <a:schemeClr val="accent2"/>
              </a:solidFill>
            </a:endParaRPr>
          </a:p>
        </p:txBody>
      </p:sp>
    </p:spTree>
    <p:extLst>
      <p:ext uri="{BB962C8B-B14F-4D97-AF65-F5344CB8AC3E}">
        <p14:creationId xmlns:p14="http://schemas.microsoft.com/office/powerpoint/2010/main" val="362606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ADDITIONAL POINTS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Consider the following in designs and recommendations</a:t>
            </a:r>
          </a:p>
          <a:p>
            <a:pPr marL="857250" lvl="1"/>
            <a:r>
              <a:rPr lang="en-US" dirty="0">
                <a:solidFill>
                  <a:schemeClr val="accent2"/>
                </a:solidFill>
              </a:rPr>
              <a:t>Safety</a:t>
            </a:r>
          </a:p>
          <a:p>
            <a:pPr marL="857250" lvl="1"/>
            <a:r>
              <a:rPr lang="en-US" dirty="0">
                <a:solidFill>
                  <a:schemeClr val="accent2"/>
                </a:solidFill>
              </a:rPr>
              <a:t>Financial/technical risk</a:t>
            </a:r>
          </a:p>
          <a:p>
            <a:pPr marL="857250" lvl="1"/>
            <a:r>
              <a:rPr lang="en-US" dirty="0">
                <a:solidFill>
                  <a:schemeClr val="accent2"/>
                </a:solidFill>
              </a:rPr>
              <a:t>Environmental aspects</a:t>
            </a:r>
          </a:p>
          <a:p>
            <a:pPr marL="457200"/>
            <a:r>
              <a:rPr lang="en-US" dirty="0">
                <a:solidFill>
                  <a:schemeClr val="accent2"/>
                </a:solidFill>
              </a:rPr>
              <a:t>Economic parameters</a:t>
            </a:r>
          </a:p>
          <a:p>
            <a:pPr marL="857250" lvl="1"/>
            <a:r>
              <a:rPr lang="en-US" dirty="0">
                <a:solidFill>
                  <a:schemeClr val="accent2"/>
                </a:solidFill>
              </a:rPr>
              <a:t>Useful plant life: 20 years</a:t>
            </a:r>
          </a:p>
          <a:p>
            <a:pPr marL="857250" lvl="1"/>
            <a:r>
              <a:rPr lang="en-US" dirty="0">
                <a:solidFill>
                  <a:schemeClr val="accent2"/>
                </a:solidFill>
              </a:rPr>
              <a:t>Minimum acceptable rate of return (discount rate): 8%</a:t>
            </a:r>
          </a:p>
          <a:p>
            <a:pPr marL="857250" lvl="1"/>
            <a:endParaRPr lang="en-US" dirty="0">
              <a:solidFill>
                <a:schemeClr val="accent2"/>
              </a:solidFill>
            </a:endParaRPr>
          </a:p>
        </p:txBody>
      </p:sp>
    </p:spTree>
    <p:extLst>
      <p:ext uri="{BB962C8B-B14F-4D97-AF65-F5344CB8AC3E}">
        <p14:creationId xmlns:p14="http://schemas.microsoft.com/office/powerpoint/2010/main" val="420503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UPSTREAM PROCESS ALTERNATIVES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N</a:t>
            </a:r>
            <a:r>
              <a:rPr lang="en-US" baseline="-25000" dirty="0">
                <a:solidFill>
                  <a:schemeClr val="accent2"/>
                </a:solidFill>
              </a:rPr>
              <a:t>2</a:t>
            </a:r>
            <a:r>
              <a:rPr lang="en-US" dirty="0">
                <a:solidFill>
                  <a:schemeClr val="accent2"/>
                </a:solidFill>
              </a:rPr>
              <a:t>: separation from air (various methods)</a:t>
            </a:r>
          </a:p>
          <a:p>
            <a:pPr marL="457200"/>
            <a:r>
              <a:rPr lang="en-US" dirty="0">
                <a:solidFill>
                  <a:schemeClr val="accent2"/>
                </a:solidFill>
              </a:rPr>
              <a:t>H</a:t>
            </a:r>
            <a:r>
              <a:rPr lang="en-US" baseline="-25000" dirty="0">
                <a:solidFill>
                  <a:schemeClr val="accent2"/>
                </a:solidFill>
              </a:rPr>
              <a:t>2</a:t>
            </a:r>
            <a:r>
              <a:rPr lang="en-US" dirty="0">
                <a:solidFill>
                  <a:schemeClr val="accent2"/>
                </a:solidFill>
              </a:rPr>
              <a:t>: steam methane reforming (SMR) with water gas shift (WGS)</a:t>
            </a:r>
          </a:p>
          <a:p>
            <a:pPr marL="457200"/>
            <a:r>
              <a:rPr lang="en-US" dirty="0">
                <a:solidFill>
                  <a:schemeClr val="accent2"/>
                </a:solidFill>
              </a:rPr>
              <a:t>H</a:t>
            </a:r>
            <a:r>
              <a:rPr lang="en-US" baseline="-25000" dirty="0">
                <a:solidFill>
                  <a:schemeClr val="accent2"/>
                </a:solidFill>
              </a:rPr>
              <a:t>2</a:t>
            </a:r>
            <a:r>
              <a:rPr lang="en-US" dirty="0">
                <a:solidFill>
                  <a:schemeClr val="accent2"/>
                </a:solidFill>
              </a:rPr>
              <a:t>: Electrolysis of water (with renewable electricity)</a:t>
            </a:r>
          </a:p>
        </p:txBody>
      </p:sp>
    </p:spTree>
    <p:extLst>
      <p:ext uri="{BB962C8B-B14F-4D97-AF65-F5344CB8AC3E}">
        <p14:creationId xmlns:p14="http://schemas.microsoft.com/office/powerpoint/2010/main" val="81049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DOWNSTREAM PROCESS ALTERNATIVES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Ammonia synthesis loop (Haber-Bosch)</a:t>
            </a:r>
          </a:p>
          <a:p>
            <a:pPr marL="857250" lvl="1"/>
            <a:r>
              <a:rPr lang="en-US" dirty="0">
                <a:solidFill>
                  <a:schemeClr val="accent2"/>
                </a:solidFill>
              </a:rPr>
              <a:t>Traditional process</a:t>
            </a:r>
          </a:p>
          <a:p>
            <a:pPr marL="857250" lvl="1"/>
            <a:r>
              <a:rPr lang="en-US" dirty="0">
                <a:solidFill>
                  <a:schemeClr val="accent2"/>
                </a:solidFill>
              </a:rPr>
              <a:t>Iron catalyzed</a:t>
            </a:r>
          </a:p>
          <a:p>
            <a:pPr marL="857250" lvl="1"/>
            <a:r>
              <a:rPr lang="en-US" dirty="0">
                <a:solidFill>
                  <a:schemeClr val="accent2"/>
                </a:solidFill>
              </a:rPr>
              <a:t>Conversion 20% per pass (typical)</a:t>
            </a:r>
          </a:p>
          <a:p>
            <a:pPr marL="857250" lvl="1"/>
            <a:r>
              <a:rPr lang="en-US" dirty="0">
                <a:solidFill>
                  <a:schemeClr val="accent2"/>
                </a:solidFill>
              </a:rPr>
              <a:t>High recycle rate</a:t>
            </a:r>
          </a:p>
          <a:p>
            <a:pPr marL="857250" lvl="1"/>
            <a:r>
              <a:rPr lang="en-US" dirty="0">
                <a:solidFill>
                  <a:schemeClr val="accent2"/>
                </a:solidFill>
              </a:rPr>
              <a:t>High temperature and 60 – 180 bar</a:t>
            </a:r>
          </a:p>
        </p:txBody>
      </p:sp>
    </p:spTree>
    <p:extLst>
      <p:ext uri="{BB962C8B-B14F-4D97-AF65-F5344CB8AC3E}">
        <p14:creationId xmlns:p14="http://schemas.microsoft.com/office/powerpoint/2010/main" val="4295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DOWNSTREAM PROCESS ALTERNATIVES (cont.)</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Ammonia absorption with reactive separation</a:t>
            </a:r>
          </a:p>
          <a:p>
            <a:pPr marL="857250" lvl="1"/>
            <a:r>
              <a:rPr lang="en-US" dirty="0">
                <a:solidFill>
                  <a:schemeClr val="accent2"/>
                </a:solidFill>
              </a:rPr>
              <a:t>Developed at University of Minnesota</a:t>
            </a:r>
          </a:p>
          <a:p>
            <a:pPr marL="857250" lvl="1"/>
            <a:r>
              <a:rPr lang="en-US" dirty="0">
                <a:solidFill>
                  <a:schemeClr val="accent2"/>
                </a:solidFill>
              </a:rPr>
              <a:t>MgCl</a:t>
            </a:r>
            <a:r>
              <a:rPr lang="en-US" baseline="-25000" dirty="0">
                <a:solidFill>
                  <a:schemeClr val="accent2"/>
                </a:solidFill>
              </a:rPr>
              <a:t>2</a:t>
            </a:r>
            <a:r>
              <a:rPr lang="en-US" dirty="0">
                <a:solidFill>
                  <a:schemeClr val="accent2"/>
                </a:solidFill>
              </a:rPr>
              <a:t> absorbent</a:t>
            </a:r>
          </a:p>
          <a:p>
            <a:pPr marL="857250" lvl="1"/>
            <a:r>
              <a:rPr lang="en-US" dirty="0">
                <a:solidFill>
                  <a:schemeClr val="accent2"/>
                </a:solidFill>
              </a:rPr>
              <a:t>Conversions over 90%</a:t>
            </a:r>
          </a:p>
          <a:p>
            <a:pPr marL="857250" lvl="1"/>
            <a:r>
              <a:rPr lang="en-US" dirty="0">
                <a:solidFill>
                  <a:schemeClr val="accent2"/>
                </a:solidFill>
              </a:rPr>
              <a:t>Complex system with high capital cost</a:t>
            </a:r>
          </a:p>
          <a:p>
            <a:pPr marL="457200"/>
            <a:r>
              <a:rPr lang="en-US" dirty="0">
                <a:solidFill>
                  <a:schemeClr val="accent2"/>
                </a:solidFill>
              </a:rPr>
              <a:t>Non-thermal plasma catalysis (NTP)</a:t>
            </a:r>
          </a:p>
          <a:p>
            <a:pPr marL="857250" lvl="1"/>
            <a:r>
              <a:rPr lang="en-US" dirty="0">
                <a:solidFill>
                  <a:schemeClr val="accent2"/>
                </a:solidFill>
              </a:rPr>
              <a:t>Use renewable electricity</a:t>
            </a:r>
          </a:p>
          <a:p>
            <a:pPr marL="857250" lvl="1"/>
            <a:r>
              <a:rPr lang="en-US" dirty="0">
                <a:solidFill>
                  <a:schemeClr val="accent2"/>
                </a:solidFill>
              </a:rPr>
              <a:t>High conversion</a:t>
            </a:r>
          </a:p>
          <a:p>
            <a:pPr marL="857250" lvl="1"/>
            <a:r>
              <a:rPr lang="en-US" dirty="0">
                <a:solidFill>
                  <a:schemeClr val="accent2"/>
                </a:solidFill>
              </a:rPr>
              <a:t>Atmospheric pressure</a:t>
            </a:r>
          </a:p>
          <a:p>
            <a:pPr marL="457200"/>
            <a:r>
              <a:rPr lang="en-US" dirty="0">
                <a:solidFill>
                  <a:schemeClr val="accent2"/>
                </a:solidFill>
              </a:rPr>
              <a:t>Streamline WGS and gas purification</a:t>
            </a:r>
          </a:p>
          <a:p>
            <a:pPr marL="457200"/>
            <a:r>
              <a:rPr lang="en-US" dirty="0">
                <a:solidFill>
                  <a:schemeClr val="accent2"/>
                </a:solidFill>
              </a:rPr>
              <a:t>These alternatives all involve PI</a:t>
            </a:r>
          </a:p>
          <a:p>
            <a:pPr marL="857250" lvl="1"/>
            <a:endParaRPr lang="en-US" dirty="0">
              <a:solidFill>
                <a:schemeClr val="accent2"/>
              </a:solidFill>
            </a:endParaRPr>
          </a:p>
        </p:txBody>
      </p:sp>
    </p:spTree>
    <p:extLst>
      <p:ext uri="{BB962C8B-B14F-4D97-AF65-F5344CB8AC3E}">
        <p14:creationId xmlns:p14="http://schemas.microsoft.com/office/powerpoint/2010/main" val="348236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CHOICE OF PROCESS ALTERNATIVES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Suggested alternatives are starting points</a:t>
            </a:r>
          </a:p>
          <a:p>
            <a:pPr marL="457200"/>
            <a:r>
              <a:rPr lang="en-US" dirty="0">
                <a:solidFill>
                  <a:schemeClr val="accent2"/>
                </a:solidFill>
              </a:rPr>
              <a:t>May choose from among any of the alternatives</a:t>
            </a:r>
          </a:p>
          <a:p>
            <a:pPr marL="457200"/>
            <a:r>
              <a:rPr lang="en-US" dirty="0">
                <a:solidFill>
                  <a:schemeClr val="accent2"/>
                </a:solidFill>
              </a:rPr>
              <a:t>Explain rationale for choice of process</a:t>
            </a:r>
          </a:p>
          <a:p>
            <a:pPr marL="457200"/>
            <a:r>
              <a:rPr lang="en-US" dirty="0">
                <a:solidFill>
                  <a:schemeClr val="accent2"/>
                </a:solidFill>
              </a:rPr>
              <a:t>May use other alternatives not listed in problem statement</a:t>
            </a:r>
          </a:p>
        </p:txBody>
      </p:sp>
    </p:spTree>
    <p:extLst>
      <p:ext uri="{BB962C8B-B14F-4D97-AF65-F5344CB8AC3E}">
        <p14:creationId xmlns:p14="http://schemas.microsoft.com/office/powerpoint/2010/main" val="401987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MODULAR PLANT ECONOMIC CONSIDERATIONS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Heuristic methods</a:t>
            </a:r>
          </a:p>
          <a:p>
            <a:pPr marL="857250" lvl="1"/>
            <a:r>
              <a:rPr lang="en-US" dirty="0">
                <a:solidFill>
                  <a:schemeClr val="accent2"/>
                </a:solidFill>
              </a:rPr>
              <a:t>Good for early design stages</a:t>
            </a:r>
          </a:p>
          <a:p>
            <a:pPr marL="857250" lvl="1"/>
            <a:r>
              <a:rPr lang="en-US" dirty="0">
                <a:solidFill>
                  <a:schemeClr val="accent2"/>
                </a:solidFill>
              </a:rPr>
              <a:t>Power-law scaling</a:t>
            </a:r>
          </a:p>
          <a:p>
            <a:pPr marL="857250" lvl="1"/>
            <a:r>
              <a:rPr lang="en-US" dirty="0">
                <a:solidFill>
                  <a:schemeClr val="accent2"/>
                </a:solidFill>
              </a:rPr>
              <a:t>Uncertainty in extrapolation to small scale</a:t>
            </a:r>
          </a:p>
          <a:p>
            <a:pPr marL="457200"/>
            <a:r>
              <a:rPr lang="en-US" dirty="0">
                <a:solidFill>
                  <a:schemeClr val="accent2"/>
                </a:solidFill>
              </a:rPr>
              <a:t>Vendor quotes</a:t>
            </a:r>
          </a:p>
          <a:p>
            <a:pPr marL="457200"/>
            <a:r>
              <a:rPr lang="en-US" dirty="0">
                <a:solidFill>
                  <a:schemeClr val="accent2"/>
                </a:solidFill>
              </a:rPr>
              <a:t>Lang factors, Guthrie factors, and others</a:t>
            </a:r>
          </a:p>
          <a:p>
            <a:pPr marL="857250" lvl="1"/>
            <a:r>
              <a:rPr lang="en-US" dirty="0">
                <a:solidFill>
                  <a:schemeClr val="accent2"/>
                </a:solidFill>
              </a:rPr>
              <a:t>Not intended for small scale</a:t>
            </a:r>
          </a:p>
          <a:p>
            <a:pPr marL="857250" lvl="1"/>
            <a:r>
              <a:rPr lang="en-US" dirty="0">
                <a:solidFill>
                  <a:schemeClr val="accent2"/>
                </a:solidFill>
              </a:rPr>
              <a:t>When in doubt, be conservative</a:t>
            </a:r>
          </a:p>
          <a:p>
            <a:pPr marL="457200"/>
            <a:r>
              <a:rPr lang="en-US" dirty="0">
                <a:solidFill>
                  <a:schemeClr val="accent2"/>
                </a:solidFill>
              </a:rPr>
              <a:t>Other methods</a:t>
            </a:r>
          </a:p>
          <a:p>
            <a:pPr marL="857250" lvl="1"/>
            <a:endParaRPr lang="en-US" dirty="0">
              <a:solidFill>
                <a:schemeClr val="accent2"/>
              </a:solidFill>
            </a:endParaRPr>
          </a:p>
        </p:txBody>
      </p:sp>
    </p:spTree>
    <p:extLst>
      <p:ext uri="{BB962C8B-B14F-4D97-AF65-F5344CB8AC3E}">
        <p14:creationId xmlns:p14="http://schemas.microsoft.com/office/powerpoint/2010/main" val="53199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MODULAR MANUFACTURING</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Unitary</a:t>
            </a:r>
          </a:p>
          <a:p>
            <a:pPr marL="857250" lvl="1"/>
            <a:r>
              <a:rPr lang="en-US" dirty="0">
                <a:solidFill>
                  <a:schemeClr val="accent2"/>
                </a:solidFill>
              </a:rPr>
              <a:t>Modules of process units (air </a:t>
            </a:r>
            <a:r>
              <a:rPr lang="en-US" dirty="0" err="1">
                <a:solidFill>
                  <a:schemeClr val="accent2"/>
                </a:solidFill>
              </a:rPr>
              <a:t>sep.</a:t>
            </a:r>
            <a:r>
              <a:rPr lang="en-US" dirty="0">
                <a:solidFill>
                  <a:schemeClr val="accent2"/>
                </a:solidFill>
              </a:rPr>
              <a:t> reactor, etc.)</a:t>
            </a:r>
          </a:p>
          <a:p>
            <a:pPr marL="857250" lvl="1"/>
            <a:r>
              <a:rPr lang="en-US" dirty="0">
                <a:solidFill>
                  <a:schemeClr val="accent2"/>
                </a:solidFill>
              </a:rPr>
              <a:t>Modules pre-fabricated</a:t>
            </a:r>
          </a:p>
          <a:p>
            <a:pPr marL="857250" lvl="1"/>
            <a:r>
              <a:rPr lang="en-US" dirty="0">
                <a:solidFill>
                  <a:schemeClr val="accent2"/>
                </a:solidFill>
              </a:rPr>
              <a:t>Assembled on-site</a:t>
            </a:r>
          </a:p>
          <a:p>
            <a:pPr marL="857250" lvl="1"/>
            <a:r>
              <a:rPr lang="en-US" dirty="0">
                <a:solidFill>
                  <a:schemeClr val="accent2"/>
                </a:solidFill>
              </a:rPr>
              <a:t>“Cubing” the project</a:t>
            </a:r>
          </a:p>
          <a:p>
            <a:pPr marL="457200"/>
            <a:r>
              <a:rPr lang="en-US" dirty="0">
                <a:solidFill>
                  <a:schemeClr val="accent2"/>
                </a:solidFill>
              </a:rPr>
              <a:t>Parallel</a:t>
            </a:r>
          </a:p>
          <a:p>
            <a:pPr marL="857250" lvl="1"/>
            <a:r>
              <a:rPr lang="en-US" dirty="0">
                <a:solidFill>
                  <a:schemeClr val="accent2"/>
                </a:solidFill>
              </a:rPr>
              <a:t>Choose unit scale of process (e.g. 10 </a:t>
            </a:r>
            <a:r>
              <a:rPr lang="en-US" dirty="0" err="1">
                <a:solidFill>
                  <a:schemeClr val="accent2"/>
                </a:solidFill>
              </a:rPr>
              <a:t>mtpd</a:t>
            </a:r>
            <a:r>
              <a:rPr lang="en-US" dirty="0">
                <a:solidFill>
                  <a:schemeClr val="accent2"/>
                </a:solidFill>
              </a:rPr>
              <a:t>)</a:t>
            </a:r>
          </a:p>
          <a:p>
            <a:pPr marL="857250" lvl="1"/>
            <a:r>
              <a:rPr lang="en-US" dirty="0">
                <a:solidFill>
                  <a:schemeClr val="accent2"/>
                </a:solidFill>
              </a:rPr>
              <a:t>Pre-fabricate module at unit scale</a:t>
            </a:r>
          </a:p>
          <a:p>
            <a:pPr marL="857250" lvl="1"/>
            <a:r>
              <a:rPr lang="en-US" dirty="0">
                <a:solidFill>
                  <a:schemeClr val="accent2"/>
                </a:solidFill>
              </a:rPr>
              <a:t>Add modules in parallel to achieve desired production rate</a:t>
            </a:r>
          </a:p>
          <a:p>
            <a:pPr marL="857250" lvl="1"/>
            <a:r>
              <a:rPr lang="en-US" dirty="0">
                <a:solidFill>
                  <a:schemeClr val="accent2"/>
                </a:solidFill>
              </a:rPr>
              <a:t>Economy of mass production (Experience Curve)</a:t>
            </a:r>
          </a:p>
        </p:txBody>
      </p:sp>
    </p:spTree>
    <p:extLst>
      <p:ext uri="{BB962C8B-B14F-4D97-AF65-F5344CB8AC3E}">
        <p14:creationId xmlns:p14="http://schemas.microsoft.com/office/powerpoint/2010/main" val="4152189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PLANT LOCATION</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Minnesota River Valley</a:t>
            </a:r>
          </a:p>
          <a:p>
            <a:pPr marL="457200"/>
            <a:r>
              <a:rPr lang="en-US" dirty="0">
                <a:solidFill>
                  <a:schemeClr val="accent2"/>
                </a:solidFill>
              </a:rPr>
              <a:t>High ammonia demand (corn needs lots of fertilizer)</a:t>
            </a:r>
          </a:p>
          <a:p>
            <a:pPr marL="457200"/>
            <a:r>
              <a:rPr lang="en-US" dirty="0">
                <a:solidFill>
                  <a:schemeClr val="accent2"/>
                </a:solidFill>
              </a:rPr>
              <a:t>High wind power</a:t>
            </a:r>
          </a:p>
          <a:p>
            <a:pPr marL="457200"/>
            <a:r>
              <a:rPr lang="en-US" dirty="0">
                <a:solidFill>
                  <a:schemeClr val="accent2"/>
                </a:solidFill>
              </a:rPr>
              <a:t>See maps in problem statement</a:t>
            </a:r>
          </a:p>
        </p:txBody>
      </p:sp>
    </p:spTree>
    <p:extLst>
      <p:ext uri="{BB962C8B-B14F-4D97-AF65-F5344CB8AC3E}">
        <p14:creationId xmlns:p14="http://schemas.microsoft.com/office/powerpoint/2010/main" val="36994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OFFICIAL PROBLEM STATEMENT &amp; RULES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a:lstStyle/>
          <a:p>
            <a:r>
              <a:rPr lang="en-US" dirty="0">
                <a:solidFill>
                  <a:schemeClr val="accent2"/>
                </a:solidFill>
              </a:rPr>
              <a:t>“</a:t>
            </a:r>
            <a:r>
              <a:rPr lang="en-US" dirty="0" err="1">
                <a:solidFill>
                  <a:schemeClr val="accent2"/>
                </a:solidFill>
              </a:rPr>
              <a:t>AIChE</a:t>
            </a:r>
            <a:r>
              <a:rPr lang="en-US" dirty="0">
                <a:solidFill>
                  <a:schemeClr val="accent2"/>
                </a:solidFill>
              </a:rPr>
              <a:t> 2019 – 2020 Student Design Competition Problem Statement &amp; Contest Rules”</a:t>
            </a:r>
          </a:p>
          <a:p>
            <a:pPr marL="400050"/>
            <a:r>
              <a:rPr lang="en-US" dirty="0">
                <a:solidFill>
                  <a:schemeClr val="accent2"/>
                </a:solidFill>
              </a:rPr>
              <a:t>These notes are condensed version of the </a:t>
            </a:r>
            <a:r>
              <a:rPr lang="en-US" dirty="0" err="1">
                <a:solidFill>
                  <a:schemeClr val="accent2"/>
                </a:solidFill>
              </a:rPr>
              <a:t>AIChE</a:t>
            </a:r>
            <a:r>
              <a:rPr lang="en-US" dirty="0">
                <a:solidFill>
                  <a:schemeClr val="accent2"/>
                </a:solidFill>
              </a:rPr>
              <a:t> document</a:t>
            </a:r>
          </a:p>
          <a:p>
            <a:pPr marL="400050"/>
            <a:r>
              <a:rPr lang="en-US" dirty="0">
                <a:solidFill>
                  <a:schemeClr val="accent2"/>
                </a:solidFill>
              </a:rPr>
              <a:t>The </a:t>
            </a:r>
            <a:r>
              <a:rPr lang="en-US" dirty="0" err="1">
                <a:solidFill>
                  <a:schemeClr val="accent2"/>
                </a:solidFill>
              </a:rPr>
              <a:t>AIChE</a:t>
            </a:r>
            <a:r>
              <a:rPr lang="en-US" dirty="0">
                <a:solidFill>
                  <a:schemeClr val="accent2"/>
                </a:solidFill>
              </a:rPr>
              <a:t> document is the official statement of the problem and rules</a:t>
            </a:r>
          </a:p>
          <a:p>
            <a:pPr marL="400050"/>
            <a:r>
              <a:rPr lang="en-US" dirty="0">
                <a:solidFill>
                  <a:schemeClr val="accent2"/>
                </a:solidFill>
              </a:rPr>
              <a:t>These notes do not alter the </a:t>
            </a:r>
            <a:r>
              <a:rPr lang="en-US" dirty="0" err="1">
                <a:solidFill>
                  <a:schemeClr val="accent2"/>
                </a:solidFill>
              </a:rPr>
              <a:t>AIChE</a:t>
            </a:r>
            <a:r>
              <a:rPr lang="en-US" dirty="0">
                <a:solidFill>
                  <a:schemeClr val="accent2"/>
                </a:solidFill>
              </a:rPr>
              <a:t> problem statement and rules</a:t>
            </a:r>
          </a:p>
          <a:p>
            <a:pPr marL="400050"/>
            <a:r>
              <a:rPr lang="en-US" dirty="0">
                <a:solidFill>
                  <a:schemeClr val="accent2"/>
                </a:solidFill>
              </a:rPr>
              <a:t>When in doubt, consult the </a:t>
            </a:r>
            <a:r>
              <a:rPr lang="en-US" dirty="0" err="1">
                <a:solidFill>
                  <a:schemeClr val="accent2"/>
                </a:solidFill>
              </a:rPr>
              <a:t>AIChE</a:t>
            </a:r>
            <a:r>
              <a:rPr lang="en-US" dirty="0">
                <a:solidFill>
                  <a:schemeClr val="accent2"/>
                </a:solidFill>
              </a:rPr>
              <a:t> document, the instructors, or </a:t>
            </a:r>
            <a:r>
              <a:rPr lang="en-US" dirty="0">
                <a:solidFill>
                  <a:schemeClr val="accent2"/>
                </a:solidFill>
                <a:hlinkClick r:id="rId2"/>
              </a:rPr>
              <a:t>http://studdentchapters@aiche.org</a:t>
            </a:r>
            <a:endParaRPr lang="en-US" dirty="0">
              <a:solidFill>
                <a:schemeClr val="accent2"/>
              </a:solidFill>
            </a:endParaRPr>
          </a:p>
          <a:p>
            <a:pPr marL="400050"/>
            <a:endParaRPr lang="en-US" dirty="0">
              <a:solidFill>
                <a:schemeClr val="accent2"/>
              </a:solidFill>
            </a:endParaRPr>
          </a:p>
        </p:txBody>
      </p:sp>
    </p:spTree>
    <p:extLst>
      <p:ext uri="{BB962C8B-B14F-4D97-AF65-F5344CB8AC3E}">
        <p14:creationId xmlns:p14="http://schemas.microsoft.com/office/powerpoint/2010/main" val="1274721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ENVIRONMENT CONSIDERATIONS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Minimize environmental impacts</a:t>
            </a:r>
          </a:p>
          <a:p>
            <a:pPr marL="457200"/>
            <a:r>
              <a:rPr lang="en-US" dirty="0">
                <a:solidFill>
                  <a:schemeClr val="accent2"/>
                </a:solidFill>
              </a:rPr>
              <a:t>Use best available control technology (BACT) for waste treatment</a:t>
            </a:r>
          </a:p>
          <a:p>
            <a:pPr marL="457200"/>
            <a:r>
              <a:rPr lang="en-US" dirty="0">
                <a:solidFill>
                  <a:schemeClr val="accent2"/>
                </a:solidFill>
              </a:rPr>
              <a:t>Accommodate permitting process</a:t>
            </a:r>
          </a:p>
          <a:p>
            <a:pPr marL="857250" lvl="1"/>
            <a:r>
              <a:rPr lang="en-US" dirty="0">
                <a:solidFill>
                  <a:schemeClr val="accent2"/>
                </a:solidFill>
              </a:rPr>
              <a:t>&gt; 6 months for each permit submission</a:t>
            </a:r>
          </a:p>
          <a:p>
            <a:pPr marL="857250" lvl="1"/>
            <a:r>
              <a:rPr lang="en-US" dirty="0">
                <a:solidFill>
                  <a:schemeClr val="accent2"/>
                </a:solidFill>
              </a:rPr>
              <a:t>30 – 34 months for modular plant</a:t>
            </a:r>
          </a:p>
          <a:p>
            <a:pPr marL="457200"/>
            <a:r>
              <a:rPr lang="en-US" dirty="0">
                <a:solidFill>
                  <a:schemeClr val="accent2"/>
                </a:solidFill>
              </a:rPr>
              <a:t>Design must include all gaseous, liquid, and solid waste streams along with BACT for treatment prior to discharge</a:t>
            </a:r>
          </a:p>
        </p:txBody>
      </p:sp>
    </p:spTree>
    <p:extLst>
      <p:ext uri="{BB962C8B-B14F-4D97-AF65-F5344CB8AC3E}">
        <p14:creationId xmlns:p14="http://schemas.microsoft.com/office/powerpoint/2010/main" val="3952338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HEALTH CONSIDERATIONS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Scan for health risks (SDS)</a:t>
            </a:r>
          </a:p>
          <a:p>
            <a:pPr marL="457200"/>
            <a:r>
              <a:rPr lang="en-US" dirty="0">
                <a:solidFill>
                  <a:schemeClr val="accent2"/>
                </a:solidFill>
              </a:rPr>
              <a:t>Must include table of all key health risks and steps to mitigate</a:t>
            </a:r>
          </a:p>
        </p:txBody>
      </p:sp>
    </p:spTree>
    <p:extLst>
      <p:ext uri="{BB962C8B-B14F-4D97-AF65-F5344CB8AC3E}">
        <p14:creationId xmlns:p14="http://schemas.microsoft.com/office/powerpoint/2010/main" val="14235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SAFETY CONSIDERATIONS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57200"/>
            <a:r>
              <a:rPr lang="en-US" dirty="0">
                <a:solidFill>
                  <a:schemeClr val="accent2"/>
                </a:solidFill>
              </a:rPr>
              <a:t>Definition by Center for Chemical Process Safety (CCPS)</a:t>
            </a:r>
          </a:p>
          <a:p>
            <a:pPr marL="514350" lvl="1" indent="0">
              <a:buNone/>
            </a:pPr>
            <a:r>
              <a:rPr lang="en-US" dirty="0">
                <a:solidFill>
                  <a:schemeClr val="accent2"/>
                </a:solidFill>
              </a:rPr>
              <a:t>Chemical process safety is a …</a:t>
            </a:r>
          </a:p>
          <a:p>
            <a:pPr marL="514350" lvl="1" indent="0" algn="ctr">
              <a:buNone/>
            </a:pPr>
            <a:r>
              <a:rPr lang="en-US" i="1" dirty="0">
                <a:solidFill>
                  <a:schemeClr val="accent3"/>
                </a:solidFill>
              </a:rPr>
              <a:t>“disciplined framework for managing the integrity of operating systems and processes handling hazardous substances by applying good design principles, engineering and operating practices.”</a:t>
            </a:r>
            <a:endParaRPr lang="en-US" i="1" dirty="0">
              <a:solidFill>
                <a:schemeClr val="accent2"/>
              </a:solidFill>
            </a:endParaRPr>
          </a:p>
          <a:p>
            <a:pPr marL="457200"/>
            <a:r>
              <a:rPr lang="en-US" dirty="0">
                <a:solidFill>
                  <a:schemeClr val="accent2"/>
                </a:solidFill>
              </a:rPr>
              <a:t>CCPS “20 Elements of Risk-Based Process Safety”</a:t>
            </a:r>
          </a:p>
          <a:p>
            <a:pPr marL="457200"/>
            <a:r>
              <a:rPr lang="en-US" dirty="0">
                <a:solidFill>
                  <a:schemeClr val="accent2"/>
                </a:solidFill>
              </a:rPr>
              <a:t>CCPS Process Safety Pillar: “Learn from Experience”</a:t>
            </a:r>
          </a:p>
          <a:p>
            <a:pPr marL="457200"/>
            <a:r>
              <a:rPr lang="en-US" dirty="0">
                <a:solidFill>
                  <a:schemeClr val="accent2"/>
                </a:solidFill>
              </a:rPr>
              <a:t>EHS Resources for ammonia manufacturing</a:t>
            </a:r>
          </a:p>
          <a:p>
            <a:pPr marL="457200"/>
            <a:r>
              <a:rPr lang="en-US" dirty="0">
                <a:solidFill>
                  <a:schemeClr val="accent2"/>
                </a:solidFill>
              </a:rPr>
              <a:t>Design should include relevant lessons learned from industry and how they were incorporated in the design</a:t>
            </a:r>
          </a:p>
        </p:txBody>
      </p:sp>
    </p:spTree>
    <p:extLst>
      <p:ext uri="{BB962C8B-B14F-4D97-AF65-F5344CB8AC3E}">
        <p14:creationId xmlns:p14="http://schemas.microsoft.com/office/powerpoint/2010/main" val="405745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025526"/>
            <a:ext cx="8196210" cy="4015497"/>
          </a:xfrm>
        </p:spPr>
        <p:txBody>
          <a:bodyPr lIns="457200" rIns="457200"/>
          <a:lstStyle/>
          <a:p>
            <a:pPr marL="114300" indent="0" algn="ctr">
              <a:buNone/>
            </a:pPr>
            <a:endParaRPr lang="en-US" sz="4800" i="1" dirty="0">
              <a:solidFill>
                <a:schemeClr val="accent3"/>
              </a:solidFill>
            </a:endParaRPr>
          </a:p>
          <a:p>
            <a:pPr marL="114300" indent="0" algn="ctr">
              <a:buNone/>
            </a:pPr>
            <a:r>
              <a:rPr lang="en-US" sz="4800" i="1" dirty="0">
                <a:solidFill>
                  <a:schemeClr val="accent3"/>
                </a:solidFill>
              </a:rPr>
              <a:t>Have a great quarter,</a:t>
            </a:r>
          </a:p>
          <a:p>
            <a:pPr marL="114300" indent="0" algn="ctr">
              <a:buNone/>
            </a:pPr>
            <a:r>
              <a:rPr lang="en-US" sz="4800" i="1" dirty="0">
                <a:solidFill>
                  <a:schemeClr val="accent3"/>
                </a:solidFill>
              </a:rPr>
              <a:t>and</a:t>
            </a:r>
          </a:p>
          <a:p>
            <a:pPr marL="114300" indent="0" algn="ctr">
              <a:buNone/>
            </a:pPr>
            <a:r>
              <a:rPr lang="en-US" sz="4800" i="1" dirty="0">
                <a:solidFill>
                  <a:schemeClr val="accent3"/>
                </a:solidFill>
              </a:rPr>
              <a:t>stay healthy!</a:t>
            </a:r>
          </a:p>
        </p:txBody>
      </p:sp>
      <p:sp>
        <p:nvSpPr>
          <p:cNvPr id="2" name="Rectangle 1">
            <a:extLst>
              <a:ext uri="{FF2B5EF4-FFF2-40B4-BE49-F238E27FC236}">
                <a16:creationId xmlns:a16="http://schemas.microsoft.com/office/drawing/2014/main" id="{90DB6128-AEB9-4343-BDF5-29A16B12BAFD}"/>
              </a:ext>
            </a:extLst>
          </p:cNvPr>
          <p:cNvSpPr/>
          <p:nvPr/>
        </p:nvSpPr>
        <p:spPr>
          <a:xfrm>
            <a:off x="659305" y="1168400"/>
            <a:ext cx="1334595" cy="419100"/>
          </a:xfrm>
          <a:prstGeom prst="rect">
            <a:avLst/>
          </a:prstGeom>
          <a:solidFill>
            <a:schemeClr val="bg1"/>
          </a:solidFill>
          <a:ln>
            <a:no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16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TECHNICAL ADVISING RULE</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57150" indent="0" algn="ctr">
              <a:buNone/>
            </a:pPr>
            <a:r>
              <a:rPr lang="en-US" i="1" dirty="0">
                <a:solidFill>
                  <a:schemeClr val="accent3"/>
                </a:solidFill>
              </a:rPr>
              <a:t>“Chemical Engineering Departments, including advisors, faculty, or any other instructors, cannot provide technical aid specifically directed at the solution of the </a:t>
            </a:r>
            <a:r>
              <a:rPr lang="en-US" i="1" dirty="0" err="1">
                <a:solidFill>
                  <a:schemeClr val="accent3"/>
                </a:solidFill>
              </a:rPr>
              <a:t>AIChE</a:t>
            </a:r>
            <a:r>
              <a:rPr lang="en-US" i="1" dirty="0">
                <a:solidFill>
                  <a:schemeClr val="accent3"/>
                </a:solidFill>
              </a:rPr>
              <a:t> Student Design Competition if students plan on submitting to the contest. Please inform your Chemical Engineering Department about the rules for this competition so that they do not provide technical aid that would be a violation of the competition rules.”</a:t>
            </a:r>
          </a:p>
          <a:p>
            <a:pPr marL="57150" indent="0" algn="ctr">
              <a:buNone/>
            </a:pPr>
            <a:endParaRPr lang="en-US" i="1" dirty="0">
              <a:solidFill>
                <a:schemeClr val="accent2"/>
              </a:solidFill>
            </a:endParaRPr>
          </a:p>
          <a:p>
            <a:pPr marL="400050"/>
            <a:r>
              <a:rPr lang="en-US" dirty="0">
                <a:solidFill>
                  <a:schemeClr val="accent2"/>
                </a:solidFill>
              </a:rPr>
              <a:t>For fairness, this rule applies in this class to all groups, even if they do not plan to submit their design</a:t>
            </a:r>
          </a:p>
        </p:txBody>
      </p:sp>
    </p:spTree>
    <p:extLst>
      <p:ext uri="{BB962C8B-B14F-4D97-AF65-F5344CB8AC3E}">
        <p14:creationId xmlns:p14="http://schemas.microsoft.com/office/powerpoint/2010/main" val="240334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SUBMISSION OF DESIGN</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Two categories of solutions</a:t>
            </a:r>
          </a:p>
          <a:p>
            <a:pPr marL="800100" lvl="1"/>
            <a:r>
              <a:rPr lang="en-US" dirty="0">
                <a:solidFill>
                  <a:schemeClr val="accent2"/>
                </a:solidFill>
              </a:rPr>
              <a:t>Individual</a:t>
            </a:r>
          </a:p>
          <a:p>
            <a:pPr marL="800100" lvl="1"/>
            <a:r>
              <a:rPr lang="en-US" dirty="0">
                <a:solidFill>
                  <a:schemeClr val="accent2"/>
                </a:solidFill>
              </a:rPr>
              <a:t>Team (group of ≤ 4 members)</a:t>
            </a:r>
          </a:p>
          <a:p>
            <a:pPr marL="400050"/>
            <a:r>
              <a:rPr lang="en-US" dirty="0">
                <a:solidFill>
                  <a:schemeClr val="accent2"/>
                </a:solidFill>
              </a:rPr>
              <a:t>Up to two submissions for each solution category</a:t>
            </a:r>
          </a:p>
          <a:p>
            <a:pPr marL="400050"/>
            <a:r>
              <a:rPr lang="en-US" dirty="0">
                <a:solidFill>
                  <a:schemeClr val="accent2"/>
                </a:solidFill>
              </a:rPr>
              <a:t>All students, working individually or in a group, must be members of </a:t>
            </a:r>
            <a:r>
              <a:rPr lang="en-US" dirty="0" err="1">
                <a:solidFill>
                  <a:schemeClr val="accent2"/>
                </a:solidFill>
              </a:rPr>
              <a:t>AIChE</a:t>
            </a:r>
            <a:r>
              <a:rPr lang="en-US" dirty="0">
                <a:solidFill>
                  <a:schemeClr val="accent2"/>
                </a:solidFill>
              </a:rPr>
              <a:t> to submit</a:t>
            </a:r>
          </a:p>
          <a:p>
            <a:pPr marL="400050"/>
            <a:r>
              <a:rPr lang="en-US" dirty="0">
                <a:solidFill>
                  <a:schemeClr val="accent2"/>
                </a:solidFill>
              </a:rPr>
              <a:t>Instructors select among the solutions and submit on behalf of the students</a:t>
            </a:r>
          </a:p>
        </p:txBody>
      </p:sp>
    </p:spTree>
    <p:extLst>
      <p:ext uri="{BB962C8B-B14F-4D97-AF65-F5344CB8AC3E}">
        <p14:creationId xmlns:p14="http://schemas.microsoft.com/office/powerpoint/2010/main" val="148058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MORE RULES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Problem statement for our class issued March 30, 2020 (today)</a:t>
            </a:r>
          </a:p>
          <a:p>
            <a:pPr marL="400050"/>
            <a:r>
              <a:rPr lang="en-US" dirty="0">
                <a:solidFill>
                  <a:schemeClr val="accent2"/>
                </a:solidFill>
              </a:rPr>
              <a:t>60 days allowed for solution</a:t>
            </a:r>
          </a:p>
          <a:p>
            <a:pPr marL="400050"/>
            <a:r>
              <a:rPr lang="en-US" dirty="0">
                <a:solidFill>
                  <a:schemeClr val="accent2"/>
                </a:solidFill>
              </a:rPr>
              <a:t>Due date for our class is Friday May 29, 2020</a:t>
            </a:r>
          </a:p>
          <a:p>
            <a:pPr marL="400050"/>
            <a:r>
              <a:rPr lang="en-US" dirty="0">
                <a:solidFill>
                  <a:schemeClr val="accent2"/>
                </a:solidFill>
              </a:rPr>
              <a:t>All pertinent data are contained in the problem statement and accompanying references</a:t>
            </a:r>
          </a:p>
          <a:p>
            <a:pPr marL="400050"/>
            <a:r>
              <a:rPr lang="en-US" dirty="0">
                <a:solidFill>
                  <a:schemeClr val="accent2"/>
                </a:solidFill>
              </a:rPr>
              <a:t>Other sources (library, internet, journals, etc.) may be consulted, but data used for calculations and evaluation are to come only from the problem statement</a:t>
            </a:r>
          </a:p>
        </p:txBody>
      </p:sp>
    </p:spTree>
    <p:extLst>
      <p:ext uri="{BB962C8B-B14F-4D97-AF65-F5344CB8AC3E}">
        <p14:creationId xmlns:p14="http://schemas.microsoft.com/office/powerpoint/2010/main" val="9620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STUDENT GUIDANCE</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Students may ask general questions of instructors and TAs</a:t>
            </a:r>
          </a:p>
          <a:p>
            <a:pPr marL="800100" lvl="1"/>
            <a:r>
              <a:rPr lang="en-US" dirty="0">
                <a:solidFill>
                  <a:schemeClr val="accent2"/>
                </a:solidFill>
              </a:rPr>
              <a:t>See example on two types of H</a:t>
            </a:r>
            <a:r>
              <a:rPr lang="en-US" baseline="-25000" dirty="0">
                <a:solidFill>
                  <a:schemeClr val="accent2"/>
                </a:solidFill>
              </a:rPr>
              <a:t>2</a:t>
            </a:r>
            <a:r>
              <a:rPr lang="en-US" dirty="0">
                <a:solidFill>
                  <a:schemeClr val="accent2"/>
                </a:solidFill>
              </a:rPr>
              <a:t> production in </a:t>
            </a:r>
            <a:r>
              <a:rPr lang="en-US" dirty="0" err="1">
                <a:solidFill>
                  <a:schemeClr val="accent2"/>
                </a:solidFill>
              </a:rPr>
              <a:t>AIChE</a:t>
            </a:r>
            <a:r>
              <a:rPr lang="en-US" dirty="0">
                <a:solidFill>
                  <a:schemeClr val="accent2"/>
                </a:solidFill>
              </a:rPr>
              <a:t> problem statement</a:t>
            </a:r>
          </a:p>
          <a:p>
            <a:pPr marL="800100" lvl="1"/>
            <a:r>
              <a:rPr lang="en-US" dirty="0">
                <a:solidFill>
                  <a:schemeClr val="accent2"/>
                </a:solidFill>
              </a:rPr>
              <a:t>Questions on simulation software allowed </a:t>
            </a:r>
          </a:p>
          <a:p>
            <a:pPr marL="400050"/>
            <a:r>
              <a:rPr lang="en-US" dirty="0">
                <a:solidFill>
                  <a:schemeClr val="accent2"/>
                </a:solidFill>
              </a:rPr>
              <a:t>Students must not share or seek information from</a:t>
            </a:r>
          </a:p>
          <a:p>
            <a:pPr marL="800100" lvl="1"/>
            <a:r>
              <a:rPr lang="en-US" dirty="0">
                <a:solidFill>
                  <a:schemeClr val="accent2"/>
                </a:solidFill>
              </a:rPr>
              <a:t>486 students outside their group</a:t>
            </a:r>
          </a:p>
          <a:p>
            <a:pPr marL="800100" lvl="1"/>
            <a:r>
              <a:rPr lang="en-US" dirty="0">
                <a:solidFill>
                  <a:schemeClr val="accent2"/>
                </a:solidFill>
              </a:rPr>
              <a:t>Other students/TAs/faculty at UW</a:t>
            </a:r>
          </a:p>
          <a:p>
            <a:pPr marL="800100" lvl="1"/>
            <a:r>
              <a:rPr lang="en-US" dirty="0">
                <a:solidFill>
                  <a:schemeClr val="accent2"/>
                </a:solidFill>
              </a:rPr>
              <a:t>Students/TAs/faculty at other universities</a:t>
            </a:r>
          </a:p>
          <a:p>
            <a:pPr marL="800100" lvl="1"/>
            <a:r>
              <a:rPr lang="en-US" dirty="0">
                <a:solidFill>
                  <a:schemeClr val="accent2"/>
                </a:solidFill>
              </a:rPr>
              <a:t>Anyone!</a:t>
            </a:r>
          </a:p>
        </p:txBody>
      </p:sp>
    </p:spTree>
    <p:extLst>
      <p:ext uri="{BB962C8B-B14F-4D97-AF65-F5344CB8AC3E}">
        <p14:creationId xmlns:p14="http://schemas.microsoft.com/office/powerpoint/2010/main" val="367510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solidFill>
                  <a:schemeClr val="accent2"/>
                </a:solidFill>
              </a:rPr>
              <a:t>AIChE’s</a:t>
            </a:r>
            <a:r>
              <a:rPr lang="en-US" dirty="0">
                <a:solidFill>
                  <a:schemeClr val="accent2"/>
                </a:solidFill>
              </a:rPr>
              <a:t> EVALUATION OF SOLUTIONS</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Substantial correctness of results and soundness of conclusions</a:t>
            </a:r>
          </a:p>
          <a:p>
            <a:pPr marL="400050"/>
            <a:r>
              <a:rPr lang="en-US" dirty="0">
                <a:solidFill>
                  <a:schemeClr val="accent2"/>
                </a:solidFill>
              </a:rPr>
              <a:t>Ingenuity and logic employed</a:t>
            </a:r>
          </a:p>
          <a:p>
            <a:pPr marL="400050"/>
            <a:r>
              <a:rPr lang="en-US" dirty="0">
                <a:solidFill>
                  <a:schemeClr val="accent2"/>
                </a:solidFill>
              </a:rPr>
              <a:t>Accuracy of calculations</a:t>
            </a:r>
          </a:p>
          <a:p>
            <a:pPr marL="800100" lvl="1"/>
            <a:r>
              <a:rPr lang="en-US" dirty="0">
                <a:solidFill>
                  <a:schemeClr val="accent2"/>
                </a:solidFill>
              </a:rPr>
              <a:t>interpreted as freedom from mistakes</a:t>
            </a:r>
          </a:p>
          <a:p>
            <a:pPr marL="800100" lvl="1"/>
            <a:r>
              <a:rPr lang="en-US" dirty="0">
                <a:solidFill>
                  <a:schemeClr val="accent2"/>
                </a:solidFill>
              </a:rPr>
              <a:t>Extreme precision is not necessary </a:t>
            </a:r>
          </a:p>
          <a:p>
            <a:pPr marL="400050"/>
            <a:r>
              <a:rPr lang="en-US" dirty="0">
                <a:solidFill>
                  <a:schemeClr val="accent2"/>
                </a:solidFill>
              </a:rPr>
              <a:t>Form of presentation</a:t>
            </a:r>
          </a:p>
          <a:p>
            <a:pPr marL="400050"/>
            <a:r>
              <a:rPr lang="en-US" dirty="0">
                <a:solidFill>
                  <a:schemeClr val="accent2"/>
                </a:solidFill>
              </a:rPr>
              <a:t>Two awards in each category (individual &amp; team)</a:t>
            </a:r>
          </a:p>
          <a:p>
            <a:pPr marL="800100" lvl="1"/>
            <a:r>
              <a:rPr lang="en-US" dirty="0">
                <a:solidFill>
                  <a:schemeClr val="accent2"/>
                </a:solidFill>
              </a:rPr>
              <a:t>Best overall solution</a:t>
            </a:r>
          </a:p>
          <a:p>
            <a:pPr marL="800100" lvl="1"/>
            <a:r>
              <a:rPr lang="en-US" dirty="0">
                <a:solidFill>
                  <a:schemeClr val="accent2"/>
                </a:solidFill>
              </a:rPr>
              <a:t>Best implementation of process safety principles</a:t>
            </a:r>
          </a:p>
        </p:txBody>
      </p:sp>
    </p:spTree>
    <p:extLst>
      <p:ext uri="{BB962C8B-B14F-4D97-AF65-F5344CB8AC3E}">
        <p14:creationId xmlns:p14="http://schemas.microsoft.com/office/powerpoint/2010/main" val="17659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SOLUTION FORMAT</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Exact requirements in </a:t>
            </a:r>
            <a:r>
              <a:rPr lang="en-US" dirty="0" err="1">
                <a:solidFill>
                  <a:schemeClr val="accent2"/>
                </a:solidFill>
              </a:rPr>
              <a:t>AIChE</a:t>
            </a:r>
            <a:r>
              <a:rPr lang="en-US" dirty="0">
                <a:solidFill>
                  <a:schemeClr val="accent2"/>
                </a:solidFill>
              </a:rPr>
              <a:t> problem statement</a:t>
            </a:r>
          </a:p>
          <a:p>
            <a:pPr marL="400050"/>
            <a:r>
              <a:rPr lang="en-US" dirty="0">
                <a:solidFill>
                  <a:schemeClr val="accent2"/>
                </a:solidFill>
              </a:rPr>
              <a:t>No references to </a:t>
            </a:r>
          </a:p>
          <a:p>
            <a:pPr marL="800100" lvl="1"/>
            <a:r>
              <a:rPr lang="en-US" dirty="0">
                <a:solidFill>
                  <a:schemeClr val="accent2"/>
                </a:solidFill>
              </a:rPr>
              <a:t>Names of students, TAs, instructors</a:t>
            </a:r>
          </a:p>
          <a:p>
            <a:pPr marL="800100" lvl="1"/>
            <a:r>
              <a:rPr lang="en-US" dirty="0">
                <a:solidFill>
                  <a:schemeClr val="accent2"/>
                </a:solidFill>
              </a:rPr>
              <a:t>The University of Washington (either in words, logos, or mascots)</a:t>
            </a:r>
          </a:p>
          <a:p>
            <a:pPr marL="800100" lvl="1"/>
            <a:r>
              <a:rPr lang="en-US" dirty="0">
                <a:solidFill>
                  <a:schemeClr val="accent2"/>
                </a:solidFill>
              </a:rPr>
              <a:t>(Report is to be anonymous)</a:t>
            </a:r>
          </a:p>
          <a:p>
            <a:pPr marL="400050"/>
            <a:r>
              <a:rPr lang="en-US" dirty="0">
                <a:solidFill>
                  <a:schemeClr val="accent2"/>
                </a:solidFill>
              </a:rPr>
              <a:t>Electronic submission in PDF or Word formats</a:t>
            </a:r>
          </a:p>
          <a:p>
            <a:pPr marL="400050"/>
            <a:r>
              <a:rPr lang="en-US" dirty="0">
                <a:solidFill>
                  <a:schemeClr val="accent2"/>
                </a:solidFill>
              </a:rPr>
              <a:t>125 pages or less</a:t>
            </a:r>
          </a:p>
          <a:p>
            <a:pPr marL="400050"/>
            <a:r>
              <a:rPr lang="en-US" dirty="0">
                <a:solidFill>
                  <a:schemeClr val="accent2"/>
                </a:solidFill>
              </a:rPr>
              <a:t>Up to 100 additional pages allowed for supplemental material</a:t>
            </a:r>
          </a:p>
          <a:p>
            <a:pPr marL="400050"/>
            <a:endParaRPr lang="en-US" dirty="0">
              <a:solidFill>
                <a:schemeClr val="accent2"/>
              </a:solidFill>
            </a:endParaRPr>
          </a:p>
        </p:txBody>
      </p:sp>
    </p:spTree>
    <p:extLst>
      <p:ext uri="{BB962C8B-B14F-4D97-AF65-F5344CB8AC3E}">
        <p14:creationId xmlns:p14="http://schemas.microsoft.com/office/powerpoint/2010/main" val="290512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3DE2D4F-6771-C146-B5FE-9C3C60ABEF40}"/>
              </a:ext>
            </a:extLst>
          </p:cNvPr>
          <p:cNvSpPr txBox="1">
            <a:spLocks/>
          </p:cNvSpPr>
          <p:nvPr/>
        </p:nvSpPr>
        <p:spPr>
          <a:xfrm>
            <a:off x="671758" y="879675"/>
            <a:ext cx="8184662" cy="449108"/>
          </a:xfrm>
          <a:prstGeom prst="rect">
            <a:avLst/>
          </a:prstGeom>
        </p:spPr>
        <p:txBody>
          <a:bodyPr>
            <a:normAutofit fontScale="92500" lnSpcReduction="10000"/>
          </a:bodyPr>
          <a:lstStyle>
            <a:lvl1pPr marL="0" indent="0" algn="l" defTabSz="457200" rtl="0" eaLnBrk="1" latinLnBrk="0" hangingPunct="1">
              <a:lnSpc>
                <a:spcPct val="90000"/>
              </a:lnSpc>
              <a:spcBef>
                <a:spcPct val="20000"/>
              </a:spcBef>
              <a:buFont typeface="Arial"/>
              <a:buNone/>
              <a:defRPr sz="3000" b="0" i="0" kern="1200" baseline="0">
                <a:solidFill>
                  <a:srgbClr val="E8D3A2"/>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2"/>
                </a:solidFill>
              </a:rPr>
              <a:t>PROBLEM STATEMENT</a:t>
            </a:r>
          </a:p>
        </p:txBody>
      </p:sp>
      <p:sp>
        <p:nvSpPr>
          <p:cNvPr id="7" name="Text Placeholder 5">
            <a:extLst>
              <a:ext uri="{FF2B5EF4-FFF2-40B4-BE49-F238E27FC236}">
                <a16:creationId xmlns:a16="http://schemas.microsoft.com/office/drawing/2014/main" id="{7DD3F9BB-89F1-C14E-BADE-8E904E8DDEE8}"/>
              </a:ext>
            </a:extLst>
          </p:cNvPr>
          <p:cNvSpPr>
            <a:spLocks noGrp="1"/>
          </p:cNvSpPr>
          <p:nvPr>
            <p:ph type="body" sz="quarter" idx="11"/>
          </p:nvPr>
        </p:nvSpPr>
        <p:spPr>
          <a:xfrm>
            <a:off x="659305" y="1736726"/>
            <a:ext cx="8196210" cy="4015497"/>
          </a:xfrm>
        </p:spPr>
        <p:txBody>
          <a:bodyPr lIns="457200" rIns="457200"/>
          <a:lstStyle/>
          <a:p>
            <a:pPr marL="400050"/>
            <a:r>
              <a:rPr lang="en-US" dirty="0">
                <a:solidFill>
                  <a:schemeClr val="accent2"/>
                </a:solidFill>
              </a:rPr>
              <a:t>Modular distributed ammonia synthesis</a:t>
            </a:r>
          </a:p>
          <a:p>
            <a:pPr marL="400050"/>
            <a:r>
              <a:rPr lang="en-US" dirty="0">
                <a:solidFill>
                  <a:schemeClr val="accent2"/>
                </a:solidFill>
              </a:rPr>
              <a:t>Alternatives to ammonia production supply chain</a:t>
            </a:r>
          </a:p>
          <a:p>
            <a:pPr marL="400050"/>
            <a:r>
              <a:rPr lang="en-US" dirty="0">
                <a:solidFill>
                  <a:schemeClr val="accent2"/>
                </a:solidFill>
              </a:rPr>
              <a:t>Located near point-of-use in US Corn Belt</a:t>
            </a:r>
          </a:p>
          <a:p>
            <a:pPr marL="400050"/>
            <a:r>
              <a:rPr lang="en-US" dirty="0">
                <a:solidFill>
                  <a:schemeClr val="accent2"/>
                </a:solidFill>
              </a:rPr>
              <a:t>50 metric </a:t>
            </a:r>
            <a:r>
              <a:rPr lang="en-US" dirty="0" err="1">
                <a:solidFill>
                  <a:schemeClr val="accent2"/>
                </a:solidFill>
              </a:rPr>
              <a:t>tonnes</a:t>
            </a:r>
            <a:r>
              <a:rPr lang="en-US" dirty="0">
                <a:solidFill>
                  <a:schemeClr val="accent2"/>
                </a:solidFill>
              </a:rPr>
              <a:t> per day (50 </a:t>
            </a:r>
            <a:r>
              <a:rPr lang="en-US" dirty="0" err="1">
                <a:solidFill>
                  <a:schemeClr val="accent2"/>
                </a:solidFill>
              </a:rPr>
              <a:t>mtpd</a:t>
            </a:r>
            <a:r>
              <a:rPr lang="en-US" dirty="0">
                <a:solidFill>
                  <a:schemeClr val="accent2"/>
                </a:solidFill>
              </a:rPr>
              <a:t>) continuous production rate</a:t>
            </a:r>
          </a:p>
          <a:p>
            <a:pPr marL="400050"/>
            <a:r>
              <a:rPr lang="en-US" dirty="0">
                <a:solidFill>
                  <a:schemeClr val="accent2"/>
                </a:solidFill>
              </a:rPr>
              <a:t>Production rate accounts for seasonal and other variations</a:t>
            </a:r>
          </a:p>
          <a:p>
            <a:pPr marL="400050"/>
            <a:r>
              <a:rPr lang="en-US" dirty="0">
                <a:solidFill>
                  <a:schemeClr val="accent2"/>
                </a:solidFill>
              </a:rPr>
              <a:t>Anhydrous ammonia ≥ 99.5% by mass</a:t>
            </a:r>
          </a:p>
        </p:txBody>
      </p:sp>
    </p:spTree>
    <p:extLst>
      <p:ext uri="{BB962C8B-B14F-4D97-AF65-F5344CB8AC3E}">
        <p14:creationId xmlns:p14="http://schemas.microsoft.com/office/powerpoint/2010/main" val="1041390280"/>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heme-ppt-template-standard-purple (2)" id="{B259ED38-1364-D44F-9232-6D3EF9645CB2}" vid="{79B6ED92-056D-E44F-A37D-3351C53CA0F8}"/>
    </a:ext>
  </a:extLst>
</a:theme>
</file>

<file path=ppt/theme/theme2.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heme-ppt-template-standard-purple (2)" id="{B259ED38-1364-D44F-9232-6D3EF9645CB2}" vid="{8E1E97BB-1289-E549-AF89-6BFF2140B35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ChemE-presentation-purple</Template>
  <TotalTime>165</TotalTime>
  <Words>1095</Words>
  <Application>Microsoft Macintosh PowerPoint</Application>
  <PresentationFormat>On-screen Show (4:3)</PresentationFormat>
  <Paragraphs>173</Paragraphs>
  <Slides>23</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Encode Sans Normal Black</vt:lpstr>
      <vt:lpstr>Lucida Grande</vt:lpstr>
      <vt:lpstr>Open Sans Light</vt:lpstr>
      <vt:lpstr>Uni Sans Regular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Doermann</dc:creator>
  <cp:lastModifiedBy>Eric M. Stuve</cp:lastModifiedBy>
  <cp:revision>54</cp:revision>
  <dcterms:created xsi:type="dcterms:W3CDTF">2019-08-15T20:18:09Z</dcterms:created>
  <dcterms:modified xsi:type="dcterms:W3CDTF">2020-03-27T19:26:02Z</dcterms:modified>
</cp:coreProperties>
</file>