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14"/>
  </p:notesMasterIdLst>
  <p:sldIdLst>
    <p:sldId id="259" r:id="rId3"/>
    <p:sldId id="264" r:id="rId4"/>
    <p:sldId id="267" r:id="rId5"/>
    <p:sldId id="268" r:id="rId6"/>
    <p:sldId id="269" r:id="rId7"/>
    <p:sldId id="270" r:id="rId8"/>
    <p:sldId id="272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0" autoAdjust="0"/>
    <p:restoredTop sz="94540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7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3F4D8-2116-4126-B789-B6F80EC3A648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1BDEF-0907-417E-BACC-5D4DE0A5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1BDEF-0907-417E-BACC-5D4DE0A5D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1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1BDEF-0907-417E-BACC-5D4DE0A5D9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1BDEF-0907-417E-BACC-5D4DE0A5D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9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1BDEF-0907-417E-BACC-5D4DE0A5D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73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1BDEF-0907-417E-BACC-5D4DE0A5D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470826"/>
            <a:ext cx="6972300" cy="15031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75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</a:t>
            </a:r>
          </a:p>
          <a:p>
            <a:r>
              <a:rPr lang="en-US" dirty="0"/>
              <a:t>Encode Sans Normal, Black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3" y="3973980"/>
            <a:ext cx="1600200" cy="139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6114617"/>
            <a:ext cx="2648712" cy="50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2405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709858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E8D3A2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14" name="Picture 13" descr="UW_W 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6126192"/>
            <a:ext cx="2648712" cy="50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8" name="Picture 7" descr="UW_W 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6114617"/>
            <a:ext cx="2648712" cy="50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318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8" name="Picture 7" descr="UW_W 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6114617"/>
            <a:ext cx="2648712" cy="50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/>
          </p:cNvSpPr>
          <p:nvPr/>
        </p:nvSpPr>
        <p:spPr>
          <a:xfrm>
            <a:off x="747957" y="628513"/>
            <a:ext cx="7631770" cy="29020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3750" b="0" i="0" kern="1200" baseline="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i="1" dirty="0">
                <a:solidFill>
                  <a:schemeClr val="accent3"/>
                </a:solidFill>
              </a:rPr>
              <a:t>Elements of Design</a:t>
            </a:r>
          </a:p>
          <a:p>
            <a:pPr algn="ctr"/>
            <a:endParaRPr lang="en-US" sz="3600" i="1" dirty="0">
              <a:solidFill>
                <a:schemeClr val="accent3"/>
              </a:solidFill>
            </a:endParaRPr>
          </a:p>
          <a:p>
            <a:pPr algn="ctr"/>
            <a:r>
              <a:rPr lang="en-US" sz="2400" i="1" dirty="0">
                <a:solidFill>
                  <a:schemeClr val="accent3"/>
                </a:solidFill>
              </a:rPr>
              <a:t>Lecture 2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C918CE2-3913-4D43-90BE-E09BD5B8842D}"/>
              </a:ext>
            </a:extLst>
          </p:cNvPr>
          <p:cNvSpPr txBox="1">
            <a:spLocks/>
          </p:cNvSpPr>
          <p:nvPr/>
        </p:nvSpPr>
        <p:spPr>
          <a:xfrm>
            <a:off x="747957" y="4368800"/>
            <a:ext cx="7631770" cy="1860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3750" b="0" i="0" kern="1200" baseline="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solidFill>
                  <a:schemeClr val="accent3"/>
                </a:solidFill>
              </a:rPr>
              <a:t>ChemE</a:t>
            </a:r>
            <a:r>
              <a:rPr lang="en-US" sz="2400" dirty="0">
                <a:solidFill>
                  <a:schemeClr val="accent3"/>
                </a:solidFill>
              </a:rPr>
              <a:t> 486</a:t>
            </a:r>
          </a:p>
          <a:p>
            <a:pPr algn="ctr"/>
            <a:r>
              <a:rPr lang="en-US" sz="2400" dirty="0">
                <a:solidFill>
                  <a:schemeClr val="accent3"/>
                </a:solidFill>
              </a:rPr>
              <a:t>Process Design II</a:t>
            </a:r>
          </a:p>
          <a:p>
            <a:pPr algn="ctr"/>
            <a:r>
              <a:rPr lang="en-US" sz="2400" dirty="0">
                <a:solidFill>
                  <a:schemeClr val="accent3"/>
                </a:solidFill>
              </a:rPr>
              <a:t>April 1, 2020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3DE2D4F-6771-C146-B5FE-9C3C60ABEF40}"/>
              </a:ext>
            </a:extLst>
          </p:cNvPr>
          <p:cNvSpPr txBox="1">
            <a:spLocks/>
          </p:cNvSpPr>
          <p:nvPr/>
        </p:nvSpPr>
        <p:spPr>
          <a:xfrm>
            <a:off x="685010" y="879675"/>
            <a:ext cx="8184662" cy="4491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PFD DETAILS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D3F9BB-89F1-C14E-BADE-8E904E8DDE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6"/>
            <a:ext cx="8196210" cy="4399031"/>
          </a:xfrm>
        </p:spPr>
        <p:txBody>
          <a:bodyPr lIns="457200" rIns="457200"/>
          <a:lstStyle/>
          <a:p>
            <a:r>
              <a:rPr lang="en-US" dirty="0">
                <a:solidFill>
                  <a:schemeClr val="tx1"/>
                </a:solidFill>
              </a:rPr>
              <a:t>Streams numbered with diamonds</a:t>
            </a:r>
          </a:p>
          <a:p>
            <a:r>
              <a:rPr lang="en-US" dirty="0">
                <a:solidFill>
                  <a:schemeClr val="tx1"/>
                </a:solidFill>
              </a:rPr>
              <a:t>Process units given number and function, listed above and approximately above the unit</a:t>
            </a:r>
          </a:p>
          <a:p>
            <a:r>
              <a:rPr lang="en-US" dirty="0">
                <a:solidFill>
                  <a:schemeClr val="tx1"/>
                </a:solidFill>
              </a:rPr>
              <a:t>Stream table lists …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Flow rates of each stream and </a:t>
            </a:r>
            <a:r>
              <a:rPr lang="en-US">
                <a:solidFill>
                  <a:schemeClr val="tx1"/>
                </a:solidFill>
              </a:rPr>
              <a:t>component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mass and/or molar quantities)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Physical conditions: temp., pres., vapor fraction, etc.</a:t>
            </a:r>
          </a:p>
          <a:p>
            <a:r>
              <a:rPr lang="en-US" dirty="0">
                <a:solidFill>
                  <a:schemeClr val="tx1"/>
                </a:solidFill>
              </a:rPr>
              <a:t>Major design aspects in the </a:t>
            </a:r>
            <a:r>
              <a:rPr lang="en-US" dirty="0" err="1">
                <a:solidFill>
                  <a:schemeClr val="tx1"/>
                </a:solidFill>
              </a:rPr>
              <a:t>EtO</a:t>
            </a:r>
            <a:r>
              <a:rPr lang="en-US" dirty="0">
                <a:solidFill>
                  <a:schemeClr val="tx1"/>
                </a:solidFill>
              </a:rPr>
              <a:t> PFD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Large compressor train for air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Two reactors in series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Keep conversion low to minimize combustion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5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3DE2D4F-6771-C146-B5FE-9C3C60ABEF40}"/>
              </a:ext>
            </a:extLst>
          </p:cNvPr>
          <p:cNvSpPr txBox="1">
            <a:spLocks/>
          </p:cNvSpPr>
          <p:nvPr/>
        </p:nvSpPr>
        <p:spPr>
          <a:xfrm>
            <a:off x="671758" y="879675"/>
            <a:ext cx="8184662" cy="4491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</a:rPr>
              <a:t>EtO</a:t>
            </a:r>
            <a:r>
              <a:rPr lang="en-US" dirty="0">
                <a:solidFill>
                  <a:schemeClr val="accent2"/>
                </a:solidFill>
              </a:rPr>
              <a:t> STREAM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9C12D-E4DD-D249-BF0B-C03AB17D7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91" y="1626037"/>
            <a:ext cx="7034850" cy="41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6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3DE2D4F-6771-C146-B5FE-9C3C60ABEF40}"/>
              </a:ext>
            </a:extLst>
          </p:cNvPr>
          <p:cNvSpPr txBox="1">
            <a:spLocks/>
          </p:cNvSpPr>
          <p:nvPr/>
        </p:nvSpPr>
        <p:spPr>
          <a:xfrm>
            <a:off x="671758" y="879675"/>
            <a:ext cx="8184662" cy="4491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ELEMENTS OF DESIGN (I)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D3F9BB-89F1-C14E-BADE-8E904E8DDE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6"/>
            <a:ext cx="8196210" cy="401549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Nature of uncertainty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Design problems, by definition, are underspecified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Additional information required from designer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(that’s what makes it design)</a:t>
            </a:r>
          </a:p>
          <a:p>
            <a:pPr marL="400050"/>
            <a:r>
              <a:rPr lang="en-US" dirty="0">
                <a:solidFill>
                  <a:schemeClr val="accent2"/>
                </a:solidFill>
              </a:rPr>
              <a:t>Creativity</a:t>
            </a:r>
          </a:p>
          <a:p>
            <a:pPr marL="800100" lvl="1"/>
            <a:r>
              <a:rPr lang="en-US" dirty="0">
                <a:solidFill>
                  <a:schemeClr val="accent2"/>
                </a:solidFill>
              </a:rPr>
              <a:t>The ability to propose new, major, and perhaps offbeat solutions</a:t>
            </a:r>
          </a:p>
          <a:p>
            <a:pPr marL="800100" lvl="1"/>
            <a:r>
              <a:rPr lang="en-US" dirty="0">
                <a:solidFill>
                  <a:schemeClr val="accent2"/>
                </a:solidFill>
              </a:rPr>
              <a:t>A creative event relates two ideas previously thought to be unrelated … in a manner that is obvious</a:t>
            </a:r>
          </a:p>
          <a:p>
            <a:pPr marL="400050"/>
            <a:r>
              <a:rPr lang="en-US" dirty="0">
                <a:solidFill>
                  <a:schemeClr val="accent2"/>
                </a:solidFill>
              </a:rPr>
              <a:t>Innovation</a:t>
            </a:r>
          </a:p>
          <a:p>
            <a:pPr marL="800100" lvl="1"/>
            <a:r>
              <a:rPr lang="en-US" dirty="0">
                <a:solidFill>
                  <a:schemeClr val="accent2"/>
                </a:solidFill>
              </a:rPr>
              <a:t>The ability to propose next logical steps or solutions to minor problems</a:t>
            </a:r>
          </a:p>
        </p:txBody>
      </p:sp>
    </p:spTree>
    <p:extLst>
      <p:ext uri="{BB962C8B-B14F-4D97-AF65-F5344CB8AC3E}">
        <p14:creationId xmlns:p14="http://schemas.microsoft.com/office/powerpoint/2010/main" val="127472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3DE2D4F-6771-C146-B5FE-9C3C60ABEF40}"/>
              </a:ext>
            </a:extLst>
          </p:cNvPr>
          <p:cNvSpPr txBox="1">
            <a:spLocks/>
          </p:cNvSpPr>
          <p:nvPr/>
        </p:nvSpPr>
        <p:spPr>
          <a:xfrm>
            <a:off x="671758" y="879675"/>
            <a:ext cx="8184662" cy="4491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ELEMENTS OF DESIGN (II)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D3F9BB-89F1-C14E-BADE-8E904E8DDE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6"/>
            <a:ext cx="8196210" cy="4015497"/>
          </a:xfrm>
        </p:spPr>
        <p:txBody>
          <a:bodyPr lIns="457200" rIns="457200"/>
          <a:lstStyle/>
          <a:p>
            <a:pPr marL="400050"/>
            <a:r>
              <a:rPr lang="en-US" dirty="0">
                <a:solidFill>
                  <a:schemeClr val="accent2"/>
                </a:solidFill>
              </a:rPr>
              <a:t>Solution development (brainstorming)</a:t>
            </a:r>
          </a:p>
          <a:p>
            <a:pPr marL="800100" lvl="1"/>
            <a:r>
              <a:rPr lang="en-US" dirty="0">
                <a:solidFill>
                  <a:schemeClr val="accent2"/>
                </a:solidFill>
              </a:rPr>
              <a:t>Understand fundamentals of system function</a:t>
            </a:r>
          </a:p>
          <a:p>
            <a:pPr marL="800100" lvl="1"/>
            <a:r>
              <a:rPr lang="en-US" dirty="0">
                <a:solidFill>
                  <a:schemeClr val="accent2"/>
                </a:solidFill>
              </a:rPr>
              <a:t>Analyze problem as a group or team</a:t>
            </a:r>
          </a:p>
          <a:p>
            <a:pPr marL="800100" lvl="1"/>
            <a:r>
              <a:rPr lang="en-US" dirty="0">
                <a:solidFill>
                  <a:schemeClr val="accent2"/>
                </a:solidFill>
              </a:rPr>
              <a:t>Collect all proposed solutions without regard to feasibility</a:t>
            </a:r>
          </a:p>
          <a:p>
            <a:pPr marL="400050"/>
            <a:r>
              <a:rPr lang="en-US" dirty="0">
                <a:solidFill>
                  <a:schemeClr val="accent2"/>
                </a:solidFill>
              </a:rPr>
              <a:t>Pruning</a:t>
            </a:r>
          </a:p>
          <a:p>
            <a:pPr marL="800100" lvl="1"/>
            <a:r>
              <a:rPr lang="en-US" dirty="0">
                <a:solidFill>
                  <a:schemeClr val="accent2"/>
                </a:solidFill>
              </a:rPr>
              <a:t>Reduce list of assumptions with some regard to feasibility</a:t>
            </a:r>
          </a:p>
          <a:p>
            <a:pPr marL="800100" lvl="1"/>
            <a:r>
              <a:rPr lang="en-US" dirty="0">
                <a:solidFill>
                  <a:schemeClr val="accent2"/>
                </a:solidFill>
              </a:rPr>
              <a:t>Choose those solutions easiest/least costly to implement</a:t>
            </a:r>
          </a:p>
          <a:p>
            <a:pPr marL="800100" lvl="1"/>
            <a:r>
              <a:rPr lang="en-US" dirty="0">
                <a:solidFill>
                  <a:schemeClr val="accent2"/>
                </a:solidFill>
              </a:rPr>
              <a:t>Retain one or more risky, but potentially high reward, solutions</a:t>
            </a:r>
          </a:p>
          <a:p>
            <a:pPr marL="800100" lvl="1"/>
            <a:r>
              <a:rPr lang="en-US" dirty="0">
                <a:solidFill>
                  <a:schemeClr val="accent2"/>
                </a:solidFill>
              </a:rPr>
              <a:t>Any uncertainties will become design alternatives</a:t>
            </a:r>
          </a:p>
        </p:txBody>
      </p:sp>
    </p:spTree>
    <p:extLst>
      <p:ext uri="{BB962C8B-B14F-4D97-AF65-F5344CB8AC3E}">
        <p14:creationId xmlns:p14="http://schemas.microsoft.com/office/powerpoint/2010/main" val="240334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3DE2D4F-6771-C146-B5FE-9C3C60ABEF40}"/>
              </a:ext>
            </a:extLst>
          </p:cNvPr>
          <p:cNvSpPr txBox="1">
            <a:spLocks/>
          </p:cNvSpPr>
          <p:nvPr/>
        </p:nvSpPr>
        <p:spPr>
          <a:xfrm>
            <a:off x="671758" y="879675"/>
            <a:ext cx="8184662" cy="4491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ELEMENTS OF DESIGN (III)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D3F9BB-89F1-C14E-BADE-8E904E8DDE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6"/>
            <a:ext cx="8196210" cy="4213500"/>
          </a:xfrm>
        </p:spPr>
        <p:txBody>
          <a:bodyPr lIns="457200" rIns="457200"/>
          <a:lstStyle/>
          <a:p>
            <a:pPr marL="400050"/>
            <a:r>
              <a:rPr lang="en-US" dirty="0">
                <a:solidFill>
                  <a:schemeClr val="accent2"/>
                </a:solidFill>
              </a:rPr>
              <a:t>High risk / high reward development (aka Skunk Works)</a:t>
            </a:r>
          </a:p>
          <a:p>
            <a:pPr marL="800100" lvl="1"/>
            <a:r>
              <a:rPr lang="en-US" dirty="0">
                <a:solidFill>
                  <a:schemeClr val="accent2"/>
                </a:solidFill>
              </a:rPr>
              <a:t>Continue R&amp;D of the risky ideas</a:t>
            </a:r>
          </a:p>
          <a:p>
            <a:pPr marL="800100" lvl="1"/>
            <a:r>
              <a:rPr lang="en-US" dirty="0">
                <a:solidFill>
                  <a:schemeClr val="accent2"/>
                </a:solidFill>
              </a:rPr>
              <a:t>Allow work to shift to other areas, if necessary</a:t>
            </a:r>
          </a:p>
          <a:p>
            <a:pPr marL="800100" lvl="1"/>
            <a:r>
              <a:rPr lang="en-US" dirty="0">
                <a:solidFill>
                  <a:schemeClr val="accent2"/>
                </a:solidFill>
              </a:rPr>
              <a:t>If another solution is found, whether more expensive or difficult to implement, patent it; it could become important years later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From Wikipedia: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i="1" dirty="0">
                <a:solidFill>
                  <a:schemeClr val="tx2"/>
                </a:solidFill>
              </a:rPr>
              <a:t>Skunk Works is an official pseudonym for Lockheed Martin’s Advanced Development Programs (ADP), formerly called Lockheed Advanced Development Projects. It is responsible for a number of aircraft designs, including the U-2, the SR-71 Blackbird, the F-117 Nighthawk, F-22 Raptor, and the F-35 Lightning II, which are used in the air forces of several countries. Its name was taken from the moonshine factory in the comic strip </a:t>
            </a:r>
            <a:r>
              <a:rPr lang="en-US" sz="1400" dirty="0" err="1">
                <a:solidFill>
                  <a:schemeClr val="tx2"/>
                </a:solidFill>
              </a:rPr>
              <a:t>Li’l</a:t>
            </a:r>
            <a:r>
              <a:rPr lang="en-US" sz="1400" dirty="0">
                <a:solidFill>
                  <a:schemeClr val="tx2"/>
                </a:solidFill>
              </a:rPr>
              <a:t> Abner</a:t>
            </a:r>
            <a:r>
              <a:rPr lang="en-US" sz="1400" i="1" dirty="0">
                <a:solidFill>
                  <a:schemeClr val="tx2"/>
                </a:solidFill>
              </a:rPr>
              <a:t>. The designation “skunk works” or “skunkworks”  is widely used in business, engineering, and technical fields to describe a group within an organization given a high degree of autonomy and unhampered by bureaucracy, with the task of working on advanced or secret projects.</a:t>
            </a:r>
          </a:p>
        </p:txBody>
      </p:sp>
    </p:spTree>
    <p:extLst>
      <p:ext uri="{BB962C8B-B14F-4D97-AF65-F5344CB8AC3E}">
        <p14:creationId xmlns:p14="http://schemas.microsoft.com/office/powerpoint/2010/main" val="148058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3DE2D4F-6771-C146-B5FE-9C3C60ABEF40}"/>
              </a:ext>
            </a:extLst>
          </p:cNvPr>
          <p:cNvSpPr txBox="1">
            <a:spLocks/>
          </p:cNvSpPr>
          <p:nvPr/>
        </p:nvSpPr>
        <p:spPr>
          <a:xfrm>
            <a:off x="671758" y="879675"/>
            <a:ext cx="8184662" cy="4491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CHEMICAL PLANT DEVELOPMENT (I)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D3F9BB-89F1-C14E-BADE-8E904E8DDE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6"/>
            <a:ext cx="8196210" cy="4015497"/>
          </a:xfrm>
        </p:spPr>
        <p:txBody>
          <a:bodyPr lIns="457200" rIns="457200"/>
          <a:lstStyle/>
          <a:p>
            <a:pPr marL="400050"/>
            <a:r>
              <a:rPr lang="en-US" dirty="0">
                <a:solidFill>
                  <a:schemeClr val="accent2"/>
                </a:solidFill>
              </a:rPr>
              <a:t>Each chemical plant is result of over 500 designs</a:t>
            </a:r>
          </a:p>
          <a:p>
            <a:pPr marL="400050"/>
            <a:endParaRPr lang="en-US" dirty="0">
              <a:solidFill>
                <a:schemeClr val="accent2"/>
              </a:solidFill>
            </a:endParaRPr>
          </a:p>
          <a:p>
            <a:pPr marL="400050"/>
            <a:endParaRPr lang="en-US" dirty="0">
              <a:solidFill>
                <a:schemeClr val="accent2"/>
              </a:solidFill>
            </a:endParaRPr>
          </a:p>
          <a:p>
            <a:pPr marL="400050"/>
            <a:endParaRPr lang="en-US" dirty="0">
              <a:solidFill>
                <a:schemeClr val="accent2"/>
              </a:solidFill>
            </a:endParaRPr>
          </a:p>
          <a:p>
            <a:pPr marL="400050"/>
            <a:endParaRPr lang="en-US" dirty="0">
              <a:solidFill>
                <a:schemeClr val="accent2"/>
              </a:solidFill>
            </a:endParaRPr>
          </a:p>
          <a:p>
            <a:pPr marL="400050"/>
            <a:endParaRPr lang="en-US" dirty="0">
              <a:solidFill>
                <a:schemeClr val="accent2"/>
              </a:solidFill>
            </a:endParaRPr>
          </a:p>
          <a:p>
            <a:pPr marL="5715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00050"/>
            <a:r>
              <a:rPr lang="en-US" dirty="0">
                <a:solidFill>
                  <a:schemeClr val="accent2"/>
                </a:solidFill>
              </a:rPr>
              <a:t>Average time from initial idea to finished product: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~6.2 years!</a:t>
            </a:r>
          </a:p>
          <a:p>
            <a:pPr marL="5715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0C90A0-15B7-E848-A233-BAD52A731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68834"/>
              </p:ext>
            </p:extLst>
          </p:nvPr>
        </p:nvGraphicFramePr>
        <p:xfrm>
          <a:off x="1524000" y="2151380"/>
          <a:ext cx="6096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12235809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7299564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631065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9551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8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 of magnitude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6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Study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8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control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583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0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3DE2D4F-6771-C146-B5FE-9C3C60ABEF40}"/>
              </a:ext>
            </a:extLst>
          </p:cNvPr>
          <p:cNvSpPr txBox="1">
            <a:spLocks/>
          </p:cNvSpPr>
          <p:nvPr/>
        </p:nvSpPr>
        <p:spPr>
          <a:xfrm>
            <a:off x="671758" y="879675"/>
            <a:ext cx="8184662" cy="4491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CHEMICAL PLANT DEVELOPMENT (II)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D3F9BB-89F1-C14E-BADE-8E904E8DDE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6"/>
            <a:ext cx="8196210" cy="4015497"/>
          </a:xfrm>
        </p:spPr>
        <p:txBody>
          <a:bodyPr lIns="457200" rIns="457200"/>
          <a:lstStyle/>
          <a:p>
            <a:pPr marL="400050"/>
            <a:r>
              <a:rPr lang="en-US" dirty="0">
                <a:solidFill>
                  <a:schemeClr val="accent2"/>
                </a:solidFill>
              </a:rPr>
              <a:t>Strategy: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Weed out unprofitable processes as early as possible</a:t>
            </a:r>
          </a:p>
          <a:p>
            <a:pPr marL="400050"/>
            <a:r>
              <a:rPr lang="en-US" dirty="0">
                <a:solidFill>
                  <a:schemeClr val="accent2"/>
                </a:solidFill>
              </a:rPr>
              <a:t>Method:</a:t>
            </a:r>
          </a:p>
          <a:p>
            <a:pPr marL="800100" lvl="1"/>
            <a:r>
              <a:rPr lang="en-US" dirty="0">
                <a:solidFill>
                  <a:schemeClr val="accent2"/>
                </a:solidFill>
              </a:rPr>
              <a:t>Start with simplest description of process</a:t>
            </a:r>
          </a:p>
          <a:p>
            <a:pPr marL="800100" lvl="1"/>
            <a:r>
              <a:rPr lang="en-US" dirty="0">
                <a:solidFill>
                  <a:schemeClr val="accent2"/>
                </a:solidFill>
              </a:rPr>
              <a:t>Successively refine it</a:t>
            </a:r>
          </a:p>
          <a:p>
            <a:pPr marL="800100" lvl="1"/>
            <a:r>
              <a:rPr lang="en-US" dirty="0">
                <a:solidFill>
                  <a:schemeClr val="accent2"/>
                </a:solidFill>
              </a:rPr>
              <a:t>Keep economics in mind all the way</a:t>
            </a:r>
          </a:p>
        </p:txBody>
      </p:sp>
    </p:spTree>
    <p:extLst>
      <p:ext uri="{BB962C8B-B14F-4D97-AF65-F5344CB8AC3E}">
        <p14:creationId xmlns:p14="http://schemas.microsoft.com/office/powerpoint/2010/main" val="367510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3DE2D4F-6771-C146-B5FE-9C3C60ABEF40}"/>
              </a:ext>
            </a:extLst>
          </p:cNvPr>
          <p:cNvSpPr txBox="1">
            <a:spLocks/>
          </p:cNvSpPr>
          <p:nvPr/>
        </p:nvSpPr>
        <p:spPr>
          <a:xfrm>
            <a:off x="671758" y="879675"/>
            <a:ext cx="8184662" cy="4491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GENERAL PROCESS  FLOWSHEETS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FDEDE-DE26-7445-A8F1-865A807F67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3506295" cy="40154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Considerations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Valuable by-products, fuel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Pollution control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Recycle to feed prep. or reactor?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Purifying feed equivalent to adding </a:t>
            </a:r>
            <a:r>
              <a:rPr lang="en-US" dirty="0" err="1">
                <a:solidFill>
                  <a:schemeClr val="tx1"/>
                </a:solidFill>
              </a:rPr>
              <a:t>sep.</a:t>
            </a:r>
            <a:r>
              <a:rPr lang="en-US" dirty="0">
                <a:solidFill>
                  <a:schemeClr val="tx1"/>
                </a:solidFill>
              </a:rPr>
              <a:t>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8F211-2D40-E44D-BACD-0199120E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370" y="1736725"/>
            <a:ext cx="4440999" cy="301815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6594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3DE2D4F-6771-C146-B5FE-9C3C60ABEF40}"/>
              </a:ext>
            </a:extLst>
          </p:cNvPr>
          <p:cNvSpPr txBox="1">
            <a:spLocks/>
          </p:cNvSpPr>
          <p:nvPr/>
        </p:nvSpPr>
        <p:spPr>
          <a:xfrm>
            <a:off x="671758" y="879675"/>
            <a:ext cx="8184662" cy="4491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PROCESS FLOW DIAGRAM (PFD)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D3F9BB-89F1-C14E-BADE-8E904E8DDE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6"/>
            <a:ext cx="8196210" cy="4015497"/>
          </a:xfrm>
        </p:spPr>
        <p:txBody>
          <a:bodyPr lIns="457200" rIns="457200"/>
          <a:lstStyle/>
          <a:p>
            <a:r>
              <a:rPr lang="en-US" dirty="0">
                <a:solidFill>
                  <a:schemeClr val="tx1"/>
                </a:solidFill>
              </a:rPr>
              <a:t>Major units shown</a:t>
            </a:r>
          </a:p>
          <a:p>
            <a:r>
              <a:rPr lang="en-US" dirty="0">
                <a:solidFill>
                  <a:schemeClr val="tx1"/>
                </a:solidFill>
              </a:rPr>
              <a:t>Stream table shows flow rates and conditions for each stream</a:t>
            </a:r>
          </a:p>
          <a:p>
            <a:r>
              <a:rPr lang="en-US" dirty="0">
                <a:solidFill>
                  <a:schemeClr val="tx1"/>
                </a:solidFill>
              </a:rPr>
              <a:t>Sufficient detail for mass and energy balances</a:t>
            </a:r>
          </a:p>
          <a:p>
            <a:r>
              <a:rPr lang="en-US" dirty="0">
                <a:solidFill>
                  <a:schemeClr val="tx1"/>
                </a:solidFill>
              </a:rPr>
              <a:t>Adheres to symbol convention (there is no fixed convention, however)</a:t>
            </a:r>
          </a:p>
        </p:txBody>
      </p:sp>
    </p:spTree>
    <p:extLst>
      <p:ext uri="{BB962C8B-B14F-4D97-AF65-F5344CB8AC3E}">
        <p14:creationId xmlns:p14="http://schemas.microsoft.com/office/powerpoint/2010/main" val="420503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3DE2D4F-6771-C146-B5FE-9C3C60ABEF40}"/>
              </a:ext>
            </a:extLst>
          </p:cNvPr>
          <p:cNvSpPr txBox="1">
            <a:spLocks/>
          </p:cNvSpPr>
          <p:nvPr/>
        </p:nvSpPr>
        <p:spPr>
          <a:xfrm>
            <a:off x="671758" y="879675"/>
            <a:ext cx="8184662" cy="4491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</a:rPr>
              <a:t>EtO</a:t>
            </a:r>
            <a:r>
              <a:rPr lang="en-US" dirty="0">
                <a:solidFill>
                  <a:schemeClr val="accent2"/>
                </a:solidFill>
              </a:rPr>
              <a:t> PFD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B04BC-15B2-6C49-8093-78A92014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842" y="645317"/>
            <a:ext cx="6640578" cy="49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33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heme-ppt-template-standard-purple (2)" id="{B259ED38-1364-D44F-9232-6D3EF9645CB2}" vid="{79B6ED92-056D-E44F-A37D-3351C53CA0F8}"/>
    </a:ext>
  </a:extLst>
</a:theme>
</file>

<file path=ppt/theme/theme2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heme-ppt-template-standard-purple (2)" id="{B259ED38-1364-D44F-9232-6D3EF9645CB2}" vid="{8E1E97BB-1289-E549-AF89-6BFF2140B35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ChemE-presentation-purple</Template>
  <TotalTime>267</TotalTime>
  <Words>605</Words>
  <Application>Microsoft Macintosh PowerPoint</Application>
  <PresentationFormat>On-screen Show (4:3)</PresentationFormat>
  <Paragraphs>94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Encode Sans Normal Black</vt:lpstr>
      <vt:lpstr>Lucida Grande</vt:lpstr>
      <vt:lpstr>Open Sans Light</vt:lpstr>
      <vt:lpstr>Uni Sans Regular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Doermann</dc:creator>
  <cp:lastModifiedBy>Eric M. Stuve</cp:lastModifiedBy>
  <cp:revision>83</cp:revision>
  <dcterms:created xsi:type="dcterms:W3CDTF">2019-08-15T20:18:09Z</dcterms:created>
  <dcterms:modified xsi:type="dcterms:W3CDTF">2020-03-31T23:23:31Z</dcterms:modified>
</cp:coreProperties>
</file>