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537" r:id="rId2"/>
    <p:sldId id="541" r:id="rId3"/>
    <p:sldId id="552" r:id="rId4"/>
    <p:sldId id="542" r:id="rId5"/>
    <p:sldId id="543" r:id="rId6"/>
    <p:sldId id="544" r:id="rId7"/>
    <p:sldId id="545" r:id="rId8"/>
    <p:sldId id="546" r:id="rId9"/>
    <p:sldId id="547" r:id="rId10"/>
    <p:sldId id="548" r:id="rId11"/>
    <p:sldId id="549" r:id="rId12"/>
    <p:sldId id="550" r:id="rId13"/>
    <p:sldId id="561" r:id="rId14"/>
    <p:sldId id="551" r:id="rId15"/>
    <p:sldId id="557" r:id="rId16"/>
    <p:sldId id="553" r:id="rId17"/>
    <p:sldId id="555" r:id="rId18"/>
    <p:sldId id="556" r:id="rId19"/>
    <p:sldId id="558" r:id="rId20"/>
    <p:sldId id="5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3DCD-87B1-4B2F-B995-00DE3FDACCBB}">
          <p14:sldIdLst>
            <p14:sldId id="537"/>
            <p14:sldId id="541"/>
            <p14:sldId id="552"/>
            <p14:sldId id="542"/>
            <p14:sldId id="543"/>
            <p14:sldId id="544"/>
            <p14:sldId id="545"/>
            <p14:sldId id="546"/>
            <p14:sldId id="547"/>
            <p14:sldId id="548"/>
            <p14:sldId id="549"/>
            <p14:sldId id="550"/>
            <p14:sldId id="561"/>
            <p14:sldId id="551"/>
            <p14:sldId id="557"/>
            <p14:sldId id="553"/>
            <p14:sldId id="555"/>
            <p14:sldId id="556"/>
            <p14:sldId id="558"/>
            <p14:sldId id="5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d Curtis" initials="CC" lastIdx="3" clrIdx="0">
    <p:extLst>
      <p:ext uri="{19B8F6BF-5375-455C-9EA6-DF929625EA0E}">
        <p15:presenceInfo xmlns:p15="http://schemas.microsoft.com/office/powerpoint/2012/main" userId="8a6eeb91702bad55" providerId="Windows Live"/>
      </p:ext>
    </p:extLst>
  </p:cmAuthor>
  <p:cmAuthor id="2" name="nance" initials="n" lastIdx="9" clrIdx="1">
    <p:extLst>
      <p:ext uri="{19B8F6BF-5375-455C-9EA6-DF929625EA0E}">
        <p15:presenceInfo xmlns:p15="http://schemas.microsoft.com/office/powerpoint/2012/main" userId="n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FF7F0E"/>
    <a:srgbClr val="2CA02C"/>
    <a:srgbClr val="D62728"/>
    <a:srgbClr val="9467BD"/>
    <a:srgbClr val="1C0153"/>
    <a:srgbClr val="AA71D5"/>
    <a:srgbClr val="9954CC"/>
    <a:srgbClr val="3C044A"/>
    <a:srgbClr val="4E9A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7" autoAdjust="0"/>
    <p:restoredTop sz="88320" autoAdjust="0"/>
  </p:normalViewPr>
  <p:slideViewPr>
    <p:cSldViewPr snapToGrid="0">
      <p:cViewPr varScale="1">
        <p:scale>
          <a:sx n="129" d="100"/>
          <a:sy n="129" d="100"/>
        </p:scale>
        <p:origin x="9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CEFAF-F731-4255-8A20-7C00833F6E51}" type="datetimeFigureOut">
              <a:rPr lang="en-US" smtClean="0"/>
              <a:t>5/15/2020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A852-A918-45C0-80CE-0F9A3945AC26}" type="slidenum">
              <a:rPr lang="en-US" smtClean="0"/>
              <a:t>‹#›</a:t>
            </a:fld>
            <a:endParaRPr lang="en-US"/>
          </a:p>
        </p:txBody>
      </p:sp>
    </p:spTree>
    <p:extLst>
      <p:ext uri="{BB962C8B-B14F-4D97-AF65-F5344CB8AC3E}">
        <p14:creationId xmlns:p14="http://schemas.microsoft.com/office/powerpoint/2010/main" val="206294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5A852-A918-45C0-80CE-0F9A3945AC26}" type="slidenum">
              <a:rPr lang="en-US" smtClean="0"/>
              <a:t>2</a:t>
            </a:fld>
            <a:endParaRPr lang="en-US"/>
          </a:p>
        </p:txBody>
      </p:sp>
    </p:spTree>
    <p:extLst>
      <p:ext uri="{BB962C8B-B14F-4D97-AF65-F5344CB8AC3E}">
        <p14:creationId xmlns:p14="http://schemas.microsoft.com/office/powerpoint/2010/main" val="271686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“mixture” rule required listed hazardous wastes to be regulated as hazardous wastes even when they were mixed with large quantities of non-hazardous wastes.</a:t>
            </a:r>
          </a:p>
        </p:txBody>
      </p:sp>
      <p:sp>
        <p:nvSpPr>
          <p:cNvPr id="4" name="Slide Number Placeholder 3"/>
          <p:cNvSpPr>
            <a:spLocks noGrp="1"/>
          </p:cNvSpPr>
          <p:nvPr>
            <p:ph type="sldNum" sz="quarter" idx="5"/>
          </p:nvPr>
        </p:nvSpPr>
        <p:spPr/>
        <p:txBody>
          <a:bodyPr/>
          <a:lstStyle/>
          <a:p>
            <a:fld id="{3925A852-A918-45C0-80CE-0F9A3945AC26}" type="slidenum">
              <a:rPr lang="en-US" smtClean="0"/>
              <a:t>7</a:t>
            </a:fld>
            <a:endParaRPr lang="en-US"/>
          </a:p>
        </p:txBody>
      </p:sp>
    </p:spTree>
    <p:extLst>
      <p:ext uri="{BB962C8B-B14F-4D97-AF65-F5344CB8AC3E}">
        <p14:creationId xmlns:p14="http://schemas.microsoft.com/office/powerpoint/2010/main" val="224779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EQC (1994):</a:t>
            </a:r>
          </a:p>
          <a:p>
            <a:endParaRPr lang="en-US"/>
          </a:p>
          <a:p>
            <a:r>
              <a:rPr lang="en-US"/>
              <a:t>The Oregon Supreme Court upheld a state environmental commission’s refusal to certify a hydroelectric facility because the facility would violate a state water temperature standard designed to protect trout. The City argued that the water temperature wouldn’t harm trout, and so didn’t violate the law.</a:t>
            </a:r>
          </a:p>
        </p:txBody>
      </p:sp>
      <p:sp>
        <p:nvSpPr>
          <p:cNvPr id="4" name="Slide Number Placeholder 3"/>
          <p:cNvSpPr>
            <a:spLocks noGrp="1"/>
          </p:cNvSpPr>
          <p:nvPr>
            <p:ph type="sldNum" sz="quarter" idx="5"/>
          </p:nvPr>
        </p:nvSpPr>
        <p:spPr/>
        <p:txBody>
          <a:bodyPr/>
          <a:lstStyle/>
          <a:p>
            <a:fld id="{3925A852-A918-45C0-80CE-0F9A3945AC26}" type="slidenum">
              <a:rPr lang="en-US" smtClean="0"/>
              <a:t>8</a:t>
            </a:fld>
            <a:endParaRPr lang="en-US"/>
          </a:p>
        </p:txBody>
      </p:sp>
    </p:spTree>
    <p:extLst>
      <p:ext uri="{BB962C8B-B14F-4D97-AF65-F5344CB8AC3E}">
        <p14:creationId xmlns:p14="http://schemas.microsoft.com/office/powerpoint/2010/main" val="424575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EQC (1994):</a:t>
            </a:r>
          </a:p>
          <a:p>
            <a:endParaRPr lang="en-US"/>
          </a:p>
          <a:p>
            <a:r>
              <a:rPr lang="en-US"/>
              <a:t>The Oregon Supreme Court upheld a state environmental commission’s refusal to certify a hydroelectric facility because the facility would violate a state water temperature standard designed to protect trout. The City argued that the water temperature wouldn’t harm trout, and so didn’t violate the law.</a:t>
            </a:r>
          </a:p>
        </p:txBody>
      </p:sp>
      <p:sp>
        <p:nvSpPr>
          <p:cNvPr id="4" name="Slide Number Placeholder 3"/>
          <p:cNvSpPr>
            <a:spLocks noGrp="1"/>
          </p:cNvSpPr>
          <p:nvPr>
            <p:ph type="sldNum" sz="quarter" idx="5"/>
          </p:nvPr>
        </p:nvSpPr>
        <p:spPr/>
        <p:txBody>
          <a:bodyPr/>
          <a:lstStyle/>
          <a:p>
            <a:fld id="{3925A852-A918-45C0-80CE-0F9A3945AC26}" type="slidenum">
              <a:rPr lang="en-US" smtClean="0"/>
              <a:t>9</a:t>
            </a:fld>
            <a:endParaRPr lang="en-US"/>
          </a:p>
        </p:txBody>
      </p:sp>
    </p:spTree>
    <p:extLst>
      <p:ext uri="{BB962C8B-B14F-4D97-AF65-F5344CB8AC3E}">
        <p14:creationId xmlns:p14="http://schemas.microsoft.com/office/powerpoint/2010/main" val="132723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https://cfpub.epa.gov/enforcement/cases/index.cfm?templatePage=12&amp;ID=9</a:t>
            </a:r>
          </a:p>
        </p:txBody>
      </p:sp>
      <p:sp>
        <p:nvSpPr>
          <p:cNvPr id="4" name="Slide Number Placeholder 3"/>
          <p:cNvSpPr>
            <a:spLocks noGrp="1"/>
          </p:cNvSpPr>
          <p:nvPr>
            <p:ph type="sldNum" sz="quarter" idx="5"/>
          </p:nvPr>
        </p:nvSpPr>
        <p:spPr/>
        <p:txBody>
          <a:bodyPr/>
          <a:lstStyle/>
          <a:p>
            <a:fld id="{3925A852-A918-45C0-80CE-0F9A3945AC26}" type="slidenum">
              <a:rPr lang="en-US" smtClean="0"/>
              <a:t>16</a:t>
            </a:fld>
            <a:endParaRPr lang="en-US"/>
          </a:p>
        </p:txBody>
      </p:sp>
    </p:spTree>
    <p:extLst>
      <p:ext uri="{BB962C8B-B14F-4D97-AF65-F5344CB8AC3E}">
        <p14:creationId xmlns:p14="http://schemas.microsoft.com/office/powerpoint/2010/main" val="265151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RINs are renewable fuel credits</a:t>
            </a:r>
          </a:p>
        </p:txBody>
      </p:sp>
      <p:sp>
        <p:nvSpPr>
          <p:cNvPr id="4" name="Slide Number Placeholder 3"/>
          <p:cNvSpPr>
            <a:spLocks noGrp="1"/>
          </p:cNvSpPr>
          <p:nvPr>
            <p:ph type="sldNum" sz="quarter" idx="5"/>
          </p:nvPr>
        </p:nvSpPr>
        <p:spPr/>
        <p:txBody>
          <a:bodyPr/>
          <a:lstStyle/>
          <a:p>
            <a:fld id="{3925A852-A918-45C0-80CE-0F9A3945AC26}" type="slidenum">
              <a:rPr lang="en-US" smtClean="0"/>
              <a:t>18</a:t>
            </a:fld>
            <a:endParaRPr lang="en-US"/>
          </a:p>
        </p:txBody>
      </p:sp>
    </p:spTree>
    <p:extLst>
      <p:ext uri="{BB962C8B-B14F-4D97-AF65-F5344CB8AC3E}">
        <p14:creationId xmlns:p14="http://schemas.microsoft.com/office/powerpoint/2010/main" val="337046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RINs are renewable fuel credits</a:t>
            </a:r>
          </a:p>
        </p:txBody>
      </p:sp>
      <p:sp>
        <p:nvSpPr>
          <p:cNvPr id="4" name="Slide Number Placeholder 3"/>
          <p:cNvSpPr>
            <a:spLocks noGrp="1"/>
          </p:cNvSpPr>
          <p:nvPr>
            <p:ph type="sldNum" sz="quarter" idx="5"/>
          </p:nvPr>
        </p:nvSpPr>
        <p:spPr/>
        <p:txBody>
          <a:bodyPr/>
          <a:lstStyle/>
          <a:p>
            <a:fld id="{3925A852-A918-45C0-80CE-0F9A3945AC26}" type="slidenum">
              <a:rPr lang="en-US" smtClean="0"/>
              <a:t>19</a:t>
            </a:fld>
            <a:endParaRPr lang="en-US"/>
          </a:p>
        </p:txBody>
      </p:sp>
    </p:spTree>
    <p:extLst>
      <p:ext uri="{BB962C8B-B14F-4D97-AF65-F5344CB8AC3E}">
        <p14:creationId xmlns:p14="http://schemas.microsoft.com/office/powerpoint/2010/main" val="38186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RINs are renewable fuel credits</a:t>
            </a:r>
          </a:p>
        </p:txBody>
      </p:sp>
      <p:sp>
        <p:nvSpPr>
          <p:cNvPr id="4" name="Slide Number Placeholder 3"/>
          <p:cNvSpPr>
            <a:spLocks noGrp="1"/>
          </p:cNvSpPr>
          <p:nvPr>
            <p:ph type="sldNum" sz="quarter" idx="5"/>
          </p:nvPr>
        </p:nvSpPr>
        <p:spPr/>
        <p:txBody>
          <a:bodyPr/>
          <a:lstStyle/>
          <a:p>
            <a:fld id="{3925A852-A918-45C0-80CE-0F9A3945AC26}" type="slidenum">
              <a:rPr lang="en-US" smtClean="0"/>
              <a:t>20</a:t>
            </a:fld>
            <a:endParaRPr lang="en-US"/>
          </a:p>
        </p:txBody>
      </p:sp>
    </p:spTree>
    <p:extLst>
      <p:ext uri="{BB962C8B-B14F-4D97-AF65-F5344CB8AC3E}">
        <p14:creationId xmlns:p14="http://schemas.microsoft.com/office/powerpoint/2010/main" val="19503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l">
              <a:defRPr sz="4400">
                <a:solidFill>
                  <a:srgbClr val="1C015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80188"/>
            <a:ext cx="6858000" cy="774581"/>
          </a:xfrm>
        </p:spPr>
        <p:txBody>
          <a:bodyPr/>
          <a:lstStyle>
            <a:lvl1pPr marL="0" indent="0" algn="ctr">
              <a:buNone/>
              <a:defRPr sz="2400">
                <a:solidFill>
                  <a:srgbClr val="1C015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2"/>
          <a:stretch>
            <a:fillRect/>
          </a:stretch>
        </p:blipFill>
        <p:spPr>
          <a:xfrm>
            <a:off x="748203" y="3536320"/>
            <a:ext cx="1600200" cy="139700"/>
          </a:xfrm>
          <a:prstGeom prst="rect">
            <a:avLst/>
          </a:prstGeom>
        </p:spPr>
      </p:pic>
      <p:pic>
        <p:nvPicPr>
          <p:cNvPr id="8" name="Picture 7"/>
          <p:cNvPicPr>
            <a:picLocks noChangeAspect="1"/>
          </p:cNvPicPr>
          <p:nvPr userDrawn="1"/>
        </p:nvPicPr>
        <p:blipFill>
          <a:blip r:embed="rId3"/>
          <a:stretch>
            <a:fillRect/>
          </a:stretch>
        </p:blipFill>
        <p:spPr>
          <a:xfrm>
            <a:off x="7694932" y="5892801"/>
            <a:ext cx="1371600" cy="927100"/>
          </a:xfrm>
          <a:prstGeom prst="rect">
            <a:avLst/>
          </a:prstGeom>
        </p:spPr>
      </p:pic>
      <p:sp>
        <p:nvSpPr>
          <p:cNvPr id="4" name="Snip Diagonal Corner Rectangle 3"/>
          <p:cNvSpPr/>
          <p:nvPr userDrawn="1"/>
        </p:nvSpPr>
        <p:spPr>
          <a:xfrm>
            <a:off x="685800" y="3509963"/>
            <a:ext cx="1642730" cy="170225"/>
          </a:xfrm>
          <a:prstGeom prst="snip2Diag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70494" y="6656936"/>
            <a:ext cx="2425295" cy="162965"/>
          </a:xfrm>
          <a:prstGeom prst="rect">
            <a:avLst/>
          </a:prstGeom>
        </p:spPr>
      </p:pic>
    </p:spTree>
    <p:extLst>
      <p:ext uri="{BB962C8B-B14F-4D97-AF65-F5344CB8AC3E}">
        <p14:creationId xmlns:p14="http://schemas.microsoft.com/office/powerpoint/2010/main" val="13684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01086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95250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744279"/>
          </a:xfrm>
          <a:prstGeom prst="rect">
            <a:avLst/>
          </a:prstGeom>
          <a:solidFill>
            <a:srgbClr val="1C0153"/>
          </a:solidFill>
          <a:ln>
            <a:solidFill>
              <a:srgbClr val="1C01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title"/>
          </p:nvPr>
        </p:nvSpPr>
        <p:spPr>
          <a:xfrm>
            <a:off x="0" y="0"/>
            <a:ext cx="9144000" cy="744279"/>
          </a:xfrm>
        </p:spPr>
        <p:txBody>
          <a:bodyPr>
            <a:normAutofit/>
          </a:bodyPr>
          <a:lstStyle>
            <a:lvl1pPr algn="ctr">
              <a:defRPr sz="2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258207"/>
            <a:ext cx="7886700" cy="4551363"/>
          </a:xfrm>
        </p:spPr>
        <p:txBody>
          <a:bodyPr>
            <a:normAutofit/>
          </a:bodyPr>
          <a:lstStyle>
            <a:lvl1pPr>
              <a:defRPr sz="2400">
                <a:solidFill>
                  <a:srgbClr val="1C0153"/>
                </a:solidFill>
                <a:latin typeface="Arial" panose="020B0604020202020204" pitchFamily="34" charset="0"/>
                <a:cs typeface="Arial" panose="020B0604020202020204" pitchFamily="34" charset="0"/>
              </a:defRPr>
            </a:lvl1pPr>
            <a:lvl2pPr>
              <a:defRPr sz="2000">
                <a:solidFill>
                  <a:srgbClr val="1C0153"/>
                </a:solidFill>
                <a:latin typeface="Arial" panose="020B0604020202020204" pitchFamily="34" charset="0"/>
                <a:cs typeface="Arial" panose="020B0604020202020204" pitchFamily="34" charset="0"/>
              </a:defRPr>
            </a:lvl2pPr>
            <a:lvl3pPr>
              <a:defRPr sz="1800">
                <a:solidFill>
                  <a:srgbClr val="1C0153"/>
                </a:solidFill>
                <a:latin typeface="Arial" panose="020B0604020202020204" pitchFamily="34" charset="0"/>
                <a:cs typeface="Arial" panose="020B0604020202020204" pitchFamily="34" charset="0"/>
              </a:defRPr>
            </a:lvl3pPr>
            <a:lvl4pPr>
              <a:defRPr sz="1600">
                <a:solidFill>
                  <a:srgbClr val="1C0153"/>
                </a:solidFill>
                <a:latin typeface="Arial" panose="020B0604020202020204" pitchFamily="34" charset="0"/>
                <a:cs typeface="Arial" panose="020B0604020202020204" pitchFamily="34" charset="0"/>
              </a:defRPr>
            </a:lvl4pPr>
            <a:lvl5pPr>
              <a:defRPr sz="1600">
                <a:solidFill>
                  <a:srgbClr val="1C0153"/>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72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9320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C0153"/>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solidFill>
                  <a:srgbClr val="1C0153"/>
                </a:solidFill>
              </a:defRPr>
            </a:lvl1pPr>
            <a:lvl2pPr>
              <a:defRPr>
                <a:solidFill>
                  <a:srgbClr val="1C0153"/>
                </a:solidFill>
              </a:defRPr>
            </a:lvl2pPr>
            <a:lvl3pPr>
              <a:defRPr>
                <a:solidFill>
                  <a:srgbClr val="1C0153"/>
                </a:solidFill>
              </a:defRPr>
            </a:lvl3pPr>
            <a:lvl4pPr>
              <a:defRPr>
                <a:solidFill>
                  <a:srgbClr val="1C0153"/>
                </a:solidFill>
              </a:defRPr>
            </a:lvl4pPr>
            <a:lvl5pPr>
              <a:defRPr>
                <a:solidFill>
                  <a:srgbClr val="1C015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solidFill>
                  <a:srgbClr val="1C0153"/>
                </a:solidFill>
              </a:defRPr>
            </a:lvl1p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solidFill>
                  <a:srgbClr val="1C0153"/>
                </a:solidFill>
              </a:defRPr>
            </a:lvl1p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solidFill>
                  <a:srgbClr val="1C0153"/>
                </a:solidFill>
              </a:defRPr>
            </a:lvl1pPr>
          </a:lstStyle>
          <a:p>
            <a:fld id="{9E648DB8-7511-4B37-89ED-C0E7BC0E3BB3}" type="slidenum">
              <a:rPr lang="en-US" smtClean="0"/>
              <a:pPr/>
              <a:t>‹#›</a:t>
            </a:fld>
            <a:endParaRPr lang="en-US"/>
          </a:p>
        </p:txBody>
      </p:sp>
    </p:spTree>
    <p:extLst>
      <p:ext uri="{BB962C8B-B14F-4D97-AF65-F5344CB8AC3E}">
        <p14:creationId xmlns:p14="http://schemas.microsoft.com/office/powerpoint/2010/main" val="196307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264580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193421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77234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4216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648DB8-7511-4B37-89ED-C0E7BC0E3BB3}" type="slidenum">
              <a:rPr lang="en-US" smtClean="0"/>
              <a:t>‹#›</a:t>
            </a:fld>
            <a:endParaRPr lang="en-US"/>
          </a:p>
        </p:txBody>
      </p:sp>
    </p:spTree>
    <p:extLst>
      <p:ext uri="{BB962C8B-B14F-4D97-AF65-F5344CB8AC3E}">
        <p14:creationId xmlns:p14="http://schemas.microsoft.com/office/powerpoint/2010/main" val="39480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22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532"/>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99971" y="6525689"/>
            <a:ext cx="44775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1315EC1-DD0F-4203-8635-1378F87B4F75}" type="slidenum">
              <a:rPr lang="en-US" smtClean="0"/>
              <a:pPr/>
              <a:t>‹#›</a:t>
            </a:fld>
            <a:endParaRPr lang="en-US" dirty="0"/>
          </a:p>
        </p:txBody>
      </p:sp>
    </p:spTree>
    <p:extLst>
      <p:ext uri="{BB962C8B-B14F-4D97-AF65-F5344CB8AC3E}">
        <p14:creationId xmlns:p14="http://schemas.microsoft.com/office/powerpoint/2010/main" val="1948091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kern="1200">
          <a:solidFill>
            <a:srgbClr val="1C015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015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015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015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0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google.com/url?sa=i&amp;url=https%3A%2F%2Fwww.shutterstock.com%2Fsearch%2Fhazardous&amp;psig=AOvVaw06X2Og1sb2l-KK9Qb9v-nY&amp;ust=1589494971998000&amp;source=images&amp;cd=vfe&amp;ved=0CAIQjRxqFwoTCJjFu63wsekCFQAAAAAdAAAAABAD" TargetMode="External"/><Relationship Id="rId3" Type="http://schemas.openxmlformats.org/officeDocument/2006/relationships/image" Target="../media/image12.jpg"/><Relationship Id="rId7"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16.jpeg"/><Relationship Id="rId5" Type="http://schemas.openxmlformats.org/officeDocument/2006/relationships/image" Target="../media/image5.jpg"/><Relationship Id="rId10" Type="http://schemas.openxmlformats.org/officeDocument/2006/relationships/image" Target="../media/image6.jpg"/><Relationship Id="rId4" Type="http://schemas.openxmlformats.org/officeDocument/2006/relationships/image" Target="../media/image4.png"/><Relationship Id="rId9"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hyperlink" Target="https://cfpub.epa.gov/enforcement/cases/index.cfm?templatePage=12&amp;ID=9"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A37B04-47C8-4A6D-9078-EFA5E5949C11}"/>
              </a:ext>
            </a:extLst>
          </p:cNvPr>
          <p:cNvSpPr>
            <a:spLocks noGrp="1"/>
          </p:cNvSpPr>
          <p:nvPr>
            <p:ph type="ctrTitle"/>
          </p:nvPr>
        </p:nvSpPr>
        <p:spPr/>
        <p:txBody>
          <a:bodyPr/>
          <a:lstStyle/>
          <a:p>
            <a:r>
              <a:rPr lang="en-US"/>
              <a:t>ChemE 486: Design II</a:t>
            </a:r>
          </a:p>
        </p:txBody>
      </p:sp>
      <p:sp>
        <p:nvSpPr>
          <p:cNvPr id="5" name="Subtitle 4">
            <a:extLst>
              <a:ext uri="{FF2B5EF4-FFF2-40B4-BE49-F238E27FC236}">
                <a16:creationId xmlns:a16="http://schemas.microsoft.com/office/drawing/2014/main" id="{DCE24733-6348-49EC-BE36-FEA53C13CFFB}"/>
              </a:ext>
            </a:extLst>
          </p:cNvPr>
          <p:cNvSpPr>
            <a:spLocks noGrp="1"/>
          </p:cNvSpPr>
          <p:nvPr>
            <p:ph type="subTitle" idx="1"/>
          </p:nvPr>
        </p:nvSpPr>
        <p:spPr>
          <a:xfrm>
            <a:off x="1143000" y="3680188"/>
            <a:ext cx="6858000" cy="1314178"/>
          </a:xfrm>
        </p:spPr>
        <p:txBody>
          <a:bodyPr>
            <a:normAutofit fontScale="77500" lnSpcReduction="20000"/>
          </a:bodyPr>
          <a:lstStyle/>
          <a:p>
            <a:r>
              <a:rPr lang="en-US"/>
              <a:t>Lecture ?</a:t>
            </a:r>
          </a:p>
          <a:p>
            <a:r>
              <a:rPr lang="en-US"/>
              <a:t>Environmental Regulation for Chemical Engineers</a:t>
            </a:r>
          </a:p>
          <a:p>
            <a:r>
              <a:rPr lang="en-US"/>
              <a:t>Prof. Chad Curtis</a:t>
            </a:r>
          </a:p>
          <a:p>
            <a:r>
              <a:rPr lang="en-US"/>
              <a:t>May 27, 2020</a:t>
            </a:r>
          </a:p>
        </p:txBody>
      </p:sp>
    </p:spTree>
    <p:extLst>
      <p:ext uri="{BB962C8B-B14F-4D97-AF65-F5344CB8AC3E}">
        <p14:creationId xmlns:p14="http://schemas.microsoft.com/office/powerpoint/2010/main" val="34862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B740-6EAA-4A4D-ACEC-A9CF77B3569D}"/>
              </a:ext>
            </a:extLst>
          </p:cNvPr>
          <p:cNvSpPr>
            <a:spLocks noGrp="1"/>
          </p:cNvSpPr>
          <p:nvPr>
            <p:ph type="title"/>
          </p:nvPr>
        </p:nvSpPr>
        <p:spPr/>
        <p:txBody>
          <a:bodyPr/>
          <a:lstStyle/>
          <a:p>
            <a:r>
              <a:rPr lang="en-US"/>
              <a:t>A tangled web of regulation</a:t>
            </a:r>
          </a:p>
        </p:txBody>
      </p:sp>
      <p:pic>
        <p:nvPicPr>
          <p:cNvPr id="8" name="Picture 7">
            <a:extLst>
              <a:ext uri="{FF2B5EF4-FFF2-40B4-BE49-F238E27FC236}">
                <a16:creationId xmlns:a16="http://schemas.microsoft.com/office/drawing/2014/main" id="{CF431BCF-710C-4592-B3D1-E8FD9D3BB69A}"/>
              </a:ext>
            </a:extLst>
          </p:cNvPr>
          <p:cNvPicPr>
            <a:picLocks noChangeAspect="1"/>
          </p:cNvPicPr>
          <p:nvPr/>
        </p:nvPicPr>
        <p:blipFill>
          <a:blip r:embed="rId2"/>
          <a:srcRect l="5191" t="3608" r="2120"/>
          <a:stretch>
            <a:fillRect/>
          </a:stretch>
        </p:blipFill>
        <p:spPr>
          <a:xfrm>
            <a:off x="1991907" y="1176366"/>
            <a:ext cx="4754880" cy="4621471"/>
          </a:xfrm>
          <a:custGeom>
            <a:avLst/>
            <a:gdLst>
              <a:gd name="connsiteX0" fmla="*/ 2377440 w 4754880"/>
              <a:gd name="connsiteY0" fmla="*/ 0 h 4621471"/>
              <a:gd name="connsiteX1" fmla="*/ 4754880 w 4754880"/>
              <a:gd name="connsiteY1" fmla="*/ 2377440 h 4621471"/>
              <a:gd name="connsiteX2" fmla="*/ 3302847 w 4754880"/>
              <a:gd name="connsiteY2" fmla="*/ 4568049 h 4621471"/>
              <a:gd name="connsiteX3" fmla="*/ 3156887 w 4754880"/>
              <a:gd name="connsiteY3" fmla="*/ 4621471 h 4621471"/>
              <a:gd name="connsiteX4" fmla="*/ 1597993 w 4754880"/>
              <a:gd name="connsiteY4" fmla="*/ 4621471 h 4621471"/>
              <a:gd name="connsiteX5" fmla="*/ 1452033 w 4754880"/>
              <a:gd name="connsiteY5" fmla="*/ 4568049 h 4621471"/>
              <a:gd name="connsiteX6" fmla="*/ 0 w 4754880"/>
              <a:gd name="connsiteY6" fmla="*/ 2377440 h 4621471"/>
              <a:gd name="connsiteX7" fmla="*/ 2377440 w 4754880"/>
              <a:gd name="connsiteY7" fmla="*/ 0 h 462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4880" h="4621471">
                <a:moveTo>
                  <a:pt x="2377440" y="0"/>
                </a:moveTo>
                <a:cubicBezTo>
                  <a:pt x="3690464" y="0"/>
                  <a:pt x="4754880" y="1064416"/>
                  <a:pt x="4754880" y="2377440"/>
                </a:cubicBezTo>
                <a:cubicBezTo>
                  <a:pt x="4754880" y="3362208"/>
                  <a:pt x="4156146" y="4207134"/>
                  <a:pt x="3302847" y="4568049"/>
                </a:cubicBezTo>
                <a:lnTo>
                  <a:pt x="3156887" y="4621471"/>
                </a:lnTo>
                <a:lnTo>
                  <a:pt x="1597993" y="4621471"/>
                </a:lnTo>
                <a:lnTo>
                  <a:pt x="1452033" y="4568049"/>
                </a:lnTo>
                <a:cubicBezTo>
                  <a:pt x="598734" y="4207134"/>
                  <a:pt x="0" y="3362208"/>
                  <a:pt x="0" y="2377440"/>
                </a:cubicBezTo>
                <a:cubicBezTo>
                  <a:pt x="0" y="1064416"/>
                  <a:pt x="1064416" y="0"/>
                  <a:pt x="2377440" y="0"/>
                </a:cubicBezTo>
                <a:close/>
              </a:path>
            </a:pathLst>
          </a:custGeom>
        </p:spPr>
      </p:pic>
      <p:sp>
        <p:nvSpPr>
          <p:cNvPr id="9" name="TextBox 8">
            <a:extLst>
              <a:ext uri="{FF2B5EF4-FFF2-40B4-BE49-F238E27FC236}">
                <a16:creationId xmlns:a16="http://schemas.microsoft.com/office/drawing/2014/main" id="{7328712C-495C-45F1-9B08-CEB5C2252FD3}"/>
              </a:ext>
            </a:extLst>
          </p:cNvPr>
          <p:cNvSpPr txBox="1"/>
          <p:nvPr/>
        </p:nvSpPr>
        <p:spPr>
          <a:xfrm>
            <a:off x="2513749" y="875497"/>
            <a:ext cx="1762021"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U.S. Congress</a:t>
            </a:r>
          </a:p>
        </p:txBody>
      </p:sp>
      <p:sp>
        <p:nvSpPr>
          <p:cNvPr id="10" name="TextBox 9">
            <a:extLst>
              <a:ext uri="{FF2B5EF4-FFF2-40B4-BE49-F238E27FC236}">
                <a16:creationId xmlns:a16="http://schemas.microsoft.com/office/drawing/2014/main" id="{98A616B3-FCAC-429A-8FBA-8421592F04A0}"/>
              </a:ext>
            </a:extLst>
          </p:cNvPr>
          <p:cNvSpPr txBox="1"/>
          <p:nvPr/>
        </p:nvSpPr>
        <p:spPr>
          <a:xfrm>
            <a:off x="5096239" y="991700"/>
            <a:ext cx="2172390"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State Legislatures</a:t>
            </a:r>
          </a:p>
        </p:txBody>
      </p:sp>
      <p:sp>
        <p:nvSpPr>
          <p:cNvPr id="11" name="TextBox 10">
            <a:extLst>
              <a:ext uri="{FF2B5EF4-FFF2-40B4-BE49-F238E27FC236}">
                <a16:creationId xmlns:a16="http://schemas.microsoft.com/office/drawing/2014/main" id="{26079293-860B-4928-B3A1-1F7C88932A66}"/>
              </a:ext>
            </a:extLst>
          </p:cNvPr>
          <p:cNvSpPr txBox="1"/>
          <p:nvPr/>
        </p:nvSpPr>
        <p:spPr>
          <a:xfrm>
            <a:off x="6635963" y="2194439"/>
            <a:ext cx="1692491"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Local governing bodies </a:t>
            </a:r>
          </a:p>
        </p:txBody>
      </p:sp>
      <p:sp>
        <p:nvSpPr>
          <p:cNvPr id="12" name="TextBox 11">
            <a:extLst>
              <a:ext uri="{FF2B5EF4-FFF2-40B4-BE49-F238E27FC236}">
                <a16:creationId xmlns:a16="http://schemas.microsoft.com/office/drawing/2014/main" id="{046FDA08-EA77-45D8-8EA7-08FC286B671F}"/>
              </a:ext>
            </a:extLst>
          </p:cNvPr>
          <p:cNvSpPr txBox="1"/>
          <p:nvPr/>
        </p:nvSpPr>
        <p:spPr>
          <a:xfrm>
            <a:off x="6746787" y="3903805"/>
            <a:ext cx="2085823"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EPA and other federal agencies</a:t>
            </a:r>
          </a:p>
        </p:txBody>
      </p:sp>
      <p:sp>
        <p:nvSpPr>
          <p:cNvPr id="13" name="TextBox 12">
            <a:extLst>
              <a:ext uri="{FF2B5EF4-FFF2-40B4-BE49-F238E27FC236}">
                <a16:creationId xmlns:a16="http://schemas.microsoft.com/office/drawing/2014/main" id="{14EC09BE-3E29-4647-8EA1-D790539AFF6D}"/>
              </a:ext>
            </a:extLst>
          </p:cNvPr>
          <p:cNvSpPr txBox="1"/>
          <p:nvPr/>
        </p:nvSpPr>
        <p:spPr>
          <a:xfrm>
            <a:off x="4096611" y="5802826"/>
            <a:ext cx="2085823"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State agencies</a:t>
            </a:r>
          </a:p>
        </p:txBody>
      </p:sp>
      <p:sp>
        <p:nvSpPr>
          <p:cNvPr id="14" name="TextBox 13">
            <a:extLst>
              <a:ext uri="{FF2B5EF4-FFF2-40B4-BE49-F238E27FC236}">
                <a16:creationId xmlns:a16="http://schemas.microsoft.com/office/drawing/2014/main" id="{E9C09FEF-BA6C-43E2-99F1-FD3C4E5EB3B4}"/>
              </a:ext>
            </a:extLst>
          </p:cNvPr>
          <p:cNvSpPr txBox="1"/>
          <p:nvPr/>
        </p:nvSpPr>
        <p:spPr>
          <a:xfrm>
            <a:off x="1308936" y="5286938"/>
            <a:ext cx="2085823"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Local agencies</a:t>
            </a:r>
          </a:p>
        </p:txBody>
      </p:sp>
      <p:sp>
        <p:nvSpPr>
          <p:cNvPr id="15" name="TextBox 14">
            <a:extLst>
              <a:ext uri="{FF2B5EF4-FFF2-40B4-BE49-F238E27FC236}">
                <a16:creationId xmlns:a16="http://schemas.microsoft.com/office/drawing/2014/main" id="{30A73A7F-8AD9-4595-A237-7ABD13D53676}"/>
              </a:ext>
            </a:extLst>
          </p:cNvPr>
          <p:cNvSpPr txBox="1"/>
          <p:nvPr/>
        </p:nvSpPr>
        <p:spPr>
          <a:xfrm>
            <a:off x="189001" y="1326433"/>
            <a:ext cx="2239870" cy="1200329"/>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U.S. Supreme Court, federal courts of appeals and district courts</a:t>
            </a:r>
          </a:p>
        </p:txBody>
      </p:sp>
      <p:sp>
        <p:nvSpPr>
          <p:cNvPr id="16" name="TextBox 15">
            <a:extLst>
              <a:ext uri="{FF2B5EF4-FFF2-40B4-BE49-F238E27FC236}">
                <a16:creationId xmlns:a16="http://schemas.microsoft.com/office/drawing/2014/main" id="{86D32818-D527-4F70-9B50-F5AC0B4DAF9D}"/>
              </a:ext>
            </a:extLst>
          </p:cNvPr>
          <p:cNvSpPr txBox="1"/>
          <p:nvPr/>
        </p:nvSpPr>
        <p:spPr>
          <a:xfrm>
            <a:off x="502271" y="3903805"/>
            <a:ext cx="2085823"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State courts</a:t>
            </a:r>
          </a:p>
        </p:txBody>
      </p:sp>
    </p:spTree>
    <p:extLst>
      <p:ext uri="{BB962C8B-B14F-4D97-AF65-F5344CB8AC3E}">
        <p14:creationId xmlns:p14="http://schemas.microsoft.com/office/powerpoint/2010/main" val="92059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B740-6EAA-4A4D-ACEC-A9CF77B3569D}"/>
              </a:ext>
            </a:extLst>
          </p:cNvPr>
          <p:cNvSpPr>
            <a:spLocks noGrp="1"/>
          </p:cNvSpPr>
          <p:nvPr>
            <p:ph type="title"/>
          </p:nvPr>
        </p:nvSpPr>
        <p:spPr/>
        <p:txBody>
          <a:bodyPr/>
          <a:lstStyle/>
          <a:p>
            <a:r>
              <a:rPr lang="en-US"/>
              <a:t>Forms of interaction</a:t>
            </a:r>
          </a:p>
        </p:txBody>
      </p:sp>
      <p:pic>
        <p:nvPicPr>
          <p:cNvPr id="8" name="Picture 7">
            <a:extLst>
              <a:ext uri="{FF2B5EF4-FFF2-40B4-BE49-F238E27FC236}">
                <a16:creationId xmlns:a16="http://schemas.microsoft.com/office/drawing/2014/main" id="{CF431BCF-710C-4592-B3D1-E8FD9D3BB69A}"/>
              </a:ext>
            </a:extLst>
          </p:cNvPr>
          <p:cNvPicPr>
            <a:picLocks noChangeAspect="1"/>
          </p:cNvPicPr>
          <p:nvPr/>
        </p:nvPicPr>
        <p:blipFill>
          <a:blip r:embed="rId2"/>
          <a:srcRect l="5191" t="3608" r="2120"/>
          <a:stretch>
            <a:fillRect/>
          </a:stretch>
        </p:blipFill>
        <p:spPr>
          <a:xfrm>
            <a:off x="341044" y="1023142"/>
            <a:ext cx="2743200" cy="2666233"/>
          </a:xfrm>
          <a:custGeom>
            <a:avLst/>
            <a:gdLst>
              <a:gd name="connsiteX0" fmla="*/ 2377440 w 4754880"/>
              <a:gd name="connsiteY0" fmla="*/ 0 h 4621471"/>
              <a:gd name="connsiteX1" fmla="*/ 4754880 w 4754880"/>
              <a:gd name="connsiteY1" fmla="*/ 2377440 h 4621471"/>
              <a:gd name="connsiteX2" fmla="*/ 3302847 w 4754880"/>
              <a:gd name="connsiteY2" fmla="*/ 4568049 h 4621471"/>
              <a:gd name="connsiteX3" fmla="*/ 3156887 w 4754880"/>
              <a:gd name="connsiteY3" fmla="*/ 4621471 h 4621471"/>
              <a:gd name="connsiteX4" fmla="*/ 1597993 w 4754880"/>
              <a:gd name="connsiteY4" fmla="*/ 4621471 h 4621471"/>
              <a:gd name="connsiteX5" fmla="*/ 1452033 w 4754880"/>
              <a:gd name="connsiteY5" fmla="*/ 4568049 h 4621471"/>
              <a:gd name="connsiteX6" fmla="*/ 0 w 4754880"/>
              <a:gd name="connsiteY6" fmla="*/ 2377440 h 4621471"/>
              <a:gd name="connsiteX7" fmla="*/ 2377440 w 4754880"/>
              <a:gd name="connsiteY7" fmla="*/ 0 h 462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4880" h="4621471">
                <a:moveTo>
                  <a:pt x="2377440" y="0"/>
                </a:moveTo>
                <a:cubicBezTo>
                  <a:pt x="3690464" y="0"/>
                  <a:pt x="4754880" y="1064416"/>
                  <a:pt x="4754880" y="2377440"/>
                </a:cubicBezTo>
                <a:cubicBezTo>
                  <a:pt x="4754880" y="3362208"/>
                  <a:pt x="4156146" y="4207134"/>
                  <a:pt x="3302847" y="4568049"/>
                </a:cubicBezTo>
                <a:lnTo>
                  <a:pt x="3156887" y="4621471"/>
                </a:lnTo>
                <a:lnTo>
                  <a:pt x="1597993" y="4621471"/>
                </a:lnTo>
                <a:lnTo>
                  <a:pt x="1452033" y="4568049"/>
                </a:lnTo>
                <a:cubicBezTo>
                  <a:pt x="598734" y="4207134"/>
                  <a:pt x="0" y="3362208"/>
                  <a:pt x="0" y="2377440"/>
                </a:cubicBezTo>
                <a:cubicBezTo>
                  <a:pt x="0" y="1064416"/>
                  <a:pt x="1064416" y="0"/>
                  <a:pt x="2377440" y="0"/>
                </a:cubicBezTo>
                <a:close/>
              </a:path>
            </a:pathLst>
          </a:custGeom>
        </p:spPr>
      </p:pic>
      <p:sp>
        <p:nvSpPr>
          <p:cNvPr id="18" name="TextBox 17">
            <a:extLst>
              <a:ext uri="{FF2B5EF4-FFF2-40B4-BE49-F238E27FC236}">
                <a16:creationId xmlns:a16="http://schemas.microsoft.com/office/drawing/2014/main" id="{8EF925FA-2A5C-4BBA-9816-74DC45E48B88}"/>
              </a:ext>
            </a:extLst>
          </p:cNvPr>
          <p:cNvSpPr txBox="1"/>
          <p:nvPr/>
        </p:nvSpPr>
        <p:spPr>
          <a:xfrm>
            <a:off x="3331386" y="1206022"/>
            <a:ext cx="4443486" cy="1477328"/>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Laws can interact in one of four ways:</a:t>
            </a:r>
          </a:p>
          <a:p>
            <a:pPr marL="400050" indent="-173038">
              <a:buFont typeface="Arial" panose="020B0604020202020204" pitchFamily="34" charset="0"/>
              <a:buChar char="•"/>
            </a:pPr>
            <a:r>
              <a:rPr lang="en-US" i="1">
                <a:latin typeface="Arial" panose="020B0604020202020204" pitchFamily="34" charset="0"/>
                <a:cs typeface="Arial" panose="020B0604020202020204" pitchFamily="34" charset="0"/>
              </a:rPr>
              <a:t>No interaction</a:t>
            </a:r>
          </a:p>
          <a:p>
            <a:pPr marL="400050" indent="-173038">
              <a:buFont typeface="Arial" panose="020B0604020202020204" pitchFamily="34" charset="0"/>
              <a:buChar char="•"/>
            </a:pPr>
            <a:r>
              <a:rPr lang="en-US" i="1">
                <a:latin typeface="Arial" panose="020B0604020202020204" pitchFamily="34" charset="0"/>
                <a:cs typeface="Arial" panose="020B0604020202020204" pitchFamily="34" charset="0"/>
              </a:rPr>
              <a:t>Complement each other</a:t>
            </a:r>
          </a:p>
          <a:p>
            <a:pPr marL="400050" indent="-173038">
              <a:buFont typeface="Arial" panose="020B0604020202020204" pitchFamily="34" charset="0"/>
              <a:buChar char="•"/>
            </a:pPr>
            <a:r>
              <a:rPr lang="en-US" i="1">
                <a:latin typeface="Arial" panose="020B0604020202020204" pitchFamily="34" charset="0"/>
                <a:cs typeface="Arial" panose="020B0604020202020204" pitchFamily="34" charset="0"/>
              </a:rPr>
              <a:t>Require the same thing</a:t>
            </a:r>
          </a:p>
          <a:p>
            <a:pPr marL="400050" indent="-173038">
              <a:buFont typeface="Arial" panose="020B0604020202020204" pitchFamily="34" charset="0"/>
              <a:buChar char="•"/>
            </a:pPr>
            <a:r>
              <a:rPr lang="en-US" i="1">
                <a:latin typeface="Arial" panose="020B0604020202020204" pitchFamily="34" charset="0"/>
                <a:cs typeface="Arial" panose="020B0604020202020204" pitchFamily="34" charset="0"/>
              </a:rPr>
              <a:t>Conflict with each other</a:t>
            </a:r>
          </a:p>
        </p:txBody>
      </p:sp>
      <p:sp>
        <p:nvSpPr>
          <p:cNvPr id="19" name="TextBox 18">
            <a:extLst>
              <a:ext uri="{FF2B5EF4-FFF2-40B4-BE49-F238E27FC236}">
                <a16:creationId xmlns:a16="http://schemas.microsoft.com/office/drawing/2014/main" id="{D45B84D0-089E-4BA1-A0D8-4584BC6E8EAB}"/>
              </a:ext>
            </a:extLst>
          </p:cNvPr>
          <p:cNvSpPr txBox="1"/>
          <p:nvPr/>
        </p:nvSpPr>
        <p:spPr>
          <a:xfrm>
            <a:off x="2901371" y="3330404"/>
            <a:ext cx="5960895" cy="313932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Clean Water Act allows states to implement the national pollutant discharge elimination system, instead of direct regulation from the EPA, </a:t>
            </a:r>
            <a:r>
              <a:rPr lang="en-US" b="1" i="1">
                <a:latin typeface="Arial" panose="020B0604020202020204" pitchFamily="34" charset="0"/>
                <a:cs typeface="Arial" panose="020B0604020202020204" pitchFamily="34" charset="0"/>
              </a:rPr>
              <a:t>complementing </a:t>
            </a:r>
            <a:r>
              <a:rPr lang="en-US">
                <a:latin typeface="Arial" panose="020B0604020202020204" pitchFamily="34" charset="0"/>
                <a:cs typeface="Arial" panose="020B0604020202020204" pitchFamily="34" charset="0"/>
              </a:rPr>
              <a:t>each other:</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33 U.S.C.A. §1342(b)</a:t>
            </a:r>
          </a:p>
          <a:p>
            <a:r>
              <a:rPr lang="en-US" i="1">
                <a:latin typeface="Arial" panose="020B0604020202020204" pitchFamily="34" charset="0"/>
                <a:cs typeface="Arial" panose="020B0604020202020204" pitchFamily="34" charset="0"/>
              </a:rPr>
              <a:t>“The Governor of each State desiring to administer its own permit program for discharges into navigable waters within its jurisdiction may submit to the Administrator a full and complete description of the program it proposes to establish…”</a:t>
            </a:r>
          </a:p>
        </p:txBody>
      </p:sp>
    </p:spTree>
    <p:extLst>
      <p:ext uri="{BB962C8B-B14F-4D97-AF65-F5344CB8AC3E}">
        <p14:creationId xmlns:p14="http://schemas.microsoft.com/office/powerpoint/2010/main" val="89401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B740-6EAA-4A4D-ACEC-A9CF77B3569D}"/>
              </a:ext>
            </a:extLst>
          </p:cNvPr>
          <p:cNvSpPr>
            <a:spLocks noGrp="1"/>
          </p:cNvSpPr>
          <p:nvPr>
            <p:ph type="title"/>
          </p:nvPr>
        </p:nvSpPr>
        <p:spPr/>
        <p:txBody>
          <a:bodyPr/>
          <a:lstStyle/>
          <a:p>
            <a:r>
              <a:rPr lang="en-US"/>
              <a:t>Doctrine of preemption</a:t>
            </a:r>
          </a:p>
        </p:txBody>
      </p:sp>
      <p:pic>
        <p:nvPicPr>
          <p:cNvPr id="8" name="Picture 7">
            <a:extLst>
              <a:ext uri="{FF2B5EF4-FFF2-40B4-BE49-F238E27FC236}">
                <a16:creationId xmlns:a16="http://schemas.microsoft.com/office/drawing/2014/main" id="{CF431BCF-710C-4592-B3D1-E8FD9D3BB69A}"/>
              </a:ext>
            </a:extLst>
          </p:cNvPr>
          <p:cNvPicPr>
            <a:picLocks noChangeAspect="1"/>
          </p:cNvPicPr>
          <p:nvPr/>
        </p:nvPicPr>
        <p:blipFill>
          <a:blip r:embed="rId2"/>
          <a:srcRect l="5191" t="3608" r="2120"/>
          <a:stretch>
            <a:fillRect/>
          </a:stretch>
        </p:blipFill>
        <p:spPr>
          <a:xfrm>
            <a:off x="103794" y="862502"/>
            <a:ext cx="2743200" cy="2666233"/>
          </a:xfrm>
          <a:custGeom>
            <a:avLst/>
            <a:gdLst>
              <a:gd name="connsiteX0" fmla="*/ 2377440 w 4754880"/>
              <a:gd name="connsiteY0" fmla="*/ 0 h 4621471"/>
              <a:gd name="connsiteX1" fmla="*/ 4754880 w 4754880"/>
              <a:gd name="connsiteY1" fmla="*/ 2377440 h 4621471"/>
              <a:gd name="connsiteX2" fmla="*/ 3302847 w 4754880"/>
              <a:gd name="connsiteY2" fmla="*/ 4568049 h 4621471"/>
              <a:gd name="connsiteX3" fmla="*/ 3156887 w 4754880"/>
              <a:gd name="connsiteY3" fmla="*/ 4621471 h 4621471"/>
              <a:gd name="connsiteX4" fmla="*/ 1597993 w 4754880"/>
              <a:gd name="connsiteY4" fmla="*/ 4621471 h 4621471"/>
              <a:gd name="connsiteX5" fmla="*/ 1452033 w 4754880"/>
              <a:gd name="connsiteY5" fmla="*/ 4568049 h 4621471"/>
              <a:gd name="connsiteX6" fmla="*/ 0 w 4754880"/>
              <a:gd name="connsiteY6" fmla="*/ 2377440 h 4621471"/>
              <a:gd name="connsiteX7" fmla="*/ 2377440 w 4754880"/>
              <a:gd name="connsiteY7" fmla="*/ 0 h 462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4880" h="4621471">
                <a:moveTo>
                  <a:pt x="2377440" y="0"/>
                </a:moveTo>
                <a:cubicBezTo>
                  <a:pt x="3690464" y="0"/>
                  <a:pt x="4754880" y="1064416"/>
                  <a:pt x="4754880" y="2377440"/>
                </a:cubicBezTo>
                <a:cubicBezTo>
                  <a:pt x="4754880" y="3362208"/>
                  <a:pt x="4156146" y="4207134"/>
                  <a:pt x="3302847" y="4568049"/>
                </a:cubicBezTo>
                <a:lnTo>
                  <a:pt x="3156887" y="4621471"/>
                </a:lnTo>
                <a:lnTo>
                  <a:pt x="1597993" y="4621471"/>
                </a:lnTo>
                <a:lnTo>
                  <a:pt x="1452033" y="4568049"/>
                </a:lnTo>
                <a:cubicBezTo>
                  <a:pt x="598734" y="4207134"/>
                  <a:pt x="0" y="3362208"/>
                  <a:pt x="0" y="2377440"/>
                </a:cubicBezTo>
                <a:cubicBezTo>
                  <a:pt x="0" y="1064416"/>
                  <a:pt x="1064416" y="0"/>
                  <a:pt x="2377440" y="0"/>
                </a:cubicBezTo>
                <a:close/>
              </a:path>
            </a:pathLst>
          </a:custGeom>
        </p:spPr>
      </p:pic>
      <p:sp>
        <p:nvSpPr>
          <p:cNvPr id="6" name="TextBox 5">
            <a:extLst>
              <a:ext uri="{FF2B5EF4-FFF2-40B4-BE49-F238E27FC236}">
                <a16:creationId xmlns:a16="http://schemas.microsoft.com/office/drawing/2014/main" id="{49BE508D-46EB-48D8-ADDD-584F2BA3DB1F}"/>
              </a:ext>
            </a:extLst>
          </p:cNvPr>
          <p:cNvSpPr txBox="1"/>
          <p:nvPr/>
        </p:nvSpPr>
        <p:spPr>
          <a:xfrm>
            <a:off x="3089189" y="786597"/>
            <a:ext cx="6000442" cy="313932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Supremacy Clause</a:t>
            </a:r>
            <a:r>
              <a:rPr lang="en-US">
                <a:latin typeface="Arial" panose="020B0604020202020204" pitchFamily="34" charset="0"/>
                <a:cs typeface="Arial" panose="020B0604020202020204" pitchFamily="34" charset="0"/>
              </a:rPr>
              <a:t>: in any area where the federal government has been accorded national powers, its regulatory authority can be exercised:</a:t>
            </a:r>
          </a:p>
          <a:p>
            <a:endParaRPr lang="en-US" b="1">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“This Constitution, and the Laws of the United States which shall be made in Pursuance thereof; and all Treaties made, or which shall be made, under the Authority of the United States, </a:t>
            </a:r>
            <a:r>
              <a:rPr lang="en-US" b="1" i="1">
                <a:latin typeface="Arial" panose="020B0604020202020204" pitchFamily="34" charset="0"/>
                <a:cs typeface="Arial" panose="020B0604020202020204" pitchFamily="34" charset="0"/>
              </a:rPr>
              <a:t>shall be the supreme Law of the Land</a:t>
            </a:r>
            <a:r>
              <a:rPr lang="en-US" i="1">
                <a:latin typeface="Arial" panose="020B0604020202020204" pitchFamily="34" charset="0"/>
                <a:cs typeface="Arial" panose="020B0604020202020204" pitchFamily="34" charset="0"/>
              </a:rPr>
              <a:t>; and the Judges in every State shall be bound thereby, any Thing in the Constitution or Laws of any State to the Contrary notwithstanding.”</a:t>
            </a:r>
          </a:p>
        </p:txBody>
      </p:sp>
      <p:sp>
        <p:nvSpPr>
          <p:cNvPr id="3" name="Rectangle 2">
            <a:extLst>
              <a:ext uri="{FF2B5EF4-FFF2-40B4-BE49-F238E27FC236}">
                <a16:creationId xmlns:a16="http://schemas.microsoft.com/office/drawing/2014/main" id="{8C72B443-63E8-4EC0-804D-6B6FD605E3F1}"/>
              </a:ext>
            </a:extLst>
          </p:cNvPr>
          <p:cNvSpPr/>
          <p:nvPr/>
        </p:nvSpPr>
        <p:spPr>
          <a:xfrm>
            <a:off x="3089189" y="4667323"/>
            <a:ext cx="6000442" cy="2031325"/>
          </a:xfrm>
          <a:prstGeom prst="rect">
            <a:avLst/>
          </a:prstGeom>
        </p:spPr>
        <p:txBody>
          <a:bodyPr wrap="square">
            <a:spAutoFit/>
          </a:bodyPr>
          <a:lstStyle/>
          <a:p>
            <a:r>
              <a:rPr lang="en-US" b="1">
                <a:latin typeface="Arial" panose="020B0604020202020204" pitchFamily="34" charset="0"/>
                <a:cs typeface="Arial" panose="020B0604020202020204" pitchFamily="34" charset="0"/>
              </a:rPr>
              <a:t>Tenth Amendment</a:t>
            </a:r>
            <a:r>
              <a:rPr lang="en-US">
                <a:latin typeface="Arial" panose="020B0604020202020204" pitchFamily="34" charset="0"/>
                <a:cs typeface="Arial" panose="020B0604020202020204" pitchFamily="34" charset="0"/>
              </a:rPr>
              <a:t>: in areas that haven’t been delegated to the federal government, the states have unfettered authority to regulate:</a:t>
            </a:r>
          </a:p>
          <a:p>
            <a:endParaRPr lang="en-US" b="1">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“The powers not delegated to the United States by the Constitution, nor prohibited by it to the States, are reserved for the States respectively, or to the people.”</a:t>
            </a:r>
          </a:p>
        </p:txBody>
      </p:sp>
    </p:spTree>
    <p:extLst>
      <p:ext uri="{BB962C8B-B14F-4D97-AF65-F5344CB8AC3E}">
        <p14:creationId xmlns:p14="http://schemas.microsoft.com/office/powerpoint/2010/main" val="246313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B740-6EAA-4A4D-ACEC-A9CF77B3569D}"/>
              </a:ext>
            </a:extLst>
          </p:cNvPr>
          <p:cNvSpPr>
            <a:spLocks noGrp="1"/>
          </p:cNvSpPr>
          <p:nvPr>
            <p:ph type="title"/>
          </p:nvPr>
        </p:nvSpPr>
        <p:spPr/>
        <p:txBody>
          <a:bodyPr/>
          <a:lstStyle/>
          <a:p>
            <a:r>
              <a:rPr lang="en-US"/>
              <a:t>The Commerce Clause</a:t>
            </a:r>
          </a:p>
        </p:txBody>
      </p:sp>
      <p:pic>
        <p:nvPicPr>
          <p:cNvPr id="8" name="Picture 7">
            <a:extLst>
              <a:ext uri="{FF2B5EF4-FFF2-40B4-BE49-F238E27FC236}">
                <a16:creationId xmlns:a16="http://schemas.microsoft.com/office/drawing/2014/main" id="{CF431BCF-710C-4592-B3D1-E8FD9D3BB69A}"/>
              </a:ext>
            </a:extLst>
          </p:cNvPr>
          <p:cNvPicPr>
            <a:picLocks noChangeAspect="1"/>
          </p:cNvPicPr>
          <p:nvPr/>
        </p:nvPicPr>
        <p:blipFill>
          <a:blip r:embed="rId2"/>
          <a:srcRect l="5191" t="3608" r="2120"/>
          <a:stretch>
            <a:fillRect/>
          </a:stretch>
        </p:blipFill>
        <p:spPr>
          <a:xfrm>
            <a:off x="103794" y="862502"/>
            <a:ext cx="2743200" cy="2666233"/>
          </a:xfrm>
          <a:custGeom>
            <a:avLst/>
            <a:gdLst>
              <a:gd name="connsiteX0" fmla="*/ 2377440 w 4754880"/>
              <a:gd name="connsiteY0" fmla="*/ 0 h 4621471"/>
              <a:gd name="connsiteX1" fmla="*/ 4754880 w 4754880"/>
              <a:gd name="connsiteY1" fmla="*/ 2377440 h 4621471"/>
              <a:gd name="connsiteX2" fmla="*/ 3302847 w 4754880"/>
              <a:gd name="connsiteY2" fmla="*/ 4568049 h 4621471"/>
              <a:gd name="connsiteX3" fmla="*/ 3156887 w 4754880"/>
              <a:gd name="connsiteY3" fmla="*/ 4621471 h 4621471"/>
              <a:gd name="connsiteX4" fmla="*/ 1597993 w 4754880"/>
              <a:gd name="connsiteY4" fmla="*/ 4621471 h 4621471"/>
              <a:gd name="connsiteX5" fmla="*/ 1452033 w 4754880"/>
              <a:gd name="connsiteY5" fmla="*/ 4568049 h 4621471"/>
              <a:gd name="connsiteX6" fmla="*/ 0 w 4754880"/>
              <a:gd name="connsiteY6" fmla="*/ 2377440 h 4621471"/>
              <a:gd name="connsiteX7" fmla="*/ 2377440 w 4754880"/>
              <a:gd name="connsiteY7" fmla="*/ 0 h 462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4880" h="4621471">
                <a:moveTo>
                  <a:pt x="2377440" y="0"/>
                </a:moveTo>
                <a:cubicBezTo>
                  <a:pt x="3690464" y="0"/>
                  <a:pt x="4754880" y="1064416"/>
                  <a:pt x="4754880" y="2377440"/>
                </a:cubicBezTo>
                <a:cubicBezTo>
                  <a:pt x="4754880" y="3362208"/>
                  <a:pt x="4156146" y="4207134"/>
                  <a:pt x="3302847" y="4568049"/>
                </a:cubicBezTo>
                <a:lnTo>
                  <a:pt x="3156887" y="4621471"/>
                </a:lnTo>
                <a:lnTo>
                  <a:pt x="1597993" y="4621471"/>
                </a:lnTo>
                <a:lnTo>
                  <a:pt x="1452033" y="4568049"/>
                </a:lnTo>
                <a:cubicBezTo>
                  <a:pt x="598734" y="4207134"/>
                  <a:pt x="0" y="3362208"/>
                  <a:pt x="0" y="2377440"/>
                </a:cubicBezTo>
                <a:cubicBezTo>
                  <a:pt x="0" y="1064416"/>
                  <a:pt x="1064416" y="0"/>
                  <a:pt x="2377440" y="0"/>
                </a:cubicBezTo>
                <a:close/>
              </a:path>
            </a:pathLst>
          </a:custGeom>
        </p:spPr>
      </p:pic>
      <p:sp>
        <p:nvSpPr>
          <p:cNvPr id="6" name="TextBox 5">
            <a:extLst>
              <a:ext uri="{FF2B5EF4-FFF2-40B4-BE49-F238E27FC236}">
                <a16:creationId xmlns:a16="http://schemas.microsoft.com/office/drawing/2014/main" id="{49BE508D-46EB-48D8-ADDD-584F2BA3DB1F}"/>
              </a:ext>
            </a:extLst>
          </p:cNvPr>
          <p:cNvSpPr txBox="1"/>
          <p:nvPr/>
        </p:nvSpPr>
        <p:spPr>
          <a:xfrm>
            <a:off x="3089189" y="786597"/>
            <a:ext cx="6000442" cy="175432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Congress’s environmental regulatory powers are derived from the Commerce Clause:</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Congress shall have power “to regulate Commerce with foreign Nations, and among the several States, and with the Indian Tribes.”</a:t>
            </a:r>
          </a:p>
        </p:txBody>
      </p:sp>
      <p:sp>
        <p:nvSpPr>
          <p:cNvPr id="5" name="TextBox 4">
            <a:extLst>
              <a:ext uri="{FF2B5EF4-FFF2-40B4-BE49-F238E27FC236}">
                <a16:creationId xmlns:a16="http://schemas.microsoft.com/office/drawing/2014/main" id="{A2244E9D-3CC6-4DC5-9FCC-B7999D8594ED}"/>
              </a:ext>
            </a:extLst>
          </p:cNvPr>
          <p:cNvSpPr txBox="1"/>
          <p:nvPr/>
        </p:nvSpPr>
        <p:spPr>
          <a:xfrm>
            <a:off x="2496066" y="3257242"/>
            <a:ext cx="6341488" cy="286232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United States V. Lopez (1995)</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Held that Congress exceeded its constitutional commerce authority when it enacted a statute to regulate the possession of guns near schools.</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“To uphold the government’s contention here, we… would bid fair to convert congressional authority under the Commerce Clause to a general police power of the sort retained by the States.”</a:t>
            </a:r>
          </a:p>
        </p:txBody>
      </p:sp>
    </p:spTree>
    <p:extLst>
      <p:ext uri="{BB962C8B-B14F-4D97-AF65-F5344CB8AC3E}">
        <p14:creationId xmlns:p14="http://schemas.microsoft.com/office/powerpoint/2010/main" val="331169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B833-E37F-4691-A4DF-3B17508E5DF7}"/>
              </a:ext>
            </a:extLst>
          </p:cNvPr>
          <p:cNvSpPr>
            <a:spLocks noGrp="1"/>
          </p:cNvSpPr>
          <p:nvPr>
            <p:ph type="title"/>
          </p:nvPr>
        </p:nvSpPr>
        <p:spPr/>
        <p:txBody>
          <a:bodyPr/>
          <a:lstStyle/>
          <a:p>
            <a:r>
              <a:rPr lang="en-US"/>
              <a:t>Nine Federal Environmental Regulations</a:t>
            </a:r>
          </a:p>
        </p:txBody>
      </p:sp>
      <p:sp>
        <p:nvSpPr>
          <p:cNvPr id="4" name="TextBox 3">
            <a:extLst>
              <a:ext uri="{FF2B5EF4-FFF2-40B4-BE49-F238E27FC236}">
                <a16:creationId xmlns:a16="http://schemas.microsoft.com/office/drawing/2014/main" id="{CDC09993-F909-41FB-964E-89F38F3BE0A8}"/>
              </a:ext>
            </a:extLst>
          </p:cNvPr>
          <p:cNvSpPr txBox="1"/>
          <p:nvPr/>
        </p:nvSpPr>
        <p:spPr>
          <a:xfrm>
            <a:off x="1484575" y="1576442"/>
            <a:ext cx="2085823"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Toxic Substance Control Act</a:t>
            </a:r>
          </a:p>
        </p:txBody>
      </p:sp>
      <p:sp>
        <p:nvSpPr>
          <p:cNvPr id="5" name="TextBox 4">
            <a:extLst>
              <a:ext uri="{FF2B5EF4-FFF2-40B4-BE49-F238E27FC236}">
                <a16:creationId xmlns:a16="http://schemas.microsoft.com/office/drawing/2014/main" id="{1EB4163D-8749-455C-8623-C4A3D5C14A68}"/>
              </a:ext>
            </a:extLst>
          </p:cNvPr>
          <p:cNvSpPr txBox="1"/>
          <p:nvPr/>
        </p:nvSpPr>
        <p:spPr>
          <a:xfrm>
            <a:off x="3458004" y="843175"/>
            <a:ext cx="2344729"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Federal Insecticide, Fungicide, and Rodenticide Act</a:t>
            </a:r>
          </a:p>
        </p:txBody>
      </p:sp>
      <p:sp>
        <p:nvSpPr>
          <p:cNvPr id="6" name="TextBox 5">
            <a:extLst>
              <a:ext uri="{FF2B5EF4-FFF2-40B4-BE49-F238E27FC236}">
                <a16:creationId xmlns:a16="http://schemas.microsoft.com/office/drawing/2014/main" id="{3802E949-4C37-4B00-BC33-C146BA5386CD}"/>
              </a:ext>
            </a:extLst>
          </p:cNvPr>
          <p:cNvSpPr txBox="1"/>
          <p:nvPr/>
        </p:nvSpPr>
        <p:spPr>
          <a:xfrm>
            <a:off x="5969486" y="2012517"/>
            <a:ext cx="2085823"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Clear Air Act</a:t>
            </a:r>
          </a:p>
        </p:txBody>
      </p:sp>
      <p:sp>
        <p:nvSpPr>
          <p:cNvPr id="7" name="TextBox 6">
            <a:extLst>
              <a:ext uri="{FF2B5EF4-FFF2-40B4-BE49-F238E27FC236}">
                <a16:creationId xmlns:a16="http://schemas.microsoft.com/office/drawing/2014/main" id="{97893CB6-BF7F-45AB-BF3F-3A710EBF4F77}"/>
              </a:ext>
            </a:extLst>
          </p:cNvPr>
          <p:cNvSpPr txBox="1"/>
          <p:nvPr/>
        </p:nvSpPr>
        <p:spPr>
          <a:xfrm>
            <a:off x="6448342" y="3260790"/>
            <a:ext cx="2085823"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Clean Water Act</a:t>
            </a:r>
          </a:p>
        </p:txBody>
      </p:sp>
      <p:sp>
        <p:nvSpPr>
          <p:cNvPr id="8" name="TextBox 7">
            <a:extLst>
              <a:ext uri="{FF2B5EF4-FFF2-40B4-BE49-F238E27FC236}">
                <a16:creationId xmlns:a16="http://schemas.microsoft.com/office/drawing/2014/main" id="{3AFDC234-8D96-4331-AA1A-E61E4CE9F00F}"/>
              </a:ext>
            </a:extLst>
          </p:cNvPr>
          <p:cNvSpPr txBox="1"/>
          <p:nvPr/>
        </p:nvSpPr>
        <p:spPr>
          <a:xfrm>
            <a:off x="6523711" y="4274120"/>
            <a:ext cx="2255757"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Resource Conservation and Recovery Act</a:t>
            </a:r>
          </a:p>
        </p:txBody>
      </p:sp>
      <p:sp>
        <p:nvSpPr>
          <p:cNvPr id="9" name="TextBox 8">
            <a:extLst>
              <a:ext uri="{FF2B5EF4-FFF2-40B4-BE49-F238E27FC236}">
                <a16:creationId xmlns:a16="http://schemas.microsoft.com/office/drawing/2014/main" id="{2F970CF0-B44F-4E1E-A075-0E84F4833A95}"/>
              </a:ext>
            </a:extLst>
          </p:cNvPr>
          <p:cNvSpPr txBox="1"/>
          <p:nvPr/>
        </p:nvSpPr>
        <p:spPr>
          <a:xfrm>
            <a:off x="5533942" y="5388005"/>
            <a:ext cx="2255757" cy="1477328"/>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Comprehensive Environmental Response, Compensation, and Liability Act</a:t>
            </a:r>
          </a:p>
        </p:txBody>
      </p:sp>
      <p:sp>
        <p:nvSpPr>
          <p:cNvPr id="10" name="TextBox 9">
            <a:extLst>
              <a:ext uri="{FF2B5EF4-FFF2-40B4-BE49-F238E27FC236}">
                <a16:creationId xmlns:a16="http://schemas.microsoft.com/office/drawing/2014/main" id="{43585B7C-4985-44F8-AB88-2B2DC448FDF0}"/>
              </a:ext>
            </a:extLst>
          </p:cNvPr>
          <p:cNvSpPr txBox="1"/>
          <p:nvPr/>
        </p:nvSpPr>
        <p:spPr>
          <a:xfrm>
            <a:off x="1583546" y="5589189"/>
            <a:ext cx="2255757" cy="1200329"/>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Emergency Planning and Community Right-to-Know Act</a:t>
            </a:r>
          </a:p>
        </p:txBody>
      </p:sp>
      <p:sp>
        <p:nvSpPr>
          <p:cNvPr id="11" name="TextBox 10">
            <a:extLst>
              <a:ext uri="{FF2B5EF4-FFF2-40B4-BE49-F238E27FC236}">
                <a16:creationId xmlns:a16="http://schemas.microsoft.com/office/drawing/2014/main" id="{87D431F3-0F2C-4D9F-84EC-F2BCD5AEB362}"/>
              </a:ext>
            </a:extLst>
          </p:cNvPr>
          <p:cNvSpPr txBox="1"/>
          <p:nvPr/>
        </p:nvSpPr>
        <p:spPr>
          <a:xfrm>
            <a:off x="832964" y="4299455"/>
            <a:ext cx="2085823"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Occupational Safety and Health Act</a:t>
            </a:r>
          </a:p>
        </p:txBody>
      </p:sp>
      <p:sp>
        <p:nvSpPr>
          <p:cNvPr id="12" name="TextBox 11">
            <a:extLst>
              <a:ext uri="{FF2B5EF4-FFF2-40B4-BE49-F238E27FC236}">
                <a16:creationId xmlns:a16="http://schemas.microsoft.com/office/drawing/2014/main" id="{5BA88462-CAD8-4DB1-94C0-D805CCC1938F}"/>
              </a:ext>
            </a:extLst>
          </p:cNvPr>
          <p:cNvSpPr txBox="1"/>
          <p:nvPr/>
        </p:nvSpPr>
        <p:spPr>
          <a:xfrm>
            <a:off x="343402" y="2959326"/>
            <a:ext cx="2085823"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Pollution Prevention Act</a:t>
            </a:r>
          </a:p>
        </p:txBody>
      </p:sp>
      <p:grpSp>
        <p:nvGrpSpPr>
          <p:cNvPr id="1039" name="Group 1038">
            <a:extLst>
              <a:ext uri="{FF2B5EF4-FFF2-40B4-BE49-F238E27FC236}">
                <a16:creationId xmlns:a16="http://schemas.microsoft.com/office/drawing/2014/main" id="{C4E2A825-A102-4682-A776-497D82CA9EB8}"/>
              </a:ext>
            </a:extLst>
          </p:cNvPr>
          <p:cNvGrpSpPr/>
          <p:nvPr/>
        </p:nvGrpSpPr>
        <p:grpSpPr>
          <a:xfrm>
            <a:off x="2070287" y="1831174"/>
            <a:ext cx="4378055" cy="4323856"/>
            <a:chOff x="1841394" y="1654404"/>
            <a:chExt cx="4378055" cy="4323856"/>
          </a:xfrm>
        </p:grpSpPr>
        <p:pic>
          <p:nvPicPr>
            <p:cNvPr id="16" name="Picture 15" descr="A picture containing bottle, food&#10;&#10;Description automatically generated">
              <a:extLst>
                <a:ext uri="{FF2B5EF4-FFF2-40B4-BE49-F238E27FC236}">
                  <a16:creationId xmlns:a16="http://schemas.microsoft.com/office/drawing/2014/main" id="{C2A7F2F9-613D-4521-9148-1B58B6ADCF0F}"/>
                </a:ext>
              </a:extLst>
            </p:cNvPr>
            <p:cNvPicPr>
              <a:picLocks noChangeAspect="1"/>
            </p:cNvPicPr>
            <p:nvPr/>
          </p:nvPicPr>
          <p:blipFill>
            <a:blip r:embed="rId2">
              <a:extLst>
                <a:ext uri="{28A0092B-C50C-407E-A947-70E740481C1C}">
                  <a14:useLocalDpi xmlns:a14="http://schemas.microsoft.com/office/drawing/2010/main" val="0"/>
                </a:ext>
              </a:extLst>
            </a:blip>
            <a:srcRect l="14346" r="46354" b="11401"/>
            <a:stretch>
              <a:fillRect/>
            </a:stretch>
          </p:blipFill>
          <p:spPr>
            <a:xfrm>
              <a:off x="2489240" y="2048713"/>
              <a:ext cx="914400" cy="91395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pic>
          <p:nvPicPr>
            <p:cNvPr id="22" name="Picture 21" descr="A insect on a white background&#10;&#10;Description automatically generated">
              <a:extLst>
                <a:ext uri="{FF2B5EF4-FFF2-40B4-BE49-F238E27FC236}">
                  <a16:creationId xmlns:a16="http://schemas.microsoft.com/office/drawing/2014/main" id="{4B7E14FA-9BC9-44B5-8D9E-00C9D9E0DB7C}"/>
                </a:ext>
              </a:extLst>
            </p:cNvPr>
            <p:cNvPicPr>
              <a:picLocks noChangeAspect="1"/>
            </p:cNvPicPr>
            <p:nvPr/>
          </p:nvPicPr>
          <p:blipFill>
            <a:blip r:embed="rId3">
              <a:extLst>
                <a:ext uri="{28A0092B-C50C-407E-A947-70E740481C1C}">
                  <a14:useLocalDpi xmlns:a14="http://schemas.microsoft.com/office/drawing/2010/main" val="0"/>
                </a:ext>
              </a:extLst>
            </a:blip>
            <a:srcRect l="4393" t="4906" r="4352" b="3839"/>
            <a:stretch>
              <a:fillRect/>
            </a:stretch>
          </p:blipFill>
          <p:spPr>
            <a:xfrm>
              <a:off x="3610410" y="1654404"/>
              <a:ext cx="914400" cy="914400"/>
            </a:xfrm>
            <a:custGeom>
              <a:avLst/>
              <a:gdLst>
                <a:gd name="connsiteX0" fmla="*/ 1251652 w 2503304"/>
                <a:gd name="connsiteY0" fmla="*/ 0 h 2503304"/>
                <a:gd name="connsiteX1" fmla="*/ 2503304 w 2503304"/>
                <a:gd name="connsiteY1" fmla="*/ 1251652 h 2503304"/>
                <a:gd name="connsiteX2" fmla="*/ 1251652 w 2503304"/>
                <a:gd name="connsiteY2" fmla="*/ 2503304 h 2503304"/>
                <a:gd name="connsiteX3" fmla="*/ 0 w 2503304"/>
                <a:gd name="connsiteY3" fmla="*/ 1251652 h 2503304"/>
                <a:gd name="connsiteX4" fmla="*/ 1251652 w 2503304"/>
                <a:gd name="connsiteY4" fmla="*/ 0 h 250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304" h="2503304">
                  <a:moveTo>
                    <a:pt x="1251652" y="0"/>
                  </a:moveTo>
                  <a:cubicBezTo>
                    <a:pt x="1942920" y="0"/>
                    <a:pt x="2503304" y="560384"/>
                    <a:pt x="2503304" y="1251652"/>
                  </a:cubicBezTo>
                  <a:cubicBezTo>
                    <a:pt x="2503304" y="1942920"/>
                    <a:pt x="1942920" y="2503304"/>
                    <a:pt x="1251652" y="2503304"/>
                  </a:cubicBezTo>
                  <a:cubicBezTo>
                    <a:pt x="560384" y="2503304"/>
                    <a:pt x="0" y="1942920"/>
                    <a:pt x="0" y="1251652"/>
                  </a:cubicBezTo>
                  <a:cubicBezTo>
                    <a:pt x="0" y="560384"/>
                    <a:pt x="560384" y="0"/>
                    <a:pt x="1251652" y="0"/>
                  </a:cubicBezTo>
                  <a:close/>
                </a:path>
              </a:pathLst>
            </a:custGeom>
            <a:ln w="38100">
              <a:solidFill>
                <a:schemeClr val="tx1"/>
              </a:solidFill>
            </a:ln>
          </p:spPr>
        </p:pic>
        <p:pic>
          <p:nvPicPr>
            <p:cNvPr id="27" name="Picture 26" descr="A view of a mountain&#10;&#10;Description automatically generated">
              <a:extLst>
                <a:ext uri="{FF2B5EF4-FFF2-40B4-BE49-F238E27FC236}">
                  <a16:creationId xmlns:a16="http://schemas.microsoft.com/office/drawing/2014/main" id="{48DD1C8A-7D40-4559-8E08-BB971463A1B1}"/>
                </a:ext>
              </a:extLst>
            </p:cNvPr>
            <p:cNvPicPr>
              <a:picLocks noChangeAspect="1"/>
            </p:cNvPicPr>
            <p:nvPr/>
          </p:nvPicPr>
          <p:blipFill>
            <a:blip r:embed="rId4">
              <a:extLst>
                <a:ext uri="{28A0092B-C50C-407E-A947-70E740481C1C}">
                  <a14:useLocalDpi xmlns:a14="http://schemas.microsoft.com/office/drawing/2010/main" val="0"/>
                </a:ext>
              </a:extLst>
            </a:blip>
            <a:srcRect l="11554" t="757" r="20282" b="1776"/>
            <a:stretch>
              <a:fillRect/>
            </a:stretch>
          </p:blipFill>
          <p:spPr>
            <a:xfrm>
              <a:off x="5305049" y="3105722"/>
              <a:ext cx="914400" cy="908934"/>
            </a:xfrm>
            <a:custGeom>
              <a:avLst/>
              <a:gdLst>
                <a:gd name="connsiteX0" fmla="*/ 873252 w 1746504"/>
                <a:gd name="connsiteY0" fmla="*/ 0 h 1736064"/>
                <a:gd name="connsiteX1" fmla="*/ 1746504 w 1746504"/>
                <a:gd name="connsiteY1" fmla="*/ 868032 h 1736064"/>
                <a:gd name="connsiteX2" fmla="*/ 873252 w 1746504"/>
                <a:gd name="connsiteY2" fmla="*/ 1736064 h 1736064"/>
                <a:gd name="connsiteX3" fmla="*/ 0 w 1746504"/>
                <a:gd name="connsiteY3" fmla="*/ 868032 h 1736064"/>
                <a:gd name="connsiteX4" fmla="*/ 873252 w 1746504"/>
                <a:gd name="connsiteY4" fmla="*/ 0 h 173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504" h="1736064">
                  <a:moveTo>
                    <a:pt x="873252" y="0"/>
                  </a:moveTo>
                  <a:cubicBezTo>
                    <a:pt x="1355536" y="0"/>
                    <a:pt x="1746504" y="388631"/>
                    <a:pt x="1746504" y="868032"/>
                  </a:cubicBezTo>
                  <a:cubicBezTo>
                    <a:pt x="1746504" y="1347433"/>
                    <a:pt x="1355536" y="1736064"/>
                    <a:pt x="873252" y="1736064"/>
                  </a:cubicBezTo>
                  <a:cubicBezTo>
                    <a:pt x="390968" y="1736064"/>
                    <a:pt x="0" y="1347433"/>
                    <a:pt x="0" y="868032"/>
                  </a:cubicBezTo>
                  <a:cubicBezTo>
                    <a:pt x="0" y="388631"/>
                    <a:pt x="390968" y="0"/>
                    <a:pt x="873252" y="0"/>
                  </a:cubicBezTo>
                  <a:close/>
                </a:path>
              </a:pathLst>
            </a:custGeom>
          </p:spPr>
        </p:pic>
        <p:pic>
          <p:nvPicPr>
            <p:cNvPr id="31" name="Picture 30" descr="A close up of a mountain&#10;&#10;Description automatically generated">
              <a:extLst>
                <a:ext uri="{FF2B5EF4-FFF2-40B4-BE49-F238E27FC236}">
                  <a16:creationId xmlns:a16="http://schemas.microsoft.com/office/drawing/2014/main" id="{3DFE74BF-6295-439C-95CF-F1BDB7E39B0A}"/>
                </a:ext>
              </a:extLst>
            </p:cNvPr>
            <p:cNvPicPr>
              <a:picLocks noChangeAspect="1"/>
            </p:cNvPicPr>
            <p:nvPr/>
          </p:nvPicPr>
          <p:blipFill>
            <a:blip r:embed="rId5">
              <a:extLst>
                <a:ext uri="{28A0092B-C50C-407E-A947-70E740481C1C}">
                  <a14:useLocalDpi xmlns:a14="http://schemas.microsoft.com/office/drawing/2010/main" val="0"/>
                </a:ext>
              </a:extLst>
            </a:blip>
            <a:srcRect l="7761" t="432" r="55688" b="3352"/>
            <a:stretch>
              <a:fillRect/>
            </a:stretch>
          </p:blipFill>
          <p:spPr>
            <a:xfrm>
              <a:off x="4735459" y="1989998"/>
              <a:ext cx="914400" cy="914400"/>
            </a:xfrm>
            <a:custGeom>
              <a:avLst/>
              <a:gdLst>
                <a:gd name="connsiteX0" fmla="*/ 1470910 w 2941820"/>
                <a:gd name="connsiteY0" fmla="*/ 0 h 2941820"/>
                <a:gd name="connsiteX1" fmla="*/ 2941820 w 2941820"/>
                <a:gd name="connsiteY1" fmla="*/ 1470910 h 2941820"/>
                <a:gd name="connsiteX2" fmla="*/ 1470910 w 2941820"/>
                <a:gd name="connsiteY2" fmla="*/ 2941820 h 2941820"/>
                <a:gd name="connsiteX3" fmla="*/ 0 w 2941820"/>
                <a:gd name="connsiteY3" fmla="*/ 1470910 h 2941820"/>
                <a:gd name="connsiteX4" fmla="*/ 1470910 w 2941820"/>
                <a:gd name="connsiteY4" fmla="*/ 0 h 294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820" h="2941820">
                  <a:moveTo>
                    <a:pt x="1470910" y="0"/>
                  </a:moveTo>
                  <a:cubicBezTo>
                    <a:pt x="2283271" y="0"/>
                    <a:pt x="2941820" y="658549"/>
                    <a:pt x="2941820" y="1470910"/>
                  </a:cubicBezTo>
                  <a:cubicBezTo>
                    <a:pt x="2941820" y="2283271"/>
                    <a:pt x="2283271" y="2941820"/>
                    <a:pt x="1470910" y="2941820"/>
                  </a:cubicBezTo>
                  <a:cubicBezTo>
                    <a:pt x="658549" y="2941820"/>
                    <a:pt x="0" y="2283271"/>
                    <a:pt x="0" y="1470910"/>
                  </a:cubicBezTo>
                  <a:cubicBezTo>
                    <a:pt x="0" y="658549"/>
                    <a:pt x="658549" y="0"/>
                    <a:pt x="1470910" y="0"/>
                  </a:cubicBezTo>
                  <a:close/>
                </a:path>
              </a:pathLst>
            </a:custGeom>
          </p:spPr>
        </p:pic>
        <p:pic>
          <p:nvPicPr>
            <p:cNvPr id="36" name="Picture 35" descr="A picture containing drawing, table&#10;&#10;Description automatically generated">
              <a:extLst>
                <a:ext uri="{FF2B5EF4-FFF2-40B4-BE49-F238E27FC236}">
                  <a16:creationId xmlns:a16="http://schemas.microsoft.com/office/drawing/2014/main" id="{75370D41-7937-4FC5-AC5A-2F0F0F21BB11}"/>
                </a:ext>
              </a:extLst>
            </p:cNvPr>
            <p:cNvPicPr>
              <a:picLocks noChangeAspect="1"/>
            </p:cNvPicPr>
            <p:nvPr/>
          </p:nvPicPr>
          <p:blipFill>
            <a:blip r:embed="rId6">
              <a:extLst>
                <a:ext uri="{28A0092B-C50C-407E-A947-70E740481C1C}">
                  <a14:useLocalDpi xmlns:a14="http://schemas.microsoft.com/office/drawing/2010/main" val="0"/>
                </a:ext>
              </a:extLst>
            </a:blip>
            <a:srcRect l="3310" t="22062" r="69315" b="33108"/>
            <a:stretch>
              <a:fillRect/>
            </a:stretch>
          </p:blipFill>
          <p:spPr>
            <a:xfrm>
              <a:off x="2083704" y="4312877"/>
              <a:ext cx="914400" cy="914400"/>
            </a:xfrm>
            <a:custGeom>
              <a:avLst/>
              <a:gdLst>
                <a:gd name="connsiteX0" fmla="*/ 625780 w 1251560"/>
                <a:gd name="connsiteY0" fmla="*/ 0 h 1251560"/>
                <a:gd name="connsiteX1" fmla="*/ 1251560 w 1251560"/>
                <a:gd name="connsiteY1" fmla="*/ 625780 h 1251560"/>
                <a:gd name="connsiteX2" fmla="*/ 625780 w 1251560"/>
                <a:gd name="connsiteY2" fmla="*/ 1251560 h 1251560"/>
                <a:gd name="connsiteX3" fmla="*/ 0 w 1251560"/>
                <a:gd name="connsiteY3" fmla="*/ 625780 h 1251560"/>
                <a:gd name="connsiteX4" fmla="*/ 625780 w 1251560"/>
                <a:gd name="connsiteY4" fmla="*/ 0 h 12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1560" h="1251560">
                  <a:moveTo>
                    <a:pt x="625780" y="0"/>
                  </a:moveTo>
                  <a:cubicBezTo>
                    <a:pt x="971389" y="0"/>
                    <a:pt x="1251560" y="280171"/>
                    <a:pt x="1251560" y="625780"/>
                  </a:cubicBezTo>
                  <a:cubicBezTo>
                    <a:pt x="1251560" y="971389"/>
                    <a:pt x="971389" y="1251560"/>
                    <a:pt x="625780" y="1251560"/>
                  </a:cubicBezTo>
                  <a:cubicBezTo>
                    <a:pt x="280171" y="1251560"/>
                    <a:pt x="0" y="971389"/>
                    <a:pt x="0" y="625780"/>
                  </a:cubicBezTo>
                  <a:cubicBezTo>
                    <a:pt x="0" y="280171"/>
                    <a:pt x="280171" y="0"/>
                    <a:pt x="625780" y="0"/>
                  </a:cubicBezTo>
                  <a:close/>
                </a:path>
              </a:pathLst>
            </a:custGeom>
          </p:spPr>
        </p:pic>
        <p:pic>
          <p:nvPicPr>
            <p:cNvPr id="40" name="Picture 39" descr="A picture containing toy, clock, drawing, room&#10;&#10;Description automatically generated">
              <a:extLst>
                <a:ext uri="{FF2B5EF4-FFF2-40B4-BE49-F238E27FC236}">
                  <a16:creationId xmlns:a16="http://schemas.microsoft.com/office/drawing/2014/main" id="{EDAA74E7-B507-4111-A952-14AE1A986FDD}"/>
                </a:ext>
              </a:extLst>
            </p:cNvPr>
            <p:cNvPicPr>
              <a:picLocks noChangeAspect="1"/>
            </p:cNvPicPr>
            <p:nvPr/>
          </p:nvPicPr>
          <p:blipFill>
            <a:blip r:embed="rId7">
              <a:extLst>
                <a:ext uri="{28A0092B-C50C-407E-A947-70E740481C1C}">
                  <a14:useLocalDpi xmlns:a14="http://schemas.microsoft.com/office/drawing/2010/main" val="0"/>
                </a:ext>
              </a:extLst>
            </a:blip>
            <a:srcRect l="33280" t="7226" r="33280" b="8972"/>
            <a:stretch>
              <a:fillRect/>
            </a:stretch>
          </p:blipFill>
          <p:spPr>
            <a:xfrm>
              <a:off x="2962621" y="5035499"/>
              <a:ext cx="914400" cy="914400"/>
            </a:xfrm>
            <a:custGeom>
              <a:avLst/>
              <a:gdLst>
                <a:gd name="connsiteX0" fmla="*/ 1528882 w 3057764"/>
                <a:gd name="connsiteY0" fmla="*/ 0 h 3057764"/>
                <a:gd name="connsiteX1" fmla="*/ 3057764 w 3057764"/>
                <a:gd name="connsiteY1" fmla="*/ 1528882 h 3057764"/>
                <a:gd name="connsiteX2" fmla="*/ 1528882 w 3057764"/>
                <a:gd name="connsiteY2" fmla="*/ 3057764 h 3057764"/>
                <a:gd name="connsiteX3" fmla="*/ 0 w 3057764"/>
                <a:gd name="connsiteY3" fmla="*/ 1528882 h 3057764"/>
                <a:gd name="connsiteX4" fmla="*/ 1528882 w 3057764"/>
                <a:gd name="connsiteY4" fmla="*/ 0 h 305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764" h="3057764">
                  <a:moveTo>
                    <a:pt x="1528882" y="0"/>
                  </a:moveTo>
                  <a:cubicBezTo>
                    <a:pt x="2373260" y="0"/>
                    <a:pt x="3057764" y="684504"/>
                    <a:pt x="3057764" y="1528882"/>
                  </a:cubicBezTo>
                  <a:cubicBezTo>
                    <a:pt x="3057764" y="2373260"/>
                    <a:pt x="2373260" y="3057764"/>
                    <a:pt x="1528882" y="3057764"/>
                  </a:cubicBezTo>
                  <a:cubicBezTo>
                    <a:pt x="684504" y="3057764"/>
                    <a:pt x="0" y="2373260"/>
                    <a:pt x="0" y="1528882"/>
                  </a:cubicBezTo>
                  <a:cubicBezTo>
                    <a:pt x="0" y="684504"/>
                    <a:pt x="684504" y="0"/>
                    <a:pt x="1528882" y="0"/>
                  </a:cubicBezTo>
                  <a:close/>
                </a:path>
              </a:pathLst>
            </a:custGeom>
            <a:ln w="38100">
              <a:solidFill>
                <a:schemeClr val="tx1"/>
              </a:solidFill>
            </a:ln>
          </p:spPr>
        </p:pic>
        <p:pic>
          <p:nvPicPr>
            <p:cNvPr id="44" name="Picture 43" descr="Hazardous Images, Stock Photos &amp; Vectors | Shutterstock">
              <a:hlinkClick r:id="rId8"/>
              <a:extLst>
                <a:ext uri="{FF2B5EF4-FFF2-40B4-BE49-F238E27FC236}">
                  <a16:creationId xmlns:a16="http://schemas.microsoft.com/office/drawing/2014/main" id="{83C1CDF9-E26B-4C4B-BE80-536BB0C34E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36450" t="8208" r="35511" b="13583"/>
            <a:stretch>
              <a:fillRect/>
            </a:stretch>
          </p:blipFill>
          <p:spPr bwMode="auto">
            <a:xfrm>
              <a:off x="5192659" y="4288225"/>
              <a:ext cx="914400" cy="914400"/>
            </a:xfrm>
            <a:custGeom>
              <a:avLst/>
              <a:gdLst>
                <a:gd name="connsiteX0" fmla="*/ 1042912 w 2085824"/>
                <a:gd name="connsiteY0" fmla="*/ 0 h 2085824"/>
                <a:gd name="connsiteX1" fmla="*/ 2085824 w 2085824"/>
                <a:gd name="connsiteY1" fmla="*/ 1042912 h 2085824"/>
                <a:gd name="connsiteX2" fmla="*/ 1042912 w 2085824"/>
                <a:gd name="connsiteY2" fmla="*/ 2085824 h 2085824"/>
                <a:gd name="connsiteX3" fmla="*/ 0 w 2085824"/>
                <a:gd name="connsiteY3" fmla="*/ 1042912 h 2085824"/>
                <a:gd name="connsiteX4" fmla="*/ 1042912 w 2085824"/>
                <a:gd name="connsiteY4" fmla="*/ 0 h 208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824" h="2085824">
                  <a:moveTo>
                    <a:pt x="1042912" y="0"/>
                  </a:moveTo>
                  <a:cubicBezTo>
                    <a:pt x="1618896" y="0"/>
                    <a:pt x="2085824" y="466928"/>
                    <a:pt x="2085824" y="1042912"/>
                  </a:cubicBezTo>
                  <a:cubicBezTo>
                    <a:pt x="2085824" y="1618896"/>
                    <a:pt x="1618896" y="2085824"/>
                    <a:pt x="1042912" y="2085824"/>
                  </a:cubicBezTo>
                  <a:cubicBezTo>
                    <a:pt x="466928" y="2085824"/>
                    <a:pt x="0" y="1618896"/>
                    <a:pt x="0" y="1042912"/>
                  </a:cubicBezTo>
                  <a:cubicBezTo>
                    <a:pt x="0" y="466928"/>
                    <a:pt x="466928" y="0"/>
                    <a:pt x="1042912" y="0"/>
                  </a:cubicBezTo>
                  <a:close/>
                </a:path>
              </a:pathLst>
            </a:custGeom>
            <a:noFill/>
            <a:extLst>
              <a:ext uri="{909E8E84-426E-40DD-AFC4-6F175D3DCCD1}">
                <a14:hiddenFill xmlns:a14="http://schemas.microsoft.com/office/drawing/2010/main">
                  <a:solidFill>
                    <a:srgbClr val="FFFFFF"/>
                  </a:solidFill>
                </a14:hiddenFill>
              </a:ext>
            </a:extLst>
          </p:spPr>
        </p:pic>
        <p:pic>
          <p:nvPicPr>
            <p:cNvPr id="48" name="Picture 47" descr="Smoke coming from the clouds&#10;&#10;Description automatically generated">
              <a:extLst>
                <a:ext uri="{FF2B5EF4-FFF2-40B4-BE49-F238E27FC236}">
                  <a16:creationId xmlns:a16="http://schemas.microsoft.com/office/drawing/2014/main" id="{78F3349D-B212-439C-868C-A0E351C5BF94}"/>
                </a:ext>
              </a:extLst>
            </p:cNvPr>
            <p:cNvPicPr>
              <a:picLocks noChangeAspect="1"/>
            </p:cNvPicPr>
            <p:nvPr/>
          </p:nvPicPr>
          <p:blipFill>
            <a:blip r:embed="rId10">
              <a:extLst>
                <a:ext uri="{28A0092B-C50C-407E-A947-70E740481C1C}">
                  <a14:useLocalDpi xmlns:a14="http://schemas.microsoft.com/office/drawing/2010/main" val="0"/>
                </a:ext>
              </a:extLst>
            </a:blip>
            <a:srcRect l="26525" t="2476" r="9678" b="1829"/>
            <a:stretch>
              <a:fillRect/>
            </a:stretch>
          </p:blipFill>
          <p:spPr>
            <a:xfrm>
              <a:off x="1841394" y="3056363"/>
              <a:ext cx="914400" cy="914400"/>
            </a:xfrm>
            <a:custGeom>
              <a:avLst/>
              <a:gdLst>
                <a:gd name="connsiteX0" fmla="*/ 1166706 w 2333412"/>
                <a:gd name="connsiteY0" fmla="*/ 0 h 2333412"/>
                <a:gd name="connsiteX1" fmla="*/ 2333412 w 2333412"/>
                <a:gd name="connsiteY1" fmla="*/ 1166706 h 2333412"/>
                <a:gd name="connsiteX2" fmla="*/ 1166706 w 2333412"/>
                <a:gd name="connsiteY2" fmla="*/ 2333412 h 2333412"/>
                <a:gd name="connsiteX3" fmla="*/ 0 w 2333412"/>
                <a:gd name="connsiteY3" fmla="*/ 1166706 h 2333412"/>
                <a:gd name="connsiteX4" fmla="*/ 1166706 w 2333412"/>
                <a:gd name="connsiteY4" fmla="*/ 0 h 2333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412" h="2333412">
                  <a:moveTo>
                    <a:pt x="1166706" y="0"/>
                  </a:moveTo>
                  <a:cubicBezTo>
                    <a:pt x="1811060" y="0"/>
                    <a:pt x="2333412" y="522352"/>
                    <a:pt x="2333412" y="1166706"/>
                  </a:cubicBezTo>
                  <a:cubicBezTo>
                    <a:pt x="2333412" y="1811060"/>
                    <a:pt x="1811060" y="2333412"/>
                    <a:pt x="1166706" y="2333412"/>
                  </a:cubicBezTo>
                  <a:cubicBezTo>
                    <a:pt x="522352" y="2333412"/>
                    <a:pt x="0" y="1811060"/>
                    <a:pt x="0" y="1166706"/>
                  </a:cubicBezTo>
                  <a:cubicBezTo>
                    <a:pt x="0" y="522352"/>
                    <a:pt x="522352" y="0"/>
                    <a:pt x="1166706" y="0"/>
                  </a:cubicBezTo>
                  <a:close/>
                </a:path>
              </a:pathLst>
            </a:custGeom>
          </p:spPr>
        </p:pic>
        <p:pic>
          <p:nvPicPr>
            <p:cNvPr id="51" name="Picture 50" descr="Mysterious Oil Spill Becomes New Environmental Crisis for Brazil ...">
              <a:extLst>
                <a:ext uri="{FF2B5EF4-FFF2-40B4-BE49-F238E27FC236}">
                  <a16:creationId xmlns:a16="http://schemas.microsoft.com/office/drawing/2014/main" id="{57FA0CA3-5A1D-4676-9767-6C8D57213D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45407" t="7551" r="3385" b="1311"/>
            <a:stretch>
              <a:fillRect/>
            </a:stretch>
          </p:blipFill>
          <p:spPr bwMode="auto">
            <a:xfrm>
              <a:off x="4265083" y="5063860"/>
              <a:ext cx="914400" cy="914400"/>
            </a:xfrm>
            <a:custGeom>
              <a:avLst/>
              <a:gdLst>
                <a:gd name="connsiteX0" fmla="*/ 729196 w 1458392"/>
                <a:gd name="connsiteY0" fmla="*/ 0 h 1458392"/>
                <a:gd name="connsiteX1" fmla="*/ 1458392 w 1458392"/>
                <a:gd name="connsiteY1" fmla="*/ 729196 h 1458392"/>
                <a:gd name="connsiteX2" fmla="*/ 729196 w 1458392"/>
                <a:gd name="connsiteY2" fmla="*/ 1458392 h 1458392"/>
                <a:gd name="connsiteX3" fmla="*/ 0 w 1458392"/>
                <a:gd name="connsiteY3" fmla="*/ 729196 h 1458392"/>
                <a:gd name="connsiteX4" fmla="*/ 729196 w 1458392"/>
                <a:gd name="connsiteY4" fmla="*/ 0 h 1458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392" h="1458392">
                  <a:moveTo>
                    <a:pt x="729196" y="0"/>
                  </a:moveTo>
                  <a:cubicBezTo>
                    <a:pt x="1131920" y="0"/>
                    <a:pt x="1458392" y="326472"/>
                    <a:pt x="1458392" y="729196"/>
                  </a:cubicBezTo>
                  <a:cubicBezTo>
                    <a:pt x="1458392" y="1131920"/>
                    <a:pt x="1131920" y="1458392"/>
                    <a:pt x="729196" y="1458392"/>
                  </a:cubicBezTo>
                  <a:cubicBezTo>
                    <a:pt x="326472" y="1458392"/>
                    <a:pt x="0" y="1131920"/>
                    <a:pt x="0" y="729196"/>
                  </a:cubicBezTo>
                  <a:cubicBezTo>
                    <a:pt x="0" y="326472"/>
                    <a:pt x="326472" y="0"/>
                    <a:pt x="729196" y="0"/>
                  </a:cubicBezTo>
                  <a:close/>
                </a:path>
              </a:pathLst>
            </a:cu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270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B833-E37F-4691-A4DF-3B17508E5DF7}"/>
              </a:ext>
            </a:extLst>
          </p:cNvPr>
          <p:cNvSpPr>
            <a:spLocks noGrp="1"/>
          </p:cNvSpPr>
          <p:nvPr>
            <p:ph type="title"/>
          </p:nvPr>
        </p:nvSpPr>
        <p:spPr/>
        <p:txBody>
          <a:bodyPr/>
          <a:lstStyle/>
          <a:p>
            <a:r>
              <a:rPr lang="en-US"/>
              <a:t>Exercise: Environmental Settlements</a:t>
            </a:r>
          </a:p>
        </p:txBody>
      </p:sp>
      <p:pic>
        <p:nvPicPr>
          <p:cNvPr id="3" name="Picture 2">
            <a:extLst>
              <a:ext uri="{FF2B5EF4-FFF2-40B4-BE49-F238E27FC236}">
                <a16:creationId xmlns:a16="http://schemas.microsoft.com/office/drawing/2014/main" id="{1CCF46E4-B22C-436A-9EDA-37847E3C43E4}"/>
              </a:ext>
            </a:extLst>
          </p:cNvPr>
          <p:cNvPicPr>
            <a:picLocks noChangeAspect="1"/>
          </p:cNvPicPr>
          <p:nvPr/>
        </p:nvPicPr>
        <p:blipFill>
          <a:blip r:embed="rId2"/>
          <a:stretch>
            <a:fillRect/>
          </a:stretch>
        </p:blipFill>
        <p:spPr>
          <a:xfrm>
            <a:off x="3662543" y="2726954"/>
            <a:ext cx="5486400" cy="3968969"/>
          </a:xfrm>
          <a:prstGeom prst="rect">
            <a:avLst/>
          </a:prstGeom>
        </p:spPr>
      </p:pic>
      <p:sp>
        <p:nvSpPr>
          <p:cNvPr id="13" name="TextBox 12">
            <a:extLst>
              <a:ext uri="{FF2B5EF4-FFF2-40B4-BE49-F238E27FC236}">
                <a16:creationId xmlns:a16="http://schemas.microsoft.com/office/drawing/2014/main" id="{7A5EC80E-89BB-41BE-8B94-75FE7CE41E23}"/>
              </a:ext>
            </a:extLst>
          </p:cNvPr>
          <p:cNvSpPr txBox="1"/>
          <p:nvPr/>
        </p:nvSpPr>
        <p:spPr>
          <a:xfrm>
            <a:off x="84027" y="843677"/>
            <a:ext cx="3578516" cy="452431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Select one of the 9 federal environmental regulations below.</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Using the EPA’s Civil Cases and Settlement’s search tool to find a case involving a chemical or manufacturing company.</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Identify what rules were violated, and what the settlement or penalty involved.</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hlinkClick r:id="rId3"/>
              </a:rPr>
              <a:t>https://cfpub.epa.gov/enforcement/cases/index.cfm?templatePage=12&amp;ID=9</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633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8A8-A4CF-4C31-8DA7-B2ED79F8690F}"/>
              </a:ext>
            </a:extLst>
          </p:cNvPr>
          <p:cNvSpPr>
            <a:spLocks noGrp="1"/>
          </p:cNvSpPr>
          <p:nvPr>
            <p:ph type="title"/>
          </p:nvPr>
        </p:nvSpPr>
        <p:spPr/>
        <p:txBody>
          <a:bodyPr/>
          <a:lstStyle/>
          <a:p>
            <a:r>
              <a:rPr lang="en-US"/>
              <a:t>Toxic Substances Control Act (1976) </a:t>
            </a:r>
          </a:p>
        </p:txBody>
      </p:sp>
      <p:pic>
        <p:nvPicPr>
          <p:cNvPr id="5" name="Picture 4" descr="A picture containing bottle, food&#10;&#10;Description automatically generated">
            <a:extLst>
              <a:ext uri="{FF2B5EF4-FFF2-40B4-BE49-F238E27FC236}">
                <a16:creationId xmlns:a16="http://schemas.microsoft.com/office/drawing/2014/main" id="{27B72D40-6DEF-42E5-9344-C8FABAEC6779}"/>
              </a:ext>
            </a:extLst>
          </p:cNvPr>
          <p:cNvPicPr>
            <a:picLocks noChangeAspect="1"/>
          </p:cNvPicPr>
          <p:nvPr/>
        </p:nvPicPr>
        <p:blipFill>
          <a:blip r:embed="rId3">
            <a:extLst>
              <a:ext uri="{28A0092B-C50C-407E-A947-70E740481C1C}">
                <a14:useLocalDpi xmlns:a14="http://schemas.microsoft.com/office/drawing/2010/main" val="0"/>
              </a:ext>
            </a:extLst>
          </a:blip>
          <a:srcRect l="14346" r="46354" b="11401"/>
          <a:stretch>
            <a:fillRect/>
          </a:stretch>
        </p:blipFill>
        <p:spPr>
          <a:xfrm>
            <a:off x="212182" y="871183"/>
            <a:ext cx="2377440" cy="237628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sp>
        <p:nvSpPr>
          <p:cNvPr id="7" name="TextBox 6">
            <a:extLst>
              <a:ext uri="{FF2B5EF4-FFF2-40B4-BE49-F238E27FC236}">
                <a16:creationId xmlns:a16="http://schemas.microsoft.com/office/drawing/2014/main" id="{23F60010-D434-49C7-ABD5-94F0CBF60E01}"/>
              </a:ext>
            </a:extLst>
          </p:cNvPr>
          <p:cNvSpPr txBox="1"/>
          <p:nvPr/>
        </p:nvSpPr>
        <p:spPr>
          <a:xfrm>
            <a:off x="3089189" y="786597"/>
            <a:ext cx="6000442" cy="2585323"/>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Sparked by the </a:t>
            </a:r>
            <a:r>
              <a:rPr lang="en-US" b="1">
                <a:latin typeface="Arial" panose="020B0604020202020204" pitchFamily="34" charset="0"/>
                <a:cs typeface="Arial" panose="020B0604020202020204" pitchFamily="34" charset="0"/>
              </a:rPr>
              <a:t>contamination of the Hudson River </a:t>
            </a:r>
            <a:r>
              <a:rPr lang="en-US">
                <a:latin typeface="Arial" panose="020B0604020202020204" pitchFamily="34" charset="0"/>
                <a:cs typeface="Arial" panose="020B0604020202020204" pitchFamily="34" charset="0"/>
              </a:rPr>
              <a:t>with polychlorinated biphenyls and </a:t>
            </a:r>
            <a:r>
              <a:rPr lang="en-US" b="1">
                <a:latin typeface="Arial" panose="020B0604020202020204" pitchFamily="34" charset="0"/>
                <a:cs typeface="Arial" panose="020B0604020202020204" pitchFamily="34" charset="0"/>
              </a:rPr>
              <a:t>the contamination of milk cows </a:t>
            </a:r>
            <a:r>
              <a:rPr lang="en-US">
                <a:latin typeface="Arial" panose="020B0604020202020204" pitchFamily="34" charset="0"/>
                <a:cs typeface="Arial" panose="020B0604020202020204" pitchFamily="34" charset="0"/>
              </a:rPr>
              <a:t>by polybrominated biphenyls in Michigan.</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the EPA to </a:t>
            </a:r>
            <a:r>
              <a:rPr lang="en-US" b="1">
                <a:latin typeface="Arial" panose="020B0604020202020204" pitchFamily="34" charset="0"/>
                <a:cs typeface="Arial" panose="020B0604020202020204" pitchFamily="34" charset="0"/>
              </a:rPr>
              <a:t>screen new chemicals</a:t>
            </a:r>
            <a:r>
              <a:rPr lang="en-US">
                <a:latin typeface="Arial" panose="020B0604020202020204" pitchFamily="34" charset="0"/>
                <a:cs typeface="Arial" panose="020B0604020202020204" pitchFamily="34" charset="0"/>
              </a:rPr>
              <a:t> and certain existing chemicals to assess their risks.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When a chemical is </a:t>
            </a:r>
            <a:r>
              <a:rPr lang="en-US" b="1">
                <a:latin typeface="Arial" panose="020B0604020202020204" pitchFamily="34" charset="0"/>
                <a:cs typeface="Arial" panose="020B0604020202020204" pitchFamily="34" charset="0"/>
              </a:rPr>
              <a:t>found to pose an “unreasonable risk”</a:t>
            </a:r>
            <a:r>
              <a:rPr lang="en-US">
                <a:latin typeface="Arial" panose="020B0604020202020204" pitchFamily="34" charset="0"/>
                <a:cs typeface="Arial" panose="020B0604020202020204" pitchFamily="34" charset="0"/>
              </a:rPr>
              <a:t> to human health or the environment, the EPA is authorized to take action.</a:t>
            </a:r>
          </a:p>
        </p:txBody>
      </p:sp>
      <p:sp>
        <p:nvSpPr>
          <p:cNvPr id="8" name="TextBox 7">
            <a:extLst>
              <a:ext uri="{FF2B5EF4-FFF2-40B4-BE49-F238E27FC236}">
                <a16:creationId xmlns:a16="http://schemas.microsoft.com/office/drawing/2014/main" id="{794C1316-11F0-4763-AA2E-E0F48271CC69}"/>
              </a:ext>
            </a:extLst>
          </p:cNvPr>
          <p:cNvSpPr txBox="1"/>
          <p:nvPr/>
        </p:nvSpPr>
        <p:spPr>
          <a:xfrm>
            <a:off x="1798322" y="4385714"/>
            <a:ext cx="6000442" cy="2308324"/>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“Dover violated section 5(a) of Toxic Substances Control Act 15. U.S.C. § 2604(a)(l) by manufacturing short-chained, medium-chained, and long-chained chlorinated paraffins without first submitting a pre-manufacture notice to the Administrator of EPA at least 90 days before manufacturing such substance.”</a:t>
            </a:r>
          </a:p>
          <a:p>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Fine: $1.4 million</a:t>
            </a:r>
          </a:p>
        </p:txBody>
      </p:sp>
      <p:pic>
        <p:nvPicPr>
          <p:cNvPr id="3" name="Picture 2">
            <a:extLst>
              <a:ext uri="{FF2B5EF4-FFF2-40B4-BE49-F238E27FC236}">
                <a16:creationId xmlns:a16="http://schemas.microsoft.com/office/drawing/2014/main" id="{BA1DF6C8-9305-4746-B4CC-83151CB23A2C}"/>
              </a:ext>
            </a:extLst>
          </p:cNvPr>
          <p:cNvPicPr>
            <a:picLocks noChangeAspect="1"/>
          </p:cNvPicPr>
          <p:nvPr/>
        </p:nvPicPr>
        <p:blipFill>
          <a:blip r:embed="rId4"/>
          <a:stretch>
            <a:fillRect/>
          </a:stretch>
        </p:blipFill>
        <p:spPr>
          <a:xfrm>
            <a:off x="709329" y="3567358"/>
            <a:ext cx="2743200" cy="753218"/>
          </a:xfrm>
          <a:prstGeom prst="rect">
            <a:avLst/>
          </a:prstGeom>
        </p:spPr>
      </p:pic>
    </p:spTree>
    <p:extLst>
      <p:ext uri="{BB962C8B-B14F-4D97-AF65-F5344CB8AC3E}">
        <p14:creationId xmlns:p14="http://schemas.microsoft.com/office/powerpoint/2010/main" val="4091139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8A8-A4CF-4C31-8DA7-B2ED79F8690F}"/>
              </a:ext>
            </a:extLst>
          </p:cNvPr>
          <p:cNvSpPr>
            <a:spLocks noGrp="1"/>
          </p:cNvSpPr>
          <p:nvPr>
            <p:ph type="title"/>
          </p:nvPr>
        </p:nvSpPr>
        <p:spPr/>
        <p:txBody>
          <a:bodyPr/>
          <a:lstStyle/>
          <a:p>
            <a:r>
              <a:rPr lang="en-US"/>
              <a:t>Federal Insecticide, Fungicide, and Rodenticide Act </a:t>
            </a:r>
          </a:p>
        </p:txBody>
      </p:sp>
      <p:pic>
        <p:nvPicPr>
          <p:cNvPr id="5" name="Picture 4">
            <a:extLst>
              <a:ext uri="{FF2B5EF4-FFF2-40B4-BE49-F238E27FC236}">
                <a16:creationId xmlns:a16="http://schemas.microsoft.com/office/drawing/2014/main" id="{27B72D40-6DEF-42E5-9344-C8FABAEC67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2759" y="871183"/>
            <a:ext cx="2376286" cy="237628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sp>
        <p:nvSpPr>
          <p:cNvPr id="7" name="TextBox 6">
            <a:extLst>
              <a:ext uri="{FF2B5EF4-FFF2-40B4-BE49-F238E27FC236}">
                <a16:creationId xmlns:a16="http://schemas.microsoft.com/office/drawing/2014/main" id="{23F60010-D434-49C7-ABD5-94F0CBF60E01}"/>
              </a:ext>
            </a:extLst>
          </p:cNvPr>
          <p:cNvSpPr txBox="1"/>
          <p:nvPr/>
        </p:nvSpPr>
        <p:spPr>
          <a:xfrm>
            <a:off x="3089189" y="786597"/>
            <a:ext cx="6000442" cy="1754326"/>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Originally enacted in 1947, but amended in 1972 to strengthen enforcement provisions, shifting emphasis from labelling to protecting health and environment and more regulatory powers.</a:t>
            </a:r>
          </a:p>
          <a:p>
            <a:pPr marL="285750" indent="-285750">
              <a:buFont typeface="Arial" panose="020B0604020202020204" pitchFamily="34" charset="0"/>
              <a:buChar char="•"/>
            </a:pPr>
            <a:r>
              <a:rPr lang="en-US" b="1">
                <a:latin typeface="Arial" panose="020B0604020202020204" pitchFamily="34" charset="0"/>
                <a:cs typeface="Arial" panose="020B0604020202020204" pitchFamily="34" charset="0"/>
              </a:rPr>
              <a:t>Pesticides must be registered </a:t>
            </a:r>
            <a:r>
              <a:rPr lang="en-US">
                <a:latin typeface="Arial" panose="020B0604020202020204" pitchFamily="34" charset="0"/>
                <a:cs typeface="Arial" panose="020B0604020202020204" pitchFamily="34" charset="0"/>
              </a:rPr>
              <a:t>with the EPA before they are distributed or sold.</a:t>
            </a:r>
          </a:p>
        </p:txBody>
      </p:sp>
      <p:sp>
        <p:nvSpPr>
          <p:cNvPr id="8" name="TextBox 7">
            <a:extLst>
              <a:ext uri="{FF2B5EF4-FFF2-40B4-BE49-F238E27FC236}">
                <a16:creationId xmlns:a16="http://schemas.microsoft.com/office/drawing/2014/main" id="{794C1316-11F0-4763-AA2E-E0F48271CC69}"/>
              </a:ext>
            </a:extLst>
          </p:cNvPr>
          <p:cNvSpPr txBox="1"/>
          <p:nvPr/>
        </p:nvSpPr>
        <p:spPr>
          <a:xfrm>
            <a:off x="1981202" y="4114633"/>
            <a:ext cx="6000442" cy="2031325"/>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Scotts distributed or sold millions of units of unregistered, improperly labeled, and formulated pesticides in violation of FIFRA since 2003… More than 100 Scotts’ products were in violation of FIFRA</a:t>
            </a:r>
          </a:p>
          <a:p>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Fine: $6 million civil penalty, and $2 million in environmental projects</a:t>
            </a:r>
          </a:p>
        </p:txBody>
      </p:sp>
      <p:pic>
        <p:nvPicPr>
          <p:cNvPr id="3" name="Picture 2">
            <a:extLst>
              <a:ext uri="{FF2B5EF4-FFF2-40B4-BE49-F238E27FC236}">
                <a16:creationId xmlns:a16="http://schemas.microsoft.com/office/drawing/2014/main" id="{BA1DF6C8-9305-4746-B4CC-83151CB23A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6722" y="3374373"/>
            <a:ext cx="2743200" cy="613356"/>
          </a:xfrm>
          <a:prstGeom prst="rect">
            <a:avLst/>
          </a:prstGeom>
        </p:spPr>
      </p:pic>
    </p:spTree>
    <p:extLst>
      <p:ext uri="{BB962C8B-B14F-4D97-AF65-F5344CB8AC3E}">
        <p14:creationId xmlns:p14="http://schemas.microsoft.com/office/powerpoint/2010/main" val="112996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8A8-A4CF-4C31-8DA7-B2ED79F8690F}"/>
              </a:ext>
            </a:extLst>
          </p:cNvPr>
          <p:cNvSpPr>
            <a:spLocks noGrp="1"/>
          </p:cNvSpPr>
          <p:nvPr>
            <p:ph type="title"/>
          </p:nvPr>
        </p:nvSpPr>
        <p:spPr/>
        <p:txBody>
          <a:bodyPr/>
          <a:lstStyle/>
          <a:p>
            <a:r>
              <a:rPr lang="en-US"/>
              <a:t>Clean Air Act </a:t>
            </a:r>
          </a:p>
        </p:txBody>
      </p:sp>
      <p:pic>
        <p:nvPicPr>
          <p:cNvPr id="5" name="Picture 4">
            <a:extLst>
              <a:ext uri="{FF2B5EF4-FFF2-40B4-BE49-F238E27FC236}">
                <a16:creationId xmlns:a16="http://schemas.microsoft.com/office/drawing/2014/main" id="{27B72D40-6DEF-42E5-9344-C8FABAEC67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2759" y="871183"/>
            <a:ext cx="2376286" cy="237628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sp>
        <p:nvSpPr>
          <p:cNvPr id="7" name="TextBox 6">
            <a:extLst>
              <a:ext uri="{FF2B5EF4-FFF2-40B4-BE49-F238E27FC236}">
                <a16:creationId xmlns:a16="http://schemas.microsoft.com/office/drawing/2014/main" id="{23F60010-D434-49C7-ABD5-94F0CBF60E01}"/>
              </a:ext>
            </a:extLst>
          </p:cNvPr>
          <p:cNvSpPr txBox="1"/>
          <p:nvPr/>
        </p:nvSpPr>
        <p:spPr>
          <a:xfrm>
            <a:off x="2545492" y="786597"/>
            <a:ext cx="6544139"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new and existing sources of air pollution to comply with </a:t>
            </a:r>
            <a:r>
              <a:rPr lang="en-US" b="1">
                <a:latin typeface="Arial" panose="020B0604020202020204" pitchFamily="34" charset="0"/>
                <a:cs typeface="Arial" panose="020B0604020202020204" pitchFamily="34" charset="0"/>
              </a:rPr>
              <a:t>source-specific emission limits</a:t>
            </a:r>
            <a:r>
              <a:rPr lang="en-US">
                <a:latin typeface="Arial" panose="020B0604020202020204" pitchFamily="34" charset="0"/>
                <a:cs typeface="Arial" panose="020B0604020202020204" pitchFamily="34" charset="0"/>
              </a:rPr>
              <a:t> designed to meet air quality standards.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1990 amendments </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Established </a:t>
            </a:r>
            <a:r>
              <a:rPr lang="en-US" b="1">
                <a:latin typeface="Arial" panose="020B0604020202020204" pitchFamily="34" charset="0"/>
                <a:cs typeface="Arial" panose="020B0604020202020204" pitchFamily="34" charset="0"/>
              </a:rPr>
              <a:t>market-based emissions allowances </a:t>
            </a:r>
            <a:r>
              <a:rPr lang="en-US">
                <a:latin typeface="Arial" panose="020B0604020202020204" pitchFamily="34" charset="0"/>
                <a:cs typeface="Arial" panose="020B0604020202020204" pitchFamily="34" charset="0"/>
              </a:rPr>
              <a:t>for SO2</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Established a clean-fuel vehicle program</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Created a market for alternative fuels and required tailpipe emission standards.</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Instituted a state-run permit program for point sources.</a:t>
            </a:r>
          </a:p>
        </p:txBody>
      </p:sp>
      <p:sp>
        <p:nvSpPr>
          <p:cNvPr id="8" name="TextBox 7">
            <a:extLst>
              <a:ext uri="{FF2B5EF4-FFF2-40B4-BE49-F238E27FC236}">
                <a16:creationId xmlns:a16="http://schemas.microsoft.com/office/drawing/2014/main" id="{794C1316-11F0-4763-AA2E-E0F48271CC69}"/>
              </a:ext>
            </a:extLst>
          </p:cNvPr>
          <p:cNvSpPr txBox="1"/>
          <p:nvPr/>
        </p:nvSpPr>
        <p:spPr>
          <a:xfrm>
            <a:off x="2545492" y="3913358"/>
            <a:ext cx="6647935" cy="313932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U.S. v. NGL Crude Logistics (2018)</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1">
                <a:latin typeface="Arial" panose="020B0604020202020204" pitchFamily="34" charset="0"/>
                <a:cs typeface="Arial" panose="020B0604020202020204" pitchFamily="34" charset="0"/>
              </a:rPr>
              <a:t>NGL failed to retire RINs when it designated the biodiesel it sold to Western Dubuque as a “feedstock.”</a:t>
            </a:r>
          </a:p>
          <a:p>
            <a:pPr marL="285750" indent="-285750">
              <a:buFont typeface="Arial" panose="020B0604020202020204" pitchFamily="34" charset="0"/>
              <a:buChar char="•"/>
            </a:pPr>
            <a:r>
              <a:rPr lang="en-US" i="1">
                <a:latin typeface="Arial" panose="020B0604020202020204" pitchFamily="34" charset="0"/>
                <a:cs typeface="Arial" panose="020B0604020202020204" pitchFamily="34" charset="0"/>
              </a:rPr>
              <a:t>NGL illegally transferred invalid RINs that Western Dubuque generated from NGL’s methyl ester “feedstock”</a:t>
            </a:r>
          </a:p>
          <a:p>
            <a:pPr marL="285750" indent="-285750">
              <a:buFont typeface="Arial" panose="020B0604020202020204" pitchFamily="34" charset="0"/>
              <a:buChar char="•"/>
            </a:pPr>
            <a:r>
              <a:rPr lang="en-US" i="1">
                <a:latin typeface="Arial" panose="020B0604020202020204" pitchFamily="34" charset="0"/>
                <a:cs typeface="Arial" panose="020B0604020202020204" pitchFamily="34" charset="0"/>
              </a:rPr>
              <a:t>NGL caused Western Dubuque to commit prohibited acts.</a:t>
            </a:r>
          </a:p>
          <a:p>
            <a:pPr marL="285750" indent="-285750">
              <a:buFont typeface="Arial" panose="020B0604020202020204" pitchFamily="34" charset="0"/>
              <a:buChar char="•"/>
            </a:pPr>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Fine: purchase and retire 36 million valid RINS, and a civil penalty of $25 million</a:t>
            </a:r>
          </a:p>
          <a:p>
            <a:endParaRPr lang="en-US" i="1">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92AE76-DB93-49B1-9BD1-96AC658F87BD}"/>
              </a:ext>
            </a:extLst>
          </p:cNvPr>
          <p:cNvPicPr>
            <a:picLocks noChangeAspect="1"/>
          </p:cNvPicPr>
          <p:nvPr/>
        </p:nvPicPr>
        <p:blipFill>
          <a:blip r:embed="rId4"/>
          <a:stretch>
            <a:fillRect/>
          </a:stretch>
        </p:blipFill>
        <p:spPr>
          <a:xfrm>
            <a:off x="269120" y="4093382"/>
            <a:ext cx="1828800" cy="1048357"/>
          </a:xfrm>
          <a:prstGeom prst="rect">
            <a:avLst/>
          </a:prstGeom>
        </p:spPr>
      </p:pic>
      <p:pic>
        <p:nvPicPr>
          <p:cNvPr id="6" name="Picture 5">
            <a:extLst>
              <a:ext uri="{FF2B5EF4-FFF2-40B4-BE49-F238E27FC236}">
                <a16:creationId xmlns:a16="http://schemas.microsoft.com/office/drawing/2014/main" id="{F39A11DA-036C-4E1D-A2AE-251FE3648F61}"/>
              </a:ext>
            </a:extLst>
          </p:cNvPr>
          <p:cNvPicPr>
            <a:picLocks noChangeAspect="1"/>
          </p:cNvPicPr>
          <p:nvPr/>
        </p:nvPicPr>
        <p:blipFill>
          <a:blip r:embed="rId5"/>
          <a:stretch>
            <a:fillRect/>
          </a:stretch>
        </p:blipFill>
        <p:spPr>
          <a:xfrm>
            <a:off x="87347" y="5339267"/>
            <a:ext cx="2286000" cy="647550"/>
          </a:xfrm>
          <a:prstGeom prst="rect">
            <a:avLst/>
          </a:prstGeom>
        </p:spPr>
      </p:pic>
    </p:spTree>
    <p:extLst>
      <p:ext uri="{BB962C8B-B14F-4D97-AF65-F5344CB8AC3E}">
        <p14:creationId xmlns:p14="http://schemas.microsoft.com/office/powerpoint/2010/main" val="173469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8A8-A4CF-4C31-8DA7-B2ED79F8690F}"/>
              </a:ext>
            </a:extLst>
          </p:cNvPr>
          <p:cNvSpPr>
            <a:spLocks noGrp="1"/>
          </p:cNvSpPr>
          <p:nvPr>
            <p:ph type="title"/>
          </p:nvPr>
        </p:nvSpPr>
        <p:spPr/>
        <p:txBody>
          <a:bodyPr/>
          <a:lstStyle/>
          <a:p>
            <a:r>
              <a:rPr lang="en-US"/>
              <a:t>Occupational Safety and Health Act </a:t>
            </a:r>
          </a:p>
        </p:txBody>
      </p:sp>
      <p:pic>
        <p:nvPicPr>
          <p:cNvPr id="5" name="Picture 4">
            <a:extLst>
              <a:ext uri="{FF2B5EF4-FFF2-40B4-BE49-F238E27FC236}">
                <a16:creationId xmlns:a16="http://schemas.microsoft.com/office/drawing/2014/main" id="{27B72D40-6DEF-42E5-9344-C8FABAEC67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2759" y="871183"/>
            <a:ext cx="2376286" cy="237628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sp>
        <p:nvSpPr>
          <p:cNvPr id="7" name="TextBox 6">
            <a:extLst>
              <a:ext uri="{FF2B5EF4-FFF2-40B4-BE49-F238E27FC236}">
                <a16:creationId xmlns:a16="http://schemas.microsoft.com/office/drawing/2014/main" id="{23F60010-D434-49C7-ABD5-94F0CBF60E01}"/>
              </a:ext>
            </a:extLst>
          </p:cNvPr>
          <p:cNvSpPr txBox="1"/>
          <p:nvPr/>
        </p:nvSpPr>
        <p:spPr>
          <a:xfrm>
            <a:off x="3089189" y="786597"/>
            <a:ext cx="6000442" cy="2308324"/>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OSHA to set workplace standards that are designed to provide all workers with a safe and healthy work environment e.g. exposure limits, labeling reqs, PPE, monitoring reqs.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Establishes uniform hazard communication requirements (e.g. MSDSs)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employers to maintain records of employees’ work-related deaths, injuries, and illnesses.</a:t>
            </a:r>
          </a:p>
        </p:txBody>
      </p:sp>
      <p:sp>
        <p:nvSpPr>
          <p:cNvPr id="8" name="TextBox 7">
            <a:extLst>
              <a:ext uri="{FF2B5EF4-FFF2-40B4-BE49-F238E27FC236}">
                <a16:creationId xmlns:a16="http://schemas.microsoft.com/office/drawing/2014/main" id="{794C1316-11F0-4763-AA2E-E0F48271CC69}"/>
              </a:ext>
            </a:extLst>
          </p:cNvPr>
          <p:cNvSpPr txBox="1"/>
          <p:nvPr/>
        </p:nvSpPr>
        <p:spPr>
          <a:xfrm>
            <a:off x="2496065" y="3681051"/>
            <a:ext cx="6647935" cy="286232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Republic Steel (2013)</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“OSHA received a formal complaint from the United Steelworkers Union alleging inadequate fall protection and other unsafe practices exposing workers to various hazards in the plant’s melt shop. During the inspection, OSHA discovered that two workers had been seriously injured in falls at the site.”</a:t>
            </a:r>
          </a:p>
          <a:p>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Fine: $1.1 million</a:t>
            </a:r>
          </a:p>
          <a:p>
            <a:endParaRPr lang="en-US" i="1">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E1EE722-0FE6-4639-9AD4-C719D495C984}"/>
              </a:ext>
            </a:extLst>
          </p:cNvPr>
          <p:cNvPicPr>
            <a:picLocks noChangeAspect="1"/>
          </p:cNvPicPr>
          <p:nvPr/>
        </p:nvPicPr>
        <p:blipFill>
          <a:blip r:embed="rId4"/>
          <a:stretch>
            <a:fillRect/>
          </a:stretch>
        </p:blipFill>
        <p:spPr>
          <a:xfrm>
            <a:off x="212759" y="4314490"/>
            <a:ext cx="2194560" cy="953001"/>
          </a:xfrm>
          <a:prstGeom prst="rect">
            <a:avLst/>
          </a:prstGeom>
        </p:spPr>
      </p:pic>
    </p:spTree>
    <p:extLst>
      <p:ext uri="{BB962C8B-B14F-4D97-AF65-F5344CB8AC3E}">
        <p14:creationId xmlns:p14="http://schemas.microsoft.com/office/powerpoint/2010/main" val="205197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ACDA-EA41-4573-96B4-CB02491147AA}"/>
              </a:ext>
            </a:extLst>
          </p:cNvPr>
          <p:cNvSpPr>
            <a:spLocks noGrp="1"/>
          </p:cNvSpPr>
          <p:nvPr>
            <p:ph type="title"/>
          </p:nvPr>
        </p:nvSpPr>
        <p:spPr/>
        <p:txBody>
          <a:bodyPr/>
          <a:lstStyle/>
          <a:p>
            <a:r>
              <a:rPr lang="en-US"/>
              <a:t>Objectives</a:t>
            </a:r>
          </a:p>
        </p:txBody>
      </p:sp>
      <p:sp>
        <p:nvSpPr>
          <p:cNvPr id="3" name="TextBox 2">
            <a:extLst>
              <a:ext uri="{FF2B5EF4-FFF2-40B4-BE49-F238E27FC236}">
                <a16:creationId xmlns:a16="http://schemas.microsoft.com/office/drawing/2014/main" id="{49AE02F7-1EE6-4034-912B-47722B43654E}"/>
              </a:ext>
            </a:extLst>
          </p:cNvPr>
          <p:cNvSpPr txBox="1"/>
          <p:nvPr/>
        </p:nvSpPr>
        <p:spPr>
          <a:xfrm>
            <a:off x="543698" y="1982024"/>
            <a:ext cx="4483031" cy="3139321"/>
          </a:xfrm>
          <a:prstGeom prst="rect">
            <a:avLst/>
          </a:prstGeom>
          <a:noFill/>
        </p:spPr>
        <p:txBody>
          <a:bodyPr wrap="square" rtlCol="0">
            <a:spAutoFit/>
          </a:bodyPr>
          <a:lstStyle/>
          <a:p>
            <a:pPr marL="342900" indent="-342900">
              <a:buAutoNum type="arabicPeriod"/>
            </a:pPr>
            <a:r>
              <a:rPr lang="en-US">
                <a:latin typeface="Arial" panose="020B0604020202020204" pitchFamily="34" charset="0"/>
                <a:cs typeface="Arial" panose="020B0604020202020204" pitchFamily="34" charset="0"/>
              </a:rPr>
              <a:t>Understand </a:t>
            </a:r>
            <a:r>
              <a:rPr lang="en-US" b="1" i="1">
                <a:latin typeface="Arial" panose="020B0604020202020204" pitchFamily="34" charset="0"/>
                <a:cs typeface="Arial" panose="020B0604020202020204" pitchFamily="34" charset="0"/>
              </a:rPr>
              <a:t>why</a:t>
            </a:r>
            <a:r>
              <a:rPr lang="en-US">
                <a:latin typeface="Arial" panose="020B0604020202020204" pitchFamily="34" charset="0"/>
                <a:cs typeface="Arial" panose="020B0604020202020204" pitchFamily="34" charset="0"/>
              </a:rPr>
              <a:t> chemical engineers should understand environmental law</a:t>
            </a:r>
          </a:p>
          <a:p>
            <a:pPr marL="342900" indent="-342900">
              <a:buAutoNum type="arabicPeriod"/>
            </a:pPr>
            <a:r>
              <a:rPr lang="en-US">
                <a:latin typeface="Arial" panose="020B0604020202020204" pitchFamily="34" charset="0"/>
                <a:cs typeface="Arial" panose="020B0604020202020204" pitchFamily="34" charset="0"/>
              </a:rPr>
              <a:t>Understand the </a:t>
            </a:r>
            <a:r>
              <a:rPr lang="en-US" b="1" i="1">
                <a:latin typeface="Arial" panose="020B0604020202020204" pitchFamily="34" charset="0"/>
                <a:cs typeface="Arial" panose="020B0604020202020204" pitchFamily="34" charset="0"/>
              </a:rPr>
              <a:t>role of government actors</a:t>
            </a:r>
            <a:r>
              <a:rPr lang="en-US">
                <a:latin typeface="Arial" panose="020B0604020202020204" pitchFamily="34" charset="0"/>
                <a:cs typeface="Arial" panose="020B0604020202020204" pitchFamily="34" charset="0"/>
              </a:rPr>
              <a:t> who determine environmental law</a:t>
            </a:r>
          </a:p>
          <a:p>
            <a:pPr marL="342900" indent="-342900">
              <a:buAutoNum type="arabicPeriod"/>
            </a:pPr>
            <a:r>
              <a:rPr lang="en-US">
                <a:latin typeface="Arial" panose="020B0604020202020204" pitchFamily="34" charset="0"/>
                <a:cs typeface="Arial" panose="020B0604020202020204" pitchFamily="34" charset="0"/>
              </a:rPr>
              <a:t>Understand how the environmental laws at different levels of government </a:t>
            </a:r>
            <a:r>
              <a:rPr lang="en-US" b="1" i="1">
                <a:latin typeface="Arial" panose="020B0604020202020204" pitchFamily="34" charset="0"/>
                <a:cs typeface="Arial" panose="020B0604020202020204" pitchFamily="34" charset="0"/>
              </a:rPr>
              <a:t>interact</a:t>
            </a:r>
            <a:r>
              <a:rPr lang="en-US">
                <a:latin typeface="Arial" panose="020B0604020202020204" pitchFamily="34" charset="0"/>
                <a:cs typeface="Arial" panose="020B0604020202020204" pitchFamily="34" charset="0"/>
              </a:rPr>
              <a:t> with each other</a:t>
            </a:r>
          </a:p>
          <a:p>
            <a:pPr marL="342900" indent="-342900">
              <a:buAutoNum type="arabicPeriod"/>
            </a:pPr>
            <a:r>
              <a:rPr lang="en-US">
                <a:latin typeface="Arial" panose="020B0604020202020204" pitchFamily="34" charset="0"/>
                <a:cs typeface="Arial" panose="020B0604020202020204" pitchFamily="34" charset="0"/>
              </a:rPr>
              <a:t>Understand the relevant </a:t>
            </a:r>
            <a:r>
              <a:rPr lang="en-US" b="1" i="1">
                <a:latin typeface="Arial" panose="020B0604020202020204" pitchFamily="34" charset="0"/>
                <a:cs typeface="Arial" panose="020B0604020202020204" pitchFamily="34" charset="0"/>
              </a:rPr>
              <a:t>statutory provisions</a:t>
            </a:r>
            <a:r>
              <a:rPr lang="en-US">
                <a:latin typeface="Arial" panose="020B0604020202020204" pitchFamily="34" charset="0"/>
                <a:cs typeface="Arial" panose="020B0604020202020204" pitchFamily="34" charset="0"/>
              </a:rPr>
              <a:t> that apply to the chemical industry</a:t>
            </a:r>
          </a:p>
        </p:txBody>
      </p:sp>
      <p:pic>
        <p:nvPicPr>
          <p:cNvPr id="10" name="Picture 9" descr="A view of a mountain&#10;&#10;Description automatically generated">
            <a:extLst>
              <a:ext uri="{FF2B5EF4-FFF2-40B4-BE49-F238E27FC236}">
                <a16:creationId xmlns:a16="http://schemas.microsoft.com/office/drawing/2014/main" id="{A1BE3C5D-DDF7-46A0-9C03-9E295D53A51F}"/>
              </a:ext>
            </a:extLst>
          </p:cNvPr>
          <p:cNvPicPr>
            <a:picLocks noChangeAspect="1"/>
          </p:cNvPicPr>
          <p:nvPr/>
        </p:nvPicPr>
        <p:blipFill>
          <a:blip r:embed="rId3">
            <a:extLst>
              <a:ext uri="{28A0092B-C50C-407E-A947-70E740481C1C}">
                <a14:useLocalDpi xmlns:a14="http://schemas.microsoft.com/office/drawing/2010/main" val="0"/>
              </a:ext>
            </a:extLst>
          </a:blip>
          <a:srcRect l="11554" t="757" r="20282" b="1776"/>
          <a:stretch>
            <a:fillRect/>
          </a:stretch>
        </p:blipFill>
        <p:spPr>
          <a:xfrm>
            <a:off x="7096311" y="3342918"/>
            <a:ext cx="1828800" cy="1817868"/>
          </a:xfrm>
          <a:custGeom>
            <a:avLst/>
            <a:gdLst>
              <a:gd name="connsiteX0" fmla="*/ 873252 w 1746504"/>
              <a:gd name="connsiteY0" fmla="*/ 0 h 1736064"/>
              <a:gd name="connsiteX1" fmla="*/ 1746504 w 1746504"/>
              <a:gd name="connsiteY1" fmla="*/ 868032 h 1736064"/>
              <a:gd name="connsiteX2" fmla="*/ 873252 w 1746504"/>
              <a:gd name="connsiteY2" fmla="*/ 1736064 h 1736064"/>
              <a:gd name="connsiteX3" fmla="*/ 0 w 1746504"/>
              <a:gd name="connsiteY3" fmla="*/ 868032 h 1736064"/>
              <a:gd name="connsiteX4" fmla="*/ 873252 w 1746504"/>
              <a:gd name="connsiteY4" fmla="*/ 0 h 173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504" h="1736064">
                <a:moveTo>
                  <a:pt x="873252" y="0"/>
                </a:moveTo>
                <a:cubicBezTo>
                  <a:pt x="1355536" y="0"/>
                  <a:pt x="1746504" y="388631"/>
                  <a:pt x="1746504" y="868032"/>
                </a:cubicBezTo>
                <a:cubicBezTo>
                  <a:pt x="1746504" y="1347433"/>
                  <a:pt x="1355536" y="1736064"/>
                  <a:pt x="873252" y="1736064"/>
                </a:cubicBezTo>
                <a:cubicBezTo>
                  <a:pt x="390968" y="1736064"/>
                  <a:pt x="0" y="1347433"/>
                  <a:pt x="0" y="868032"/>
                </a:cubicBezTo>
                <a:cubicBezTo>
                  <a:pt x="0" y="388631"/>
                  <a:pt x="390968" y="0"/>
                  <a:pt x="873252" y="0"/>
                </a:cubicBezTo>
                <a:close/>
              </a:path>
            </a:pathLst>
          </a:custGeom>
        </p:spPr>
      </p:pic>
      <p:pic>
        <p:nvPicPr>
          <p:cNvPr id="11" name="Picture 10" descr="A close up of a mountain&#10;&#10;Description automatically generated">
            <a:extLst>
              <a:ext uri="{FF2B5EF4-FFF2-40B4-BE49-F238E27FC236}">
                <a16:creationId xmlns:a16="http://schemas.microsoft.com/office/drawing/2014/main" id="{1AD426DC-F93B-423C-8B04-F2E69DDB8005}"/>
              </a:ext>
            </a:extLst>
          </p:cNvPr>
          <p:cNvPicPr>
            <a:picLocks noChangeAspect="1"/>
          </p:cNvPicPr>
          <p:nvPr/>
        </p:nvPicPr>
        <p:blipFill>
          <a:blip r:embed="rId4">
            <a:extLst>
              <a:ext uri="{28A0092B-C50C-407E-A947-70E740481C1C}">
                <a14:useLocalDpi xmlns:a14="http://schemas.microsoft.com/office/drawing/2010/main" val="0"/>
              </a:ext>
            </a:extLst>
          </a:blip>
          <a:srcRect l="7761" t="432" r="55688" b="3352"/>
          <a:stretch>
            <a:fillRect/>
          </a:stretch>
        </p:blipFill>
        <p:spPr>
          <a:xfrm>
            <a:off x="6095767" y="1677438"/>
            <a:ext cx="1828800" cy="1828800"/>
          </a:xfrm>
          <a:custGeom>
            <a:avLst/>
            <a:gdLst>
              <a:gd name="connsiteX0" fmla="*/ 1470910 w 2941820"/>
              <a:gd name="connsiteY0" fmla="*/ 0 h 2941820"/>
              <a:gd name="connsiteX1" fmla="*/ 2941820 w 2941820"/>
              <a:gd name="connsiteY1" fmla="*/ 1470910 h 2941820"/>
              <a:gd name="connsiteX2" fmla="*/ 1470910 w 2941820"/>
              <a:gd name="connsiteY2" fmla="*/ 2941820 h 2941820"/>
              <a:gd name="connsiteX3" fmla="*/ 0 w 2941820"/>
              <a:gd name="connsiteY3" fmla="*/ 1470910 h 2941820"/>
              <a:gd name="connsiteX4" fmla="*/ 1470910 w 2941820"/>
              <a:gd name="connsiteY4" fmla="*/ 0 h 294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820" h="2941820">
                <a:moveTo>
                  <a:pt x="1470910" y="0"/>
                </a:moveTo>
                <a:cubicBezTo>
                  <a:pt x="2283271" y="0"/>
                  <a:pt x="2941820" y="658549"/>
                  <a:pt x="2941820" y="1470910"/>
                </a:cubicBezTo>
                <a:cubicBezTo>
                  <a:pt x="2941820" y="2283271"/>
                  <a:pt x="2283271" y="2941820"/>
                  <a:pt x="1470910" y="2941820"/>
                </a:cubicBezTo>
                <a:cubicBezTo>
                  <a:pt x="658549" y="2941820"/>
                  <a:pt x="0" y="2283271"/>
                  <a:pt x="0" y="1470910"/>
                </a:cubicBezTo>
                <a:cubicBezTo>
                  <a:pt x="0" y="658549"/>
                  <a:pt x="658549" y="0"/>
                  <a:pt x="1470910" y="0"/>
                </a:cubicBezTo>
                <a:close/>
              </a:path>
            </a:pathLst>
          </a:custGeom>
        </p:spPr>
      </p:pic>
      <p:pic>
        <p:nvPicPr>
          <p:cNvPr id="12" name="Picture 11" descr="Smoke coming from the clouds&#10;&#10;Description automatically generated">
            <a:extLst>
              <a:ext uri="{FF2B5EF4-FFF2-40B4-BE49-F238E27FC236}">
                <a16:creationId xmlns:a16="http://schemas.microsoft.com/office/drawing/2014/main" id="{26F47E5E-4977-4130-A641-5614B47A756C}"/>
              </a:ext>
            </a:extLst>
          </p:cNvPr>
          <p:cNvPicPr>
            <a:picLocks noChangeAspect="1"/>
          </p:cNvPicPr>
          <p:nvPr/>
        </p:nvPicPr>
        <p:blipFill>
          <a:blip r:embed="rId5">
            <a:extLst>
              <a:ext uri="{28A0092B-C50C-407E-A947-70E740481C1C}">
                <a14:useLocalDpi xmlns:a14="http://schemas.microsoft.com/office/drawing/2010/main" val="0"/>
              </a:ext>
            </a:extLst>
          </a:blip>
          <a:srcRect l="26525" t="2476" r="9678" b="1829"/>
          <a:stretch>
            <a:fillRect/>
          </a:stretch>
        </p:blipFill>
        <p:spPr>
          <a:xfrm>
            <a:off x="5095222" y="3342918"/>
            <a:ext cx="1828800" cy="1828800"/>
          </a:xfrm>
          <a:custGeom>
            <a:avLst/>
            <a:gdLst>
              <a:gd name="connsiteX0" fmla="*/ 1166706 w 2333412"/>
              <a:gd name="connsiteY0" fmla="*/ 0 h 2333412"/>
              <a:gd name="connsiteX1" fmla="*/ 2333412 w 2333412"/>
              <a:gd name="connsiteY1" fmla="*/ 1166706 h 2333412"/>
              <a:gd name="connsiteX2" fmla="*/ 1166706 w 2333412"/>
              <a:gd name="connsiteY2" fmla="*/ 2333412 h 2333412"/>
              <a:gd name="connsiteX3" fmla="*/ 0 w 2333412"/>
              <a:gd name="connsiteY3" fmla="*/ 1166706 h 2333412"/>
              <a:gd name="connsiteX4" fmla="*/ 1166706 w 2333412"/>
              <a:gd name="connsiteY4" fmla="*/ 0 h 2333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412" h="2333412">
                <a:moveTo>
                  <a:pt x="1166706" y="0"/>
                </a:moveTo>
                <a:cubicBezTo>
                  <a:pt x="1811060" y="0"/>
                  <a:pt x="2333412" y="522352"/>
                  <a:pt x="2333412" y="1166706"/>
                </a:cubicBezTo>
                <a:cubicBezTo>
                  <a:pt x="2333412" y="1811060"/>
                  <a:pt x="1811060" y="2333412"/>
                  <a:pt x="1166706" y="2333412"/>
                </a:cubicBezTo>
                <a:cubicBezTo>
                  <a:pt x="522352" y="2333412"/>
                  <a:pt x="0" y="1811060"/>
                  <a:pt x="0" y="1166706"/>
                </a:cubicBezTo>
                <a:cubicBezTo>
                  <a:pt x="0" y="522352"/>
                  <a:pt x="522352" y="0"/>
                  <a:pt x="1166706" y="0"/>
                </a:cubicBezTo>
                <a:close/>
              </a:path>
            </a:pathLst>
          </a:custGeom>
        </p:spPr>
      </p:pic>
    </p:spTree>
    <p:extLst>
      <p:ext uri="{BB962C8B-B14F-4D97-AF65-F5344CB8AC3E}">
        <p14:creationId xmlns:p14="http://schemas.microsoft.com/office/powerpoint/2010/main" val="28844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88A8-A4CF-4C31-8DA7-B2ED79F8690F}"/>
              </a:ext>
            </a:extLst>
          </p:cNvPr>
          <p:cNvSpPr>
            <a:spLocks noGrp="1"/>
          </p:cNvSpPr>
          <p:nvPr>
            <p:ph type="title"/>
          </p:nvPr>
        </p:nvSpPr>
        <p:spPr/>
        <p:txBody>
          <a:bodyPr/>
          <a:lstStyle/>
          <a:p>
            <a:r>
              <a:rPr lang="en-US"/>
              <a:t>Clean Water Act </a:t>
            </a:r>
          </a:p>
        </p:txBody>
      </p:sp>
      <p:pic>
        <p:nvPicPr>
          <p:cNvPr id="5" name="Picture 4">
            <a:extLst>
              <a:ext uri="{FF2B5EF4-FFF2-40B4-BE49-F238E27FC236}">
                <a16:creationId xmlns:a16="http://schemas.microsoft.com/office/drawing/2014/main" id="{27B72D40-6DEF-42E5-9344-C8FABAEC67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2759" y="871183"/>
            <a:ext cx="2376286" cy="2376286"/>
          </a:xfrm>
          <a:custGeom>
            <a:avLst/>
            <a:gdLst>
              <a:gd name="connsiteX0" fmla="*/ 939876 w 1916586"/>
              <a:gd name="connsiteY0" fmla="*/ 0 h 1915656"/>
              <a:gd name="connsiteX1" fmla="*/ 976711 w 1916586"/>
              <a:gd name="connsiteY1" fmla="*/ 0 h 1915656"/>
              <a:gd name="connsiteX2" fmla="*/ 1056273 w 1916586"/>
              <a:gd name="connsiteY2" fmla="*/ 4018 h 1915656"/>
              <a:gd name="connsiteX3" fmla="*/ 1916586 w 1916586"/>
              <a:gd name="connsiteY3" fmla="*/ 957363 h 1915656"/>
              <a:gd name="connsiteX4" fmla="*/ 958293 w 1916586"/>
              <a:gd name="connsiteY4" fmla="*/ 1915656 h 1915656"/>
              <a:gd name="connsiteX5" fmla="*/ 0 w 1916586"/>
              <a:gd name="connsiteY5" fmla="*/ 957363 h 1915656"/>
              <a:gd name="connsiteX6" fmla="*/ 860313 w 1916586"/>
              <a:gd name="connsiteY6" fmla="*/ 4018 h 191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6586" h="1915656">
                <a:moveTo>
                  <a:pt x="939876" y="0"/>
                </a:moveTo>
                <a:lnTo>
                  <a:pt x="976711" y="0"/>
                </a:lnTo>
                <a:lnTo>
                  <a:pt x="1056273" y="4018"/>
                </a:lnTo>
                <a:cubicBezTo>
                  <a:pt x="1539499" y="53092"/>
                  <a:pt x="1916586" y="461190"/>
                  <a:pt x="1916586" y="957363"/>
                </a:cubicBezTo>
                <a:cubicBezTo>
                  <a:pt x="1916586" y="1486614"/>
                  <a:pt x="1487544" y="1915656"/>
                  <a:pt x="958293" y="1915656"/>
                </a:cubicBezTo>
                <a:cubicBezTo>
                  <a:pt x="429042" y="1915656"/>
                  <a:pt x="0" y="1486614"/>
                  <a:pt x="0" y="957363"/>
                </a:cubicBezTo>
                <a:cubicBezTo>
                  <a:pt x="0" y="461190"/>
                  <a:pt x="377088" y="53092"/>
                  <a:pt x="860313" y="4018"/>
                </a:cubicBezTo>
                <a:close/>
              </a:path>
            </a:pathLst>
          </a:custGeom>
        </p:spPr>
      </p:pic>
      <p:sp>
        <p:nvSpPr>
          <p:cNvPr id="7" name="TextBox 6">
            <a:extLst>
              <a:ext uri="{FF2B5EF4-FFF2-40B4-BE49-F238E27FC236}">
                <a16:creationId xmlns:a16="http://schemas.microsoft.com/office/drawing/2014/main" id="{23F60010-D434-49C7-ABD5-94F0CBF60E01}"/>
              </a:ext>
            </a:extLst>
          </p:cNvPr>
          <p:cNvSpPr txBox="1"/>
          <p:nvPr/>
        </p:nvSpPr>
        <p:spPr>
          <a:xfrm>
            <a:off x="3089189" y="786597"/>
            <a:ext cx="6000442" cy="2308324"/>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OSHA to set workplace standards that are designed to provide all workers with a safe and healthy work environment e.g. exposure limits, labeling reqs, PPE, monitoring reqs.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Establishes uniform hazard communication requirements (e.g. MSDSs)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Requires employers to maintain records of employees’ work-related deaths, injuries, and illnesses.</a:t>
            </a:r>
          </a:p>
        </p:txBody>
      </p:sp>
      <p:sp>
        <p:nvSpPr>
          <p:cNvPr id="8" name="TextBox 7">
            <a:extLst>
              <a:ext uri="{FF2B5EF4-FFF2-40B4-BE49-F238E27FC236}">
                <a16:creationId xmlns:a16="http://schemas.microsoft.com/office/drawing/2014/main" id="{794C1316-11F0-4763-AA2E-E0F48271CC69}"/>
              </a:ext>
            </a:extLst>
          </p:cNvPr>
          <p:cNvSpPr txBox="1"/>
          <p:nvPr/>
        </p:nvSpPr>
        <p:spPr>
          <a:xfrm>
            <a:off x="2496065" y="3681051"/>
            <a:ext cx="6647935" cy="286232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Republic Steel (2013)</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“OSHA received a formal complaint from the United Steelworkers Union alleging inadequate fall protection and other unsafe practices exposing workers to various hazards in the plant’s melt shop. During the inspection, OSHA discovered that two workers had been seriously injured in falls at the site.”</a:t>
            </a:r>
          </a:p>
          <a:p>
            <a:endParaRPr lang="en-US" i="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Fine: $1.1 million</a:t>
            </a:r>
          </a:p>
          <a:p>
            <a:endParaRPr lang="en-US" i="1">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E1EE722-0FE6-4639-9AD4-C719D495C984}"/>
              </a:ext>
            </a:extLst>
          </p:cNvPr>
          <p:cNvPicPr>
            <a:picLocks noChangeAspect="1"/>
          </p:cNvPicPr>
          <p:nvPr/>
        </p:nvPicPr>
        <p:blipFill>
          <a:blip r:embed="rId4"/>
          <a:stretch>
            <a:fillRect/>
          </a:stretch>
        </p:blipFill>
        <p:spPr>
          <a:xfrm>
            <a:off x="212759" y="4314490"/>
            <a:ext cx="2194560" cy="953001"/>
          </a:xfrm>
          <a:prstGeom prst="rect">
            <a:avLst/>
          </a:prstGeom>
        </p:spPr>
      </p:pic>
    </p:spTree>
    <p:extLst>
      <p:ext uri="{BB962C8B-B14F-4D97-AF65-F5344CB8AC3E}">
        <p14:creationId xmlns:p14="http://schemas.microsoft.com/office/powerpoint/2010/main" val="41059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F5D-A55A-4AD9-AD16-1857787CE9CE}"/>
              </a:ext>
            </a:extLst>
          </p:cNvPr>
          <p:cNvSpPr>
            <a:spLocks noGrp="1"/>
          </p:cNvSpPr>
          <p:nvPr>
            <p:ph type="title"/>
          </p:nvPr>
        </p:nvSpPr>
        <p:spPr/>
        <p:txBody>
          <a:bodyPr/>
          <a:lstStyle/>
          <a:p>
            <a:r>
              <a:rPr lang="en-US"/>
              <a:t>Why Environmental Law?</a:t>
            </a:r>
          </a:p>
        </p:txBody>
      </p:sp>
      <p:sp>
        <p:nvSpPr>
          <p:cNvPr id="4" name="TextBox 3">
            <a:extLst>
              <a:ext uri="{FF2B5EF4-FFF2-40B4-BE49-F238E27FC236}">
                <a16:creationId xmlns:a16="http://schemas.microsoft.com/office/drawing/2014/main" id="{B5FE9189-EA3E-4A0C-B836-A94E0A31F091}"/>
              </a:ext>
            </a:extLst>
          </p:cNvPr>
          <p:cNvSpPr txBox="1"/>
          <p:nvPr/>
        </p:nvSpPr>
        <p:spPr>
          <a:xfrm>
            <a:off x="4428661" y="968771"/>
            <a:ext cx="4715339" cy="5632311"/>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Environmental law requires chemical engineers to perform </a:t>
            </a:r>
            <a:r>
              <a:rPr lang="en-US" b="1" i="1">
                <a:latin typeface="Arial" panose="020B0604020202020204" pitchFamily="34" charset="0"/>
                <a:cs typeface="Arial" panose="020B0604020202020204" pitchFamily="34" charset="0"/>
              </a:rPr>
              <a:t>affirmative duties</a:t>
            </a:r>
            <a:r>
              <a:rPr lang="en-US">
                <a:latin typeface="Arial" panose="020B0604020202020204" pitchFamily="34" charset="0"/>
                <a:cs typeface="Arial" panose="020B0604020202020204" pitchFamily="34" charset="0"/>
              </a:rPr>
              <a:t>, which, if not discharged, can hold chemical engineers and their employers civilly/criminally liable.</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Engineers are held to a professional </a:t>
            </a:r>
            <a:r>
              <a:rPr lang="en-US" b="1" i="1">
                <a:latin typeface="Arial" panose="020B0604020202020204" pitchFamily="34" charset="0"/>
                <a:cs typeface="Arial" panose="020B0604020202020204" pitchFamily="34" charset="0"/>
              </a:rPr>
              <a:t>code of ethics </a:t>
            </a:r>
            <a:r>
              <a:rPr lang="en-US">
                <a:latin typeface="Arial" panose="020B0604020202020204" pitchFamily="34" charset="0"/>
                <a:cs typeface="Arial" panose="020B0604020202020204" pitchFamily="34" charset="0"/>
              </a:rPr>
              <a:t>to “hold paramount the safety, health and welfare of the public and protect the environment.”</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Chemical engineers who understand environmental law will be able to </a:t>
            </a:r>
            <a:r>
              <a:rPr lang="en-US" b="1" i="1">
                <a:latin typeface="Arial" panose="020B0604020202020204" pitchFamily="34" charset="0"/>
                <a:cs typeface="Arial" panose="020B0604020202020204" pitchFamily="34" charset="0"/>
              </a:rPr>
              <a:t>lobby for more effective law</a:t>
            </a:r>
            <a:r>
              <a:rPr lang="en-US">
                <a:latin typeface="Arial" panose="020B0604020202020204" pitchFamily="34" charset="0"/>
                <a:cs typeface="Arial" panose="020B0604020202020204" pitchFamily="34" charset="0"/>
              </a:rPr>
              <a:t> and regulations in the future.</a:t>
            </a: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Chemical engineers must </a:t>
            </a:r>
            <a:r>
              <a:rPr lang="en-US" b="1" i="1">
                <a:latin typeface="Arial" panose="020B0604020202020204" pitchFamily="34" charset="0"/>
                <a:cs typeface="Arial" panose="020B0604020202020204" pitchFamily="34" charset="0"/>
              </a:rPr>
              <a:t>communicate with environmental law professionals</a:t>
            </a:r>
            <a:r>
              <a:rPr lang="en-US">
                <a:latin typeface="Arial" panose="020B0604020202020204" pitchFamily="34" charset="0"/>
                <a:cs typeface="Arial" panose="020B0604020202020204" pitchFamily="34" charset="0"/>
              </a:rPr>
              <a:t>.</a:t>
            </a:r>
          </a:p>
        </p:txBody>
      </p:sp>
      <p:pic>
        <p:nvPicPr>
          <p:cNvPr id="5" name="Picture 4" descr="A view of a mountain&#10;&#10;Description automatically generated">
            <a:extLst>
              <a:ext uri="{FF2B5EF4-FFF2-40B4-BE49-F238E27FC236}">
                <a16:creationId xmlns:a16="http://schemas.microsoft.com/office/drawing/2014/main" id="{6A5690FF-740E-4F24-AB8B-B61C85A88A3C}"/>
              </a:ext>
            </a:extLst>
          </p:cNvPr>
          <p:cNvPicPr>
            <a:picLocks noChangeAspect="1"/>
          </p:cNvPicPr>
          <p:nvPr/>
        </p:nvPicPr>
        <p:blipFill>
          <a:blip r:embed="rId2">
            <a:extLst>
              <a:ext uri="{28A0092B-C50C-407E-A947-70E740481C1C}">
                <a14:useLocalDpi xmlns:a14="http://schemas.microsoft.com/office/drawing/2010/main" val="0"/>
              </a:ext>
            </a:extLst>
          </a:blip>
          <a:srcRect l="11554" t="757" r="20282" b="1776"/>
          <a:stretch>
            <a:fillRect/>
          </a:stretch>
        </p:blipFill>
        <p:spPr>
          <a:xfrm>
            <a:off x="2405686" y="3308319"/>
            <a:ext cx="1828800" cy="1817868"/>
          </a:xfrm>
          <a:custGeom>
            <a:avLst/>
            <a:gdLst>
              <a:gd name="connsiteX0" fmla="*/ 873252 w 1746504"/>
              <a:gd name="connsiteY0" fmla="*/ 0 h 1736064"/>
              <a:gd name="connsiteX1" fmla="*/ 1746504 w 1746504"/>
              <a:gd name="connsiteY1" fmla="*/ 868032 h 1736064"/>
              <a:gd name="connsiteX2" fmla="*/ 873252 w 1746504"/>
              <a:gd name="connsiteY2" fmla="*/ 1736064 h 1736064"/>
              <a:gd name="connsiteX3" fmla="*/ 0 w 1746504"/>
              <a:gd name="connsiteY3" fmla="*/ 868032 h 1736064"/>
              <a:gd name="connsiteX4" fmla="*/ 873252 w 1746504"/>
              <a:gd name="connsiteY4" fmla="*/ 0 h 173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504" h="1736064">
                <a:moveTo>
                  <a:pt x="873252" y="0"/>
                </a:moveTo>
                <a:cubicBezTo>
                  <a:pt x="1355536" y="0"/>
                  <a:pt x="1746504" y="388631"/>
                  <a:pt x="1746504" y="868032"/>
                </a:cubicBezTo>
                <a:cubicBezTo>
                  <a:pt x="1746504" y="1347433"/>
                  <a:pt x="1355536" y="1736064"/>
                  <a:pt x="873252" y="1736064"/>
                </a:cubicBezTo>
                <a:cubicBezTo>
                  <a:pt x="390968" y="1736064"/>
                  <a:pt x="0" y="1347433"/>
                  <a:pt x="0" y="868032"/>
                </a:cubicBezTo>
                <a:cubicBezTo>
                  <a:pt x="0" y="388631"/>
                  <a:pt x="390968" y="0"/>
                  <a:pt x="873252" y="0"/>
                </a:cubicBezTo>
                <a:close/>
              </a:path>
            </a:pathLst>
          </a:custGeom>
        </p:spPr>
      </p:pic>
      <p:pic>
        <p:nvPicPr>
          <p:cNvPr id="6" name="Picture 5" descr="A close up of a mountain&#10;&#10;Description automatically generated">
            <a:extLst>
              <a:ext uri="{FF2B5EF4-FFF2-40B4-BE49-F238E27FC236}">
                <a16:creationId xmlns:a16="http://schemas.microsoft.com/office/drawing/2014/main" id="{4427A1D2-ECF2-4402-A006-7E11898E47D7}"/>
              </a:ext>
            </a:extLst>
          </p:cNvPr>
          <p:cNvPicPr>
            <a:picLocks noChangeAspect="1"/>
          </p:cNvPicPr>
          <p:nvPr/>
        </p:nvPicPr>
        <p:blipFill>
          <a:blip r:embed="rId3">
            <a:extLst>
              <a:ext uri="{28A0092B-C50C-407E-A947-70E740481C1C}">
                <a14:useLocalDpi xmlns:a14="http://schemas.microsoft.com/office/drawing/2010/main" val="0"/>
              </a:ext>
            </a:extLst>
          </a:blip>
          <a:srcRect l="7761" t="432" r="55688" b="3352"/>
          <a:stretch>
            <a:fillRect/>
          </a:stretch>
        </p:blipFill>
        <p:spPr>
          <a:xfrm>
            <a:off x="1405142" y="1642839"/>
            <a:ext cx="1828800" cy="1828800"/>
          </a:xfrm>
          <a:custGeom>
            <a:avLst/>
            <a:gdLst>
              <a:gd name="connsiteX0" fmla="*/ 1470910 w 2941820"/>
              <a:gd name="connsiteY0" fmla="*/ 0 h 2941820"/>
              <a:gd name="connsiteX1" fmla="*/ 2941820 w 2941820"/>
              <a:gd name="connsiteY1" fmla="*/ 1470910 h 2941820"/>
              <a:gd name="connsiteX2" fmla="*/ 1470910 w 2941820"/>
              <a:gd name="connsiteY2" fmla="*/ 2941820 h 2941820"/>
              <a:gd name="connsiteX3" fmla="*/ 0 w 2941820"/>
              <a:gd name="connsiteY3" fmla="*/ 1470910 h 2941820"/>
              <a:gd name="connsiteX4" fmla="*/ 1470910 w 2941820"/>
              <a:gd name="connsiteY4" fmla="*/ 0 h 294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820" h="2941820">
                <a:moveTo>
                  <a:pt x="1470910" y="0"/>
                </a:moveTo>
                <a:cubicBezTo>
                  <a:pt x="2283271" y="0"/>
                  <a:pt x="2941820" y="658549"/>
                  <a:pt x="2941820" y="1470910"/>
                </a:cubicBezTo>
                <a:cubicBezTo>
                  <a:pt x="2941820" y="2283271"/>
                  <a:pt x="2283271" y="2941820"/>
                  <a:pt x="1470910" y="2941820"/>
                </a:cubicBezTo>
                <a:cubicBezTo>
                  <a:pt x="658549" y="2941820"/>
                  <a:pt x="0" y="2283271"/>
                  <a:pt x="0" y="1470910"/>
                </a:cubicBezTo>
                <a:cubicBezTo>
                  <a:pt x="0" y="658549"/>
                  <a:pt x="658549" y="0"/>
                  <a:pt x="1470910" y="0"/>
                </a:cubicBezTo>
                <a:close/>
              </a:path>
            </a:pathLst>
          </a:custGeom>
        </p:spPr>
      </p:pic>
      <p:pic>
        <p:nvPicPr>
          <p:cNvPr id="7" name="Picture 6" descr="Smoke coming from the clouds&#10;&#10;Description automatically generated">
            <a:extLst>
              <a:ext uri="{FF2B5EF4-FFF2-40B4-BE49-F238E27FC236}">
                <a16:creationId xmlns:a16="http://schemas.microsoft.com/office/drawing/2014/main" id="{2F9C9E2F-C741-4400-9EB1-426B06CFFE8D}"/>
              </a:ext>
            </a:extLst>
          </p:cNvPr>
          <p:cNvPicPr>
            <a:picLocks noChangeAspect="1"/>
          </p:cNvPicPr>
          <p:nvPr/>
        </p:nvPicPr>
        <p:blipFill>
          <a:blip r:embed="rId4">
            <a:extLst>
              <a:ext uri="{28A0092B-C50C-407E-A947-70E740481C1C}">
                <a14:useLocalDpi xmlns:a14="http://schemas.microsoft.com/office/drawing/2010/main" val="0"/>
              </a:ext>
            </a:extLst>
          </a:blip>
          <a:srcRect l="26525" t="2476" r="9678" b="1829"/>
          <a:stretch>
            <a:fillRect/>
          </a:stretch>
        </p:blipFill>
        <p:spPr>
          <a:xfrm>
            <a:off x="404597" y="3308319"/>
            <a:ext cx="1828800" cy="1828800"/>
          </a:xfrm>
          <a:custGeom>
            <a:avLst/>
            <a:gdLst>
              <a:gd name="connsiteX0" fmla="*/ 1166706 w 2333412"/>
              <a:gd name="connsiteY0" fmla="*/ 0 h 2333412"/>
              <a:gd name="connsiteX1" fmla="*/ 2333412 w 2333412"/>
              <a:gd name="connsiteY1" fmla="*/ 1166706 h 2333412"/>
              <a:gd name="connsiteX2" fmla="*/ 1166706 w 2333412"/>
              <a:gd name="connsiteY2" fmla="*/ 2333412 h 2333412"/>
              <a:gd name="connsiteX3" fmla="*/ 0 w 2333412"/>
              <a:gd name="connsiteY3" fmla="*/ 1166706 h 2333412"/>
              <a:gd name="connsiteX4" fmla="*/ 1166706 w 2333412"/>
              <a:gd name="connsiteY4" fmla="*/ 0 h 2333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412" h="2333412">
                <a:moveTo>
                  <a:pt x="1166706" y="0"/>
                </a:moveTo>
                <a:cubicBezTo>
                  <a:pt x="1811060" y="0"/>
                  <a:pt x="2333412" y="522352"/>
                  <a:pt x="2333412" y="1166706"/>
                </a:cubicBezTo>
                <a:cubicBezTo>
                  <a:pt x="2333412" y="1811060"/>
                  <a:pt x="1811060" y="2333412"/>
                  <a:pt x="1166706" y="2333412"/>
                </a:cubicBezTo>
                <a:cubicBezTo>
                  <a:pt x="522352" y="2333412"/>
                  <a:pt x="0" y="1811060"/>
                  <a:pt x="0" y="1166706"/>
                </a:cubicBezTo>
                <a:cubicBezTo>
                  <a:pt x="0" y="522352"/>
                  <a:pt x="522352" y="0"/>
                  <a:pt x="1166706" y="0"/>
                </a:cubicBezTo>
                <a:close/>
              </a:path>
            </a:pathLst>
          </a:custGeom>
        </p:spPr>
      </p:pic>
    </p:spTree>
    <p:extLst>
      <p:ext uri="{BB962C8B-B14F-4D97-AF65-F5344CB8AC3E}">
        <p14:creationId xmlns:p14="http://schemas.microsoft.com/office/powerpoint/2010/main" val="366914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Governmenment Actors</a:t>
            </a:r>
          </a:p>
        </p:txBody>
      </p:sp>
      <p:pic>
        <p:nvPicPr>
          <p:cNvPr id="7" name="Picture 6" descr="A large white building with grass in front of a castle&#10;&#10;Description automatically generated">
            <a:extLst>
              <a:ext uri="{FF2B5EF4-FFF2-40B4-BE49-F238E27FC236}">
                <a16:creationId xmlns:a16="http://schemas.microsoft.com/office/drawing/2014/main" id="{60DE76A7-36D6-4A64-A27B-B9BC92AC4501}"/>
              </a:ext>
            </a:extLst>
          </p:cNvPr>
          <p:cNvPicPr>
            <a:picLocks noChangeAspect="1"/>
          </p:cNvPicPr>
          <p:nvPr/>
        </p:nvPicPr>
        <p:blipFill>
          <a:blip r:embed="rId2">
            <a:extLst>
              <a:ext uri="{28A0092B-C50C-407E-A947-70E740481C1C}">
                <a14:useLocalDpi xmlns:a14="http://schemas.microsoft.com/office/drawing/2010/main" val="0"/>
              </a:ext>
            </a:extLst>
          </a:blip>
          <a:srcRect l="23237" t="9210" r="23237" b="12146"/>
          <a:stretch>
            <a:fillRect/>
          </a:stretch>
        </p:blipFill>
        <p:spPr>
          <a:xfrm>
            <a:off x="345987" y="878619"/>
            <a:ext cx="2743200" cy="2743200"/>
          </a:xfrm>
          <a:custGeom>
            <a:avLst/>
            <a:gdLst>
              <a:gd name="connsiteX0" fmla="*/ 1754660 w 3509320"/>
              <a:gd name="connsiteY0" fmla="*/ 0 h 3509320"/>
              <a:gd name="connsiteX1" fmla="*/ 3509320 w 3509320"/>
              <a:gd name="connsiteY1" fmla="*/ 1754660 h 3509320"/>
              <a:gd name="connsiteX2" fmla="*/ 1754660 w 3509320"/>
              <a:gd name="connsiteY2" fmla="*/ 3509320 h 3509320"/>
              <a:gd name="connsiteX3" fmla="*/ 0 w 3509320"/>
              <a:gd name="connsiteY3" fmla="*/ 1754660 h 3509320"/>
              <a:gd name="connsiteX4" fmla="*/ 1754660 w 3509320"/>
              <a:gd name="connsiteY4" fmla="*/ 0 h 3509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320" h="3509320">
                <a:moveTo>
                  <a:pt x="1754660" y="0"/>
                </a:moveTo>
                <a:cubicBezTo>
                  <a:pt x="2723732" y="0"/>
                  <a:pt x="3509320" y="785588"/>
                  <a:pt x="3509320" y="1754660"/>
                </a:cubicBezTo>
                <a:cubicBezTo>
                  <a:pt x="3509320" y="2723732"/>
                  <a:pt x="2723732" y="3509320"/>
                  <a:pt x="1754660" y="3509320"/>
                </a:cubicBezTo>
                <a:cubicBezTo>
                  <a:pt x="785588" y="3509320"/>
                  <a:pt x="0" y="2723732"/>
                  <a:pt x="0" y="1754660"/>
                </a:cubicBezTo>
                <a:cubicBezTo>
                  <a:pt x="0" y="785588"/>
                  <a:pt x="785588" y="0"/>
                  <a:pt x="1754660" y="0"/>
                </a:cubicBezTo>
                <a:close/>
              </a:path>
            </a:pathLst>
          </a:custGeom>
        </p:spPr>
      </p:pic>
      <p:pic>
        <p:nvPicPr>
          <p:cNvPr id="11" name="Picture 10" descr="A large white building&#10;&#10;Description automatically generated">
            <a:extLst>
              <a:ext uri="{FF2B5EF4-FFF2-40B4-BE49-F238E27FC236}">
                <a16:creationId xmlns:a16="http://schemas.microsoft.com/office/drawing/2014/main" id="{A26A8E59-73BC-437E-84AF-6465FA486DE4}"/>
              </a:ext>
            </a:extLst>
          </p:cNvPr>
          <p:cNvPicPr>
            <a:picLocks noChangeAspect="1"/>
          </p:cNvPicPr>
          <p:nvPr/>
        </p:nvPicPr>
        <p:blipFill>
          <a:blip r:embed="rId3">
            <a:extLst>
              <a:ext uri="{28A0092B-C50C-407E-A947-70E740481C1C}">
                <a14:useLocalDpi xmlns:a14="http://schemas.microsoft.com/office/drawing/2010/main" val="0"/>
              </a:ext>
            </a:extLst>
          </a:blip>
          <a:srcRect l="21472" r="21472"/>
          <a:stretch>
            <a:fillRect/>
          </a:stretch>
        </p:blipFill>
        <p:spPr>
          <a:xfrm>
            <a:off x="5812618" y="878619"/>
            <a:ext cx="2743200" cy="2676581"/>
          </a:xfrm>
          <a:custGeom>
            <a:avLst/>
            <a:gdLst>
              <a:gd name="connsiteX0" fmla="*/ 2253852 w 4507744"/>
              <a:gd name="connsiteY0" fmla="*/ 0 h 4398273"/>
              <a:gd name="connsiteX1" fmla="*/ 2253892 w 4507744"/>
              <a:gd name="connsiteY1" fmla="*/ 0 h 4398273"/>
              <a:gd name="connsiteX2" fmla="*/ 2484317 w 4507744"/>
              <a:gd name="connsiteY2" fmla="*/ 11353 h 4398273"/>
              <a:gd name="connsiteX3" fmla="*/ 4507744 w 4507744"/>
              <a:gd name="connsiteY3" fmla="*/ 2199136 h 4398273"/>
              <a:gd name="connsiteX4" fmla="*/ 2253872 w 4507744"/>
              <a:gd name="connsiteY4" fmla="*/ 4398273 h 4398273"/>
              <a:gd name="connsiteX5" fmla="*/ 0 w 4507744"/>
              <a:gd name="connsiteY5" fmla="*/ 2199136 h 4398273"/>
              <a:gd name="connsiteX6" fmla="*/ 2023427 w 4507744"/>
              <a:gd name="connsiteY6" fmla="*/ 11353 h 43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7744" h="4398273">
                <a:moveTo>
                  <a:pt x="2253852" y="0"/>
                </a:moveTo>
                <a:lnTo>
                  <a:pt x="2253892" y="0"/>
                </a:lnTo>
                <a:lnTo>
                  <a:pt x="2484317" y="11353"/>
                </a:lnTo>
                <a:cubicBezTo>
                  <a:pt x="3620846" y="123971"/>
                  <a:pt x="4507744" y="1060496"/>
                  <a:pt x="4507744" y="2199136"/>
                </a:cubicBezTo>
                <a:cubicBezTo>
                  <a:pt x="4507744" y="3413686"/>
                  <a:pt x="3498651" y="4398273"/>
                  <a:pt x="2253872" y="4398273"/>
                </a:cubicBezTo>
                <a:cubicBezTo>
                  <a:pt x="1009093" y="4398273"/>
                  <a:pt x="0" y="3413686"/>
                  <a:pt x="0" y="2199136"/>
                </a:cubicBezTo>
                <a:cubicBezTo>
                  <a:pt x="0" y="1060496"/>
                  <a:pt x="886898" y="123971"/>
                  <a:pt x="2023427" y="11353"/>
                </a:cubicBezTo>
                <a:close/>
              </a:path>
            </a:pathLst>
          </a:custGeom>
        </p:spPr>
      </p:pic>
      <p:pic>
        <p:nvPicPr>
          <p:cNvPr id="15" name="Picture 14" descr="A close up of a logo&#10;&#10;Description automatically generated">
            <a:extLst>
              <a:ext uri="{FF2B5EF4-FFF2-40B4-BE49-F238E27FC236}">
                <a16:creationId xmlns:a16="http://schemas.microsoft.com/office/drawing/2014/main" id="{2D5D56ED-021B-48BB-8E18-724FB049A53F}"/>
              </a:ext>
            </a:extLst>
          </p:cNvPr>
          <p:cNvPicPr>
            <a:picLocks noChangeAspect="1"/>
          </p:cNvPicPr>
          <p:nvPr/>
        </p:nvPicPr>
        <p:blipFill>
          <a:blip r:embed="rId4">
            <a:extLst>
              <a:ext uri="{28A0092B-C50C-407E-A947-70E740481C1C}">
                <a14:useLocalDpi xmlns:a14="http://schemas.microsoft.com/office/drawing/2010/main" val="0"/>
              </a:ext>
            </a:extLst>
          </a:blip>
          <a:srcRect l="10303" t="10227" r="10151" b="10227"/>
          <a:stretch>
            <a:fillRect/>
          </a:stretch>
        </p:blipFill>
        <p:spPr>
          <a:xfrm>
            <a:off x="2935551" y="3376743"/>
            <a:ext cx="3030702" cy="3030702"/>
          </a:xfrm>
          <a:custGeom>
            <a:avLst/>
            <a:gdLst>
              <a:gd name="connsiteX0" fmla="*/ 1515351 w 3030702"/>
              <a:gd name="connsiteY0" fmla="*/ 0 h 3030702"/>
              <a:gd name="connsiteX1" fmla="*/ 3030702 w 3030702"/>
              <a:gd name="connsiteY1" fmla="*/ 1515351 h 3030702"/>
              <a:gd name="connsiteX2" fmla="*/ 1515351 w 3030702"/>
              <a:gd name="connsiteY2" fmla="*/ 3030702 h 3030702"/>
              <a:gd name="connsiteX3" fmla="*/ 0 w 3030702"/>
              <a:gd name="connsiteY3" fmla="*/ 1515351 h 3030702"/>
              <a:gd name="connsiteX4" fmla="*/ 1515351 w 3030702"/>
              <a:gd name="connsiteY4" fmla="*/ 0 h 3030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702" h="3030702">
                <a:moveTo>
                  <a:pt x="1515351" y="0"/>
                </a:moveTo>
                <a:cubicBezTo>
                  <a:pt x="2352256" y="0"/>
                  <a:pt x="3030702" y="678446"/>
                  <a:pt x="3030702" y="1515351"/>
                </a:cubicBezTo>
                <a:cubicBezTo>
                  <a:pt x="3030702" y="2352256"/>
                  <a:pt x="2352256" y="3030702"/>
                  <a:pt x="1515351" y="3030702"/>
                </a:cubicBezTo>
                <a:cubicBezTo>
                  <a:pt x="678446" y="3030702"/>
                  <a:pt x="0" y="2352256"/>
                  <a:pt x="0" y="1515351"/>
                </a:cubicBezTo>
                <a:cubicBezTo>
                  <a:pt x="0" y="678446"/>
                  <a:pt x="678446" y="0"/>
                  <a:pt x="1515351" y="0"/>
                </a:cubicBezTo>
                <a:close/>
              </a:path>
            </a:pathLst>
          </a:custGeom>
        </p:spPr>
      </p:pic>
      <p:sp>
        <p:nvSpPr>
          <p:cNvPr id="16" name="TextBox 15">
            <a:extLst>
              <a:ext uri="{FF2B5EF4-FFF2-40B4-BE49-F238E27FC236}">
                <a16:creationId xmlns:a16="http://schemas.microsoft.com/office/drawing/2014/main" id="{95FC6805-3B71-424E-9327-739B82479FD0}"/>
              </a:ext>
            </a:extLst>
          </p:cNvPr>
          <p:cNvSpPr txBox="1"/>
          <p:nvPr/>
        </p:nvSpPr>
        <p:spPr>
          <a:xfrm>
            <a:off x="945581" y="3621819"/>
            <a:ext cx="1544012"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Legislatures</a:t>
            </a:r>
          </a:p>
        </p:txBody>
      </p:sp>
      <p:sp>
        <p:nvSpPr>
          <p:cNvPr id="17" name="TextBox 16">
            <a:extLst>
              <a:ext uri="{FF2B5EF4-FFF2-40B4-BE49-F238E27FC236}">
                <a16:creationId xmlns:a16="http://schemas.microsoft.com/office/drawing/2014/main" id="{B2E774DE-2757-4289-AE22-B4941D884607}"/>
              </a:ext>
            </a:extLst>
          </p:cNvPr>
          <p:cNvSpPr txBox="1"/>
          <p:nvPr/>
        </p:nvSpPr>
        <p:spPr>
          <a:xfrm>
            <a:off x="6719988" y="3619160"/>
            <a:ext cx="928459"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Courts</a:t>
            </a:r>
          </a:p>
        </p:txBody>
      </p:sp>
      <p:sp>
        <p:nvSpPr>
          <p:cNvPr id="18" name="TextBox 17">
            <a:extLst>
              <a:ext uri="{FF2B5EF4-FFF2-40B4-BE49-F238E27FC236}">
                <a16:creationId xmlns:a16="http://schemas.microsoft.com/office/drawing/2014/main" id="{D541A6E1-550E-48E3-B96C-F8C57AEB3E47}"/>
              </a:ext>
            </a:extLst>
          </p:cNvPr>
          <p:cNvSpPr txBox="1"/>
          <p:nvPr/>
        </p:nvSpPr>
        <p:spPr>
          <a:xfrm>
            <a:off x="3845608" y="6419033"/>
            <a:ext cx="1210588"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Agencies</a:t>
            </a:r>
          </a:p>
        </p:txBody>
      </p:sp>
    </p:spTree>
    <p:extLst>
      <p:ext uri="{BB962C8B-B14F-4D97-AF65-F5344CB8AC3E}">
        <p14:creationId xmlns:p14="http://schemas.microsoft.com/office/powerpoint/2010/main" val="361213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Legislatures</a:t>
            </a:r>
          </a:p>
        </p:txBody>
      </p:sp>
      <p:pic>
        <p:nvPicPr>
          <p:cNvPr id="7" name="Picture 6" descr="A large white building with grass in front of a castle&#10;&#10;Description automatically generated">
            <a:extLst>
              <a:ext uri="{FF2B5EF4-FFF2-40B4-BE49-F238E27FC236}">
                <a16:creationId xmlns:a16="http://schemas.microsoft.com/office/drawing/2014/main" id="{60DE76A7-36D6-4A64-A27B-B9BC92AC4501}"/>
              </a:ext>
            </a:extLst>
          </p:cNvPr>
          <p:cNvPicPr>
            <a:picLocks noChangeAspect="1"/>
          </p:cNvPicPr>
          <p:nvPr/>
        </p:nvPicPr>
        <p:blipFill>
          <a:blip r:embed="rId2">
            <a:extLst>
              <a:ext uri="{28A0092B-C50C-407E-A947-70E740481C1C}">
                <a14:useLocalDpi xmlns:a14="http://schemas.microsoft.com/office/drawing/2010/main" val="0"/>
              </a:ext>
            </a:extLst>
          </a:blip>
          <a:srcRect l="23237" t="9210" r="23237" b="12146"/>
          <a:stretch>
            <a:fillRect/>
          </a:stretch>
        </p:blipFill>
        <p:spPr>
          <a:xfrm>
            <a:off x="345987" y="878619"/>
            <a:ext cx="2743200" cy="2743200"/>
          </a:xfrm>
          <a:custGeom>
            <a:avLst/>
            <a:gdLst>
              <a:gd name="connsiteX0" fmla="*/ 1754660 w 3509320"/>
              <a:gd name="connsiteY0" fmla="*/ 0 h 3509320"/>
              <a:gd name="connsiteX1" fmla="*/ 3509320 w 3509320"/>
              <a:gd name="connsiteY1" fmla="*/ 1754660 h 3509320"/>
              <a:gd name="connsiteX2" fmla="*/ 1754660 w 3509320"/>
              <a:gd name="connsiteY2" fmla="*/ 3509320 h 3509320"/>
              <a:gd name="connsiteX3" fmla="*/ 0 w 3509320"/>
              <a:gd name="connsiteY3" fmla="*/ 1754660 h 3509320"/>
              <a:gd name="connsiteX4" fmla="*/ 1754660 w 3509320"/>
              <a:gd name="connsiteY4" fmla="*/ 0 h 3509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320" h="3509320">
                <a:moveTo>
                  <a:pt x="1754660" y="0"/>
                </a:moveTo>
                <a:cubicBezTo>
                  <a:pt x="2723732" y="0"/>
                  <a:pt x="3509320" y="785588"/>
                  <a:pt x="3509320" y="1754660"/>
                </a:cubicBezTo>
                <a:cubicBezTo>
                  <a:pt x="3509320" y="2723732"/>
                  <a:pt x="2723732" y="3509320"/>
                  <a:pt x="1754660" y="3509320"/>
                </a:cubicBezTo>
                <a:cubicBezTo>
                  <a:pt x="785588" y="3509320"/>
                  <a:pt x="0" y="2723732"/>
                  <a:pt x="0" y="1754660"/>
                </a:cubicBezTo>
                <a:cubicBezTo>
                  <a:pt x="0" y="785588"/>
                  <a:pt x="785588" y="0"/>
                  <a:pt x="1754660" y="0"/>
                </a:cubicBezTo>
                <a:close/>
              </a:path>
            </a:pathLst>
          </a:custGeom>
        </p:spPr>
      </p:pic>
      <p:sp>
        <p:nvSpPr>
          <p:cNvPr id="16" name="TextBox 15">
            <a:extLst>
              <a:ext uri="{FF2B5EF4-FFF2-40B4-BE49-F238E27FC236}">
                <a16:creationId xmlns:a16="http://schemas.microsoft.com/office/drawing/2014/main" id="{95FC6805-3B71-424E-9327-739B82479FD0}"/>
              </a:ext>
            </a:extLst>
          </p:cNvPr>
          <p:cNvSpPr txBox="1"/>
          <p:nvPr/>
        </p:nvSpPr>
        <p:spPr>
          <a:xfrm>
            <a:off x="945581" y="3621819"/>
            <a:ext cx="1544012"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Legislatures</a:t>
            </a:r>
          </a:p>
        </p:txBody>
      </p:sp>
      <p:sp>
        <p:nvSpPr>
          <p:cNvPr id="3" name="TextBox 2">
            <a:extLst>
              <a:ext uri="{FF2B5EF4-FFF2-40B4-BE49-F238E27FC236}">
                <a16:creationId xmlns:a16="http://schemas.microsoft.com/office/drawing/2014/main" id="{1690C41E-22C4-4E32-9A95-3E6518D22015}"/>
              </a:ext>
            </a:extLst>
          </p:cNvPr>
          <p:cNvSpPr txBox="1"/>
          <p:nvPr/>
        </p:nvSpPr>
        <p:spPr>
          <a:xfrm>
            <a:off x="3697145" y="1304873"/>
            <a:ext cx="4715339"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Enacts laws at the federal, state, and local levels.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Often do not have time or expertise to determine how statutes should be implemented – also allows them to avoid political heat. Defers these responsibilities to agencies.</a:t>
            </a:r>
          </a:p>
        </p:txBody>
      </p:sp>
    </p:spTree>
    <p:extLst>
      <p:ext uri="{BB962C8B-B14F-4D97-AF65-F5344CB8AC3E}">
        <p14:creationId xmlns:p14="http://schemas.microsoft.com/office/powerpoint/2010/main" val="49548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Administrative Agencies</a:t>
            </a:r>
          </a:p>
        </p:txBody>
      </p:sp>
      <p:pic>
        <p:nvPicPr>
          <p:cNvPr id="15" name="Picture 14" descr="A close up of a logo&#10;&#10;Description automatically generated">
            <a:extLst>
              <a:ext uri="{FF2B5EF4-FFF2-40B4-BE49-F238E27FC236}">
                <a16:creationId xmlns:a16="http://schemas.microsoft.com/office/drawing/2014/main" id="{2D5D56ED-021B-48BB-8E18-724FB049A53F}"/>
              </a:ext>
            </a:extLst>
          </p:cNvPr>
          <p:cNvPicPr>
            <a:picLocks noChangeAspect="1"/>
          </p:cNvPicPr>
          <p:nvPr/>
        </p:nvPicPr>
        <p:blipFill>
          <a:blip r:embed="rId2">
            <a:extLst>
              <a:ext uri="{28A0092B-C50C-407E-A947-70E740481C1C}">
                <a14:useLocalDpi xmlns:a14="http://schemas.microsoft.com/office/drawing/2010/main" val="0"/>
              </a:ext>
            </a:extLst>
          </a:blip>
          <a:srcRect l="10303" t="10227" r="10151" b="10227"/>
          <a:stretch>
            <a:fillRect/>
          </a:stretch>
        </p:blipFill>
        <p:spPr>
          <a:xfrm>
            <a:off x="2935551" y="3376743"/>
            <a:ext cx="3030702" cy="3030702"/>
          </a:xfrm>
          <a:custGeom>
            <a:avLst/>
            <a:gdLst>
              <a:gd name="connsiteX0" fmla="*/ 1515351 w 3030702"/>
              <a:gd name="connsiteY0" fmla="*/ 0 h 3030702"/>
              <a:gd name="connsiteX1" fmla="*/ 3030702 w 3030702"/>
              <a:gd name="connsiteY1" fmla="*/ 1515351 h 3030702"/>
              <a:gd name="connsiteX2" fmla="*/ 1515351 w 3030702"/>
              <a:gd name="connsiteY2" fmla="*/ 3030702 h 3030702"/>
              <a:gd name="connsiteX3" fmla="*/ 0 w 3030702"/>
              <a:gd name="connsiteY3" fmla="*/ 1515351 h 3030702"/>
              <a:gd name="connsiteX4" fmla="*/ 1515351 w 3030702"/>
              <a:gd name="connsiteY4" fmla="*/ 0 h 3030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702" h="3030702">
                <a:moveTo>
                  <a:pt x="1515351" y="0"/>
                </a:moveTo>
                <a:cubicBezTo>
                  <a:pt x="2352256" y="0"/>
                  <a:pt x="3030702" y="678446"/>
                  <a:pt x="3030702" y="1515351"/>
                </a:cubicBezTo>
                <a:cubicBezTo>
                  <a:pt x="3030702" y="2352256"/>
                  <a:pt x="2352256" y="3030702"/>
                  <a:pt x="1515351" y="3030702"/>
                </a:cubicBezTo>
                <a:cubicBezTo>
                  <a:pt x="678446" y="3030702"/>
                  <a:pt x="0" y="2352256"/>
                  <a:pt x="0" y="1515351"/>
                </a:cubicBezTo>
                <a:cubicBezTo>
                  <a:pt x="0" y="678446"/>
                  <a:pt x="678446" y="0"/>
                  <a:pt x="1515351" y="0"/>
                </a:cubicBezTo>
                <a:close/>
              </a:path>
            </a:pathLst>
          </a:custGeom>
        </p:spPr>
      </p:pic>
      <p:sp>
        <p:nvSpPr>
          <p:cNvPr id="18" name="TextBox 17">
            <a:extLst>
              <a:ext uri="{FF2B5EF4-FFF2-40B4-BE49-F238E27FC236}">
                <a16:creationId xmlns:a16="http://schemas.microsoft.com/office/drawing/2014/main" id="{D541A6E1-550E-48E3-B96C-F8C57AEB3E47}"/>
              </a:ext>
            </a:extLst>
          </p:cNvPr>
          <p:cNvSpPr txBox="1"/>
          <p:nvPr/>
        </p:nvSpPr>
        <p:spPr>
          <a:xfrm>
            <a:off x="3845608" y="6419033"/>
            <a:ext cx="1210588"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Agencies</a:t>
            </a:r>
          </a:p>
        </p:txBody>
      </p:sp>
      <p:sp>
        <p:nvSpPr>
          <p:cNvPr id="9" name="TextBox 8">
            <a:extLst>
              <a:ext uri="{FF2B5EF4-FFF2-40B4-BE49-F238E27FC236}">
                <a16:creationId xmlns:a16="http://schemas.microsoft.com/office/drawing/2014/main" id="{43AF8A78-5B17-47C4-82B5-8A259294DE50}"/>
              </a:ext>
            </a:extLst>
          </p:cNvPr>
          <p:cNvSpPr txBox="1"/>
          <p:nvPr/>
        </p:nvSpPr>
        <p:spPr>
          <a:xfrm>
            <a:off x="237253" y="939113"/>
            <a:ext cx="6865411"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Agencies can be created by any branch of government, but administrative agencies are usually created by statute. Their powers are derived from the enabling legislation.</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Agencies make rules and submit them to the </a:t>
            </a:r>
            <a:r>
              <a:rPr lang="en-US" b="1">
                <a:latin typeface="Arial" panose="020B0604020202020204" pitchFamily="34" charset="0"/>
                <a:cs typeface="Arial" panose="020B0604020202020204" pitchFamily="34" charset="0"/>
              </a:rPr>
              <a:t>Federal Register </a:t>
            </a:r>
            <a:r>
              <a:rPr lang="en-US">
                <a:latin typeface="Arial" panose="020B0604020202020204" pitchFamily="34" charset="0"/>
                <a:cs typeface="Arial" panose="020B0604020202020204" pitchFamily="34" charset="0"/>
              </a:rPr>
              <a:t>where they have the force of law.</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Agencies also have authority to decide disputes arising from the exercise of their administrative powers.</a:t>
            </a:r>
          </a:p>
        </p:txBody>
      </p:sp>
    </p:spTree>
    <p:extLst>
      <p:ext uri="{BB962C8B-B14F-4D97-AF65-F5344CB8AC3E}">
        <p14:creationId xmlns:p14="http://schemas.microsoft.com/office/powerpoint/2010/main" val="251571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Courts</a:t>
            </a:r>
          </a:p>
        </p:txBody>
      </p:sp>
      <p:pic>
        <p:nvPicPr>
          <p:cNvPr id="11" name="Picture 10" descr="A large white building&#10;&#10;Description automatically generated">
            <a:extLst>
              <a:ext uri="{FF2B5EF4-FFF2-40B4-BE49-F238E27FC236}">
                <a16:creationId xmlns:a16="http://schemas.microsoft.com/office/drawing/2014/main" id="{A26A8E59-73BC-437E-84AF-6465FA486DE4}"/>
              </a:ext>
            </a:extLst>
          </p:cNvPr>
          <p:cNvPicPr>
            <a:picLocks noChangeAspect="1"/>
          </p:cNvPicPr>
          <p:nvPr/>
        </p:nvPicPr>
        <p:blipFill>
          <a:blip r:embed="rId3">
            <a:extLst>
              <a:ext uri="{28A0092B-C50C-407E-A947-70E740481C1C}">
                <a14:useLocalDpi xmlns:a14="http://schemas.microsoft.com/office/drawing/2010/main" val="0"/>
              </a:ext>
            </a:extLst>
          </a:blip>
          <a:srcRect l="21472" r="21472"/>
          <a:stretch>
            <a:fillRect/>
          </a:stretch>
        </p:blipFill>
        <p:spPr>
          <a:xfrm>
            <a:off x="5812618" y="878619"/>
            <a:ext cx="2743200" cy="2676581"/>
          </a:xfrm>
          <a:custGeom>
            <a:avLst/>
            <a:gdLst>
              <a:gd name="connsiteX0" fmla="*/ 2253852 w 4507744"/>
              <a:gd name="connsiteY0" fmla="*/ 0 h 4398273"/>
              <a:gd name="connsiteX1" fmla="*/ 2253892 w 4507744"/>
              <a:gd name="connsiteY1" fmla="*/ 0 h 4398273"/>
              <a:gd name="connsiteX2" fmla="*/ 2484317 w 4507744"/>
              <a:gd name="connsiteY2" fmla="*/ 11353 h 4398273"/>
              <a:gd name="connsiteX3" fmla="*/ 4507744 w 4507744"/>
              <a:gd name="connsiteY3" fmla="*/ 2199136 h 4398273"/>
              <a:gd name="connsiteX4" fmla="*/ 2253872 w 4507744"/>
              <a:gd name="connsiteY4" fmla="*/ 4398273 h 4398273"/>
              <a:gd name="connsiteX5" fmla="*/ 0 w 4507744"/>
              <a:gd name="connsiteY5" fmla="*/ 2199136 h 4398273"/>
              <a:gd name="connsiteX6" fmla="*/ 2023427 w 4507744"/>
              <a:gd name="connsiteY6" fmla="*/ 11353 h 43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7744" h="4398273">
                <a:moveTo>
                  <a:pt x="2253852" y="0"/>
                </a:moveTo>
                <a:lnTo>
                  <a:pt x="2253892" y="0"/>
                </a:lnTo>
                <a:lnTo>
                  <a:pt x="2484317" y="11353"/>
                </a:lnTo>
                <a:cubicBezTo>
                  <a:pt x="3620846" y="123971"/>
                  <a:pt x="4507744" y="1060496"/>
                  <a:pt x="4507744" y="2199136"/>
                </a:cubicBezTo>
                <a:cubicBezTo>
                  <a:pt x="4507744" y="3413686"/>
                  <a:pt x="3498651" y="4398273"/>
                  <a:pt x="2253872" y="4398273"/>
                </a:cubicBezTo>
                <a:cubicBezTo>
                  <a:pt x="1009093" y="4398273"/>
                  <a:pt x="0" y="3413686"/>
                  <a:pt x="0" y="2199136"/>
                </a:cubicBezTo>
                <a:cubicBezTo>
                  <a:pt x="0" y="1060496"/>
                  <a:pt x="886898" y="123971"/>
                  <a:pt x="2023427" y="11353"/>
                </a:cubicBezTo>
                <a:close/>
              </a:path>
            </a:pathLst>
          </a:custGeom>
        </p:spPr>
      </p:pic>
      <p:sp>
        <p:nvSpPr>
          <p:cNvPr id="17" name="TextBox 16">
            <a:extLst>
              <a:ext uri="{FF2B5EF4-FFF2-40B4-BE49-F238E27FC236}">
                <a16:creationId xmlns:a16="http://schemas.microsoft.com/office/drawing/2014/main" id="{B2E774DE-2757-4289-AE22-B4941D884607}"/>
              </a:ext>
            </a:extLst>
          </p:cNvPr>
          <p:cNvSpPr txBox="1"/>
          <p:nvPr/>
        </p:nvSpPr>
        <p:spPr>
          <a:xfrm>
            <a:off x="6719988" y="3619160"/>
            <a:ext cx="928459"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Courts</a:t>
            </a:r>
          </a:p>
        </p:txBody>
      </p:sp>
      <p:sp>
        <p:nvSpPr>
          <p:cNvPr id="10" name="TextBox 9">
            <a:extLst>
              <a:ext uri="{FF2B5EF4-FFF2-40B4-BE49-F238E27FC236}">
                <a16:creationId xmlns:a16="http://schemas.microsoft.com/office/drawing/2014/main" id="{27B454A3-C48B-41CB-B607-A849EB94E5AA}"/>
              </a:ext>
            </a:extLst>
          </p:cNvPr>
          <p:cNvSpPr txBox="1"/>
          <p:nvPr/>
        </p:nvSpPr>
        <p:spPr>
          <a:xfrm>
            <a:off x="103800" y="878619"/>
            <a:ext cx="5778015"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Courts resolve disputes over environmental regulation e.g.</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A regulated entity may argue that it isn’t subject to a specific statutory program.</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A regulated entity may argue that the environmental statue is unconstitutional.</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A regulated entity may argue the agency didn’t have the power to develop and promulgate the regulation (</a:t>
            </a:r>
            <a:r>
              <a:rPr lang="en-US" b="1" i="1">
                <a:latin typeface="Arial" panose="020B0604020202020204" pitchFamily="34" charset="0"/>
                <a:cs typeface="Arial" panose="020B0604020202020204" pitchFamily="34" charset="0"/>
              </a:rPr>
              <a:t>ultra vires </a:t>
            </a:r>
            <a:r>
              <a:rPr lang="en-US">
                <a:latin typeface="Arial" panose="020B0604020202020204" pitchFamily="34" charset="0"/>
                <a:cs typeface="Arial" panose="020B0604020202020204" pitchFamily="34" charset="0"/>
              </a:rPr>
              <a:t>challenge)</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A regulated entity may argue on procedural grounds that violations were made in how the regulation was implemented or promulgated.</a:t>
            </a:r>
          </a:p>
        </p:txBody>
      </p:sp>
      <p:sp>
        <p:nvSpPr>
          <p:cNvPr id="3" name="TextBox 2">
            <a:extLst>
              <a:ext uri="{FF2B5EF4-FFF2-40B4-BE49-F238E27FC236}">
                <a16:creationId xmlns:a16="http://schemas.microsoft.com/office/drawing/2014/main" id="{023DCFA2-AE3D-4123-8770-FD806BC1117C}"/>
              </a:ext>
            </a:extLst>
          </p:cNvPr>
          <p:cNvSpPr txBox="1"/>
          <p:nvPr/>
        </p:nvSpPr>
        <p:spPr>
          <a:xfrm>
            <a:off x="1591550" y="4641198"/>
            <a:ext cx="6395858" cy="175432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Shell Oil Co. vs. Environmental Protection Agency (1991):</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“Because the EPA failed to provide adequate notice and opportunity for comment with regard to the mixture and derived-from rules… we vacate these rules and remand them to the Agency.”</a:t>
            </a:r>
          </a:p>
        </p:txBody>
      </p:sp>
    </p:spTree>
    <p:extLst>
      <p:ext uri="{BB962C8B-B14F-4D97-AF65-F5344CB8AC3E}">
        <p14:creationId xmlns:p14="http://schemas.microsoft.com/office/powerpoint/2010/main" val="222850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Courts</a:t>
            </a:r>
          </a:p>
        </p:txBody>
      </p:sp>
      <p:pic>
        <p:nvPicPr>
          <p:cNvPr id="11" name="Picture 10" descr="A large white building&#10;&#10;Description automatically generated">
            <a:extLst>
              <a:ext uri="{FF2B5EF4-FFF2-40B4-BE49-F238E27FC236}">
                <a16:creationId xmlns:a16="http://schemas.microsoft.com/office/drawing/2014/main" id="{A26A8E59-73BC-437E-84AF-6465FA486DE4}"/>
              </a:ext>
            </a:extLst>
          </p:cNvPr>
          <p:cNvPicPr>
            <a:picLocks noChangeAspect="1"/>
          </p:cNvPicPr>
          <p:nvPr/>
        </p:nvPicPr>
        <p:blipFill>
          <a:blip r:embed="rId3">
            <a:extLst>
              <a:ext uri="{28A0092B-C50C-407E-A947-70E740481C1C}">
                <a14:useLocalDpi xmlns:a14="http://schemas.microsoft.com/office/drawing/2010/main" val="0"/>
              </a:ext>
            </a:extLst>
          </a:blip>
          <a:srcRect l="21472" r="21472"/>
          <a:stretch>
            <a:fillRect/>
          </a:stretch>
        </p:blipFill>
        <p:spPr>
          <a:xfrm>
            <a:off x="5812618" y="878619"/>
            <a:ext cx="2743200" cy="2676581"/>
          </a:xfrm>
          <a:custGeom>
            <a:avLst/>
            <a:gdLst>
              <a:gd name="connsiteX0" fmla="*/ 2253852 w 4507744"/>
              <a:gd name="connsiteY0" fmla="*/ 0 h 4398273"/>
              <a:gd name="connsiteX1" fmla="*/ 2253892 w 4507744"/>
              <a:gd name="connsiteY1" fmla="*/ 0 h 4398273"/>
              <a:gd name="connsiteX2" fmla="*/ 2484317 w 4507744"/>
              <a:gd name="connsiteY2" fmla="*/ 11353 h 4398273"/>
              <a:gd name="connsiteX3" fmla="*/ 4507744 w 4507744"/>
              <a:gd name="connsiteY3" fmla="*/ 2199136 h 4398273"/>
              <a:gd name="connsiteX4" fmla="*/ 2253872 w 4507744"/>
              <a:gd name="connsiteY4" fmla="*/ 4398273 h 4398273"/>
              <a:gd name="connsiteX5" fmla="*/ 0 w 4507744"/>
              <a:gd name="connsiteY5" fmla="*/ 2199136 h 4398273"/>
              <a:gd name="connsiteX6" fmla="*/ 2023427 w 4507744"/>
              <a:gd name="connsiteY6" fmla="*/ 11353 h 43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7744" h="4398273">
                <a:moveTo>
                  <a:pt x="2253852" y="0"/>
                </a:moveTo>
                <a:lnTo>
                  <a:pt x="2253892" y="0"/>
                </a:lnTo>
                <a:lnTo>
                  <a:pt x="2484317" y="11353"/>
                </a:lnTo>
                <a:cubicBezTo>
                  <a:pt x="3620846" y="123971"/>
                  <a:pt x="4507744" y="1060496"/>
                  <a:pt x="4507744" y="2199136"/>
                </a:cubicBezTo>
                <a:cubicBezTo>
                  <a:pt x="4507744" y="3413686"/>
                  <a:pt x="3498651" y="4398273"/>
                  <a:pt x="2253872" y="4398273"/>
                </a:cubicBezTo>
                <a:cubicBezTo>
                  <a:pt x="1009093" y="4398273"/>
                  <a:pt x="0" y="3413686"/>
                  <a:pt x="0" y="2199136"/>
                </a:cubicBezTo>
                <a:cubicBezTo>
                  <a:pt x="0" y="1060496"/>
                  <a:pt x="886898" y="123971"/>
                  <a:pt x="2023427" y="11353"/>
                </a:cubicBezTo>
                <a:close/>
              </a:path>
            </a:pathLst>
          </a:custGeom>
        </p:spPr>
      </p:pic>
      <p:sp>
        <p:nvSpPr>
          <p:cNvPr id="17" name="TextBox 16">
            <a:extLst>
              <a:ext uri="{FF2B5EF4-FFF2-40B4-BE49-F238E27FC236}">
                <a16:creationId xmlns:a16="http://schemas.microsoft.com/office/drawing/2014/main" id="{B2E774DE-2757-4289-AE22-B4941D884607}"/>
              </a:ext>
            </a:extLst>
          </p:cNvPr>
          <p:cNvSpPr txBox="1"/>
          <p:nvPr/>
        </p:nvSpPr>
        <p:spPr>
          <a:xfrm>
            <a:off x="6719988" y="3619160"/>
            <a:ext cx="928459"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Courts</a:t>
            </a:r>
          </a:p>
        </p:txBody>
      </p:sp>
      <p:sp>
        <p:nvSpPr>
          <p:cNvPr id="10" name="TextBox 9">
            <a:extLst>
              <a:ext uri="{FF2B5EF4-FFF2-40B4-BE49-F238E27FC236}">
                <a16:creationId xmlns:a16="http://schemas.microsoft.com/office/drawing/2014/main" id="{27B454A3-C48B-41CB-B607-A849EB94E5AA}"/>
              </a:ext>
            </a:extLst>
          </p:cNvPr>
          <p:cNvSpPr txBox="1"/>
          <p:nvPr/>
        </p:nvSpPr>
        <p:spPr>
          <a:xfrm>
            <a:off x="103800" y="878619"/>
            <a:ext cx="5778015" cy="3693319"/>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Before a party can seek judicial redress, they must establish </a:t>
            </a:r>
            <a:r>
              <a:rPr lang="en-US" b="1" i="1">
                <a:latin typeface="Arial" panose="020B0604020202020204" pitchFamily="34" charset="0"/>
                <a:cs typeface="Arial" panose="020B0604020202020204" pitchFamily="34" charset="0"/>
              </a:rPr>
              <a:t>standing</a:t>
            </a:r>
            <a:r>
              <a:rPr lang="en-US" i="1">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usually meaning they suffered some definable harm rather than harm suffered by the public at large.</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Parties must also </a:t>
            </a:r>
            <a:r>
              <a:rPr lang="en-US" b="1" i="1">
                <a:latin typeface="Arial" panose="020B0604020202020204" pitchFamily="34" charset="0"/>
                <a:cs typeface="Arial" panose="020B0604020202020204" pitchFamily="34" charset="0"/>
              </a:rPr>
              <a:t>exhaust</a:t>
            </a:r>
            <a:r>
              <a:rPr lang="en-US">
                <a:latin typeface="Arial" panose="020B0604020202020204" pitchFamily="34" charset="0"/>
                <a:cs typeface="Arial" panose="020B0604020202020204" pitchFamily="34" charset="0"/>
              </a:rPr>
              <a:t> their administrative remedies, meaning they must go through administrative courts first.</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Courts are very careful in terms of judicial review because</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Agencies are considered experts on administrative matters</a:t>
            </a:r>
          </a:p>
          <a:p>
            <a:pPr marL="742950" lvl="1" indent="-285750">
              <a:buFont typeface="Arial" panose="020B0604020202020204" pitchFamily="34" charset="0"/>
              <a:buChar char="•"/>
            </a:pPr>
            <a:r>
              <a:rPr lang="en-US">
                <a:latin typeface="Arial" panose="020B0604020202020204" pitchFamily="34" charset="0"/>
                <a:cs typeface="Arial" panose="020B0604020202020204" pitchFamily="34" charset="0"/>
              </a:rPr>
              <a:t>Judicial decisions could potentially threaten the separation of powers.</a:t>
            </a:r>
          </a:p>
        </p:txBody>
      </p:sp>
      <p:sp>
        <p:nvSpPr>
          <p:cNvPr id="3" name="TextBox 2">
            <a:extLst>
              <a:ext uri="{FF2B5EF4-FFF2-40B4-BE49-F238E27FC236}">
                <a16:creationId xmlns:a16="http://schemas.microsoft.com/office/drawing/2014/main" id="{023DCFA2-AE3D-4123-8770-FD806BC1117C}"/>
              </a:ext>
            </a:extLst>
          </p:cNvPr>
          <p:cNvSpPr txBox="1"/>
          <p:nvPr/>
        </p:nvSpPr>
        <p:spPr>
          <a:xfrm>
            <a:off x="701864" y="4824903"/>
            <a:ext cx="7532679" cy="175432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City of Klamath Falls vs. Environmental Quality Commission (1994)</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“Initial interpretation of a regulation is for the administrative agency entrusted with that task by the legislature; it is not for appellate courts on judicial review. We are not able to hold, as the City argues we should, that EQC misinterpreted its own regulation as a matter of law.”</a:t>
            </a:r>
          </a:p>
        </p:txBody>
      </p:sp>
    </p:spTree>
    <p:extLst>
      <p:ext uri="{BB962C8B-B14F-4D97-AF65-F5344CB8AC3E}">
        <p14:creationId xmlns:p14="http://schemas.microsoft.com/office/powerpoint/2010/main" val="36761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E9A-2927-4CCB-B0F4-F227CF4E415E}"/>
              </a:ext>
            </a:extLst>
          </p:cNvPr>
          <p:cNvSpPr>
            <a:spLocks noGrp="1"/>
          </p:cNvSpPr>
          <p:nvPr>
            <p:ph type="title"/>
          </p:nvPr>
        </p:nvSpPr>
        <p:spPr/>
        <p:txBody>
          <a:bodyPr/>
          <a:lstStyle/>
          <a:p>
            <a:r>
              <a:rPr lang="en-US"/>
              <a:t>Courts</a:t>
            </a:r>
          </a:p>
        </p:txBody>
      </p:sp>
      <p:pic>
        <p:nvPicPr>
          <p:cNvPr id="11" name="Picture 10" descr="A large white building&#10;&#10;Description automatically generated">
            <a:extLst>
              <a:ext uri="{FF2B5EF4-FFF2-40B4-BE49-F238E27FC236}">
                <a16:creationId xmlns:a16="http://schemas.microsoft.com/office/drawing/2014/main" id="{A26A8E59-73BC-437E-84AF-6465FA486DE4}"/>
              </a:ext>
            </a:extLst>
          </p:cNvPr>
          <p:cNvPicPr>
            <a:picLocks noChangeAspect="1"/>
          </p:cNvPicPr>
          <p:nvPr/>
        </p:nvPicPr>
        <p:blipFill>
          <a:blip r:embed="rId3">
            <a:extLst>
              <a:ext uri="{28A0092B-C50C-407E-A947-70E740481C1C}">
                <a14:useLocalDpi xmlns:a14="http://schemas.microsoft.com/office/drawing/2010/main" val="0"/>
              </a:ext>
            </a:extLst>
          </a:blip>
          <a:srcRect l="21472" r="21472"/>
          <a:stretch>
            <a:fillRect/>
          </a:stretch>
        </p:blipFill>
        <p:spPr>
          <a:xfrm>
            <a:off x="5812618" y="878619"/>
            <a:ext cx="2743200" cy="2676581"/>
          </a:xfrm>
          <a:custGeom>
            <a:avLst/>
            <a:gdLst>
              <a:gd name="connsiteX0" fmla="*/ 2253852 w 4507744"/>
              <a:gd name="connsiteY0" fmla="*/ 0 h 4398273"/>
              <a:gd name="connsiteX1" fmla="*/ 2253892 w 4507744"/>
              <a:gd name="connsiteY1" fmla="*/ 0 h 4398273"/>
              <a:gd name="connsiteX2" fmla="*/ 2484317 w 4507744"/>
              <a:gd name="connsiteY2" fmla="*/ 11353 h 4398273"/>
              <a:gd name="connsiteX3" fmla="*/ 4507744 w 4507744"/>
              <a:gd name="connsiteY3" fmla="*/ 2199136 h 4398273"/>
              <a:gd name="connsiteX4" fmla="*/ 2253872 w 4507744"/>
              <a:gd name="connsiteY4" fmla="*/ 4398273 h 4398273"/>
              <a:gd name="connsiteX5" fmla="*/ 0 w 4507744"/>
              <a:gd name="connsiteY5" fmla="*/ 2199136 h 4398273"/>
              <a:gd name="connsiteX6" fmla="*/ 2023427 w 4507744"/>
              <a:gd name="connsiteY6" fmla="*/ 11353 h 43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7744" h="4398273">
                <a:moveTo>
                  <a:pt x="2253852" y="0"/>
                </a:moveTo>
                <a:lnTo>
                  <a:pt x="2253892" y="0"/>
                </a:lnTo>
                <a:lnTo>
                  <a:pt x="2484317" y="11353"/>
                </a:lnTo>
                <a:cubicBezTo>
                  <a:pt x="3620846" y="123971"/>
                  <a:pt x="4507744" y="1060496"/>
                  <a:pt x="4507744" y="2199136"/>
                </a:cubicBezTo>
                <a:cubicBezTo>
                  <a:pt x="4507744" y="3413686"/>
                  <a:pt x="3498651" y="4398273"/>
                  <a:pt x="2253872" y="4398273"/>
                </a:cubicBezTo>
                <a:cubicBezTo>
                  <a:pt x="1009093" y="4398273"/>
                  <a:pt x="0" y="3413686"/>
                  <a:pt x="0" y="2199136"/>
                </a:cubicBezTo>
                <a:cubicBezTo>
                  <a:pt x="0" y="1060496"/>
                  <a:pt x="886898" y="123971"/>
                  <a:pt x="2023427" y="11353"/>
                </a:cubicBezTo>
                <a:close/>
              </a:path>
            </a:pathLst>
          </a:custGeom>
        </p:spPr>
      </p:pic>
      <p:sp>
        <p:nvSpPr>
          <p:cNvPr id="17" name="TextBox 16">
            <a:extLst>
              <a:ext uri="{FF2B5EF4-FFF2-40B4-BE49-F238E27FC236}">
                <a16:creationId xmlns:a16="http://schemas.microsoft.com/office/drawing/2014/main" id="{B2E774DE-2757-4289-AE22-B4941D884607}"/>
              </a:ext>
            </a:extLst>
          </p:cNvPr>
          <p:cNvSpPr txBox="1"/>
          <p:nvPr/>
        </p:nvSpPr>
        <p:spPr>
          <a:xfrm>
            <a:off x="6719988" y="3619160"/>
            <a:ext cx="928459"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Courts</a:t>
            </a:r>
          </a:p>
        </p:txBody>
      </p:sp>
      <p:sp>
        <p:nvSpPr>
          <p:cNvPr id="10" name="TextBox 9">
            <a:extLst>
              <a:ext uri="{FF2B5EF4-FFF2-40B4-BE49-F238E27FC236}">
                <a16:creationId xmlns:a16="http://schemas.microsoft.com/office/drawing/2014/main" id="{27B454A3-C48B-41CB-B607-A849EB94E5AA}"/>
              </a:ext>
            </a:extLst>
          </p:cNvPr>
          <p:cNvSpPr txBox="1"/>
          <p:nvPr/>
        </p:nvSpPr>
        <p:spPr>
          <a:xfrm>
            <a:off x="-39537" y="799432"/>
            <a:ext cx="5960895"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Courts also are responsible for </a:t>
            </a:r>
            <a:r>
              <a:rPr lang="en-US" b="1" i="1">
                <a:latin typeface="Arial" panose="020B0604020202020204" pitchFamily="34" charset="0"/>
                <a:cs typeface="Arial" panose="020B0604020202020204" pitchFamily="34" charset="0"/>
              </a:rPr>
              <a:t>common law </a:t>
            </a:r>
            <a:r>
              <a:rPr lang="en-US">
                <a:latin typeface="Arial" panose="020B0604020202020204" pitchFamily="34" charset="0"/>
                <a:cs typeface="Arial" panose="020B0604020202020204" pitchFamily="34" charset="0"/>
              </a:rPr>
              <a:t>cases, cases determined by judicial precedent rather than legislative statute.</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There are four causes of action that predominantly affect environmental law:</a:t>
            </a:r>
          </a:p>
          <a:p>
            <a:pPr marL="742950" lvl="1" indent="-285750">
              <a:buFont typeface="Arial" panose="020B0604020202020204" pitchFamily="34" charset="0"/>
              <a:buChar char="•"/>
            </a:pPr>
            <a:r>
              <a:rPr lang="en-US" b="1" i="1">
                <a:latin typeface="Arial" panose="020B0604020202020204" pitchFamily="34" charset="0"/>
                <a:cs typeface="Arial" panose="020B0604020202020204" pitchFamily="34" charset="0"/>
              </a:rPr>
              <a:t>Nuisance</a:t>
            </a:r>
            <a:r>
              <a:rPr lang="en-US">
                <a:latin typeface="Arial" panose="020B0604020202020204" pitchFamily="34" charset="0"/>
                <a:cs typeface="Arial" panose="020B0604020202020204" pitchFamily="34" charset="0"/>
              </a:rPr>
              <a:t>: the defendant unreasonably interfered with the quiet enjoyment of his or her land.</a:t>
            </a:r>
          </a:p>
          <a:p>
            <a:pPr marL="742950" lvl="1" indent="-285750">
              <a:buFont typeface="Arial" panose="020B0604020202020204" pitchFamily="34" charset="0"/>
              <a:buChar char="•"/>
            </a:pPr>
            <a:r>
              <a:rPr lang="en-US" b="1" i="1">
                <a:latin typeface="Arial" panose="020B0604020202020204" pitchFamily="34" charset="0"/>
                <a:cs typeface="Arial" panose="020B0604020202020204" pitchFamily="34" charset="0"/>
              </a:rPr>
              <a:t>Trespass</a:t>
            </a:r>
            <a:r>
              <a:rPr lang="en-US">
                <a:latin typeface="Arial" panose="020B0604020202020204" pitchFamily="34" charset="0"/>
                <a:cs typeface="Arial" panose="020B0604020202020204" pitchFamily="34" charset="0"/>
              </a:rPr>
              <a:t>: the defendant physically invaded his or her property.</a:t>
            </a:r>
            <a:endParaRPr lang="en-US" b="1" i="1">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i="1">
                <a:latin typeface="Arial" panose="020B0604020202020204" pitchFamily="34" charset="0"/>
                <a:cs typeface="Arial" panose="020B0604020202020204" pitchFamily="34" charset="0"/>
              </a:rPr>
              <a:t>Strict liability</a:t>
            </a:r>
            <a:r>
              <a:rPr lang="en-US">
                <a:latin typeface="Arial" panose="020B0604020202020204" pitchFamily="34" charset="0"/>
                <a:cs typeface="Arial" panose="020B0604020202020204" pitchFamily="34" charset="0"/>
              </a:rPr>
              <a:t>: the defendant operated an abnormally dangerous activity.</a:t>
            </a:r>
            <a:endParaRPr lang="en-US" b="1" i="1">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i="1">
                <a:latin typeface="Arial" panose="020B0604020202020204" pitchFamily="34" charset="0"/>
                <a:cs typeface="Arial" panose="020B0604020202020204" pitchFamily="34" charset="0"/>
              </a:rPr>
              <a:t>Negligence</a:t>
            </a:r>
            <a:r>
              <a:rPr lang="en-US">
                <a:latin typeface="Arial" panose="020B0604020202020204" pitchFamily="34" charset="0"/>
                <a:cs typeface="Arial" panose="020B0604020202020204" pitchFamily="34" charset="0"/>
              </a:rPr>
              <a:t>: the defendant breached the duty to act reasonably when acting in ways that could harm others.</a:t>
            </a:r>
            <a:endParaRPr lang="en-US" b="1" i="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23DCFA2-AE3D-4123-8770-FD806BC1117C}"/>
              </a:ext>
            </a:extLst>
          </p:cNvPr>
          <p:cNvSpPr txBox="1"/>
          <p:nvPr/>
        </p:nvSpPr>
        <p:spPr>
          <a:xfrm>
            <a:off x="934171" y="4973184"/>
            <a:ext cx="7532679" cy="175432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Boomer et al v. Atlantic Cement Company (1970)</a:t>
            </a:r>
          </a:p>
          <a:p>
            <a:endParaRPr lang="en-US">
              <a:latin typeface="Arial" panose="020B0604020202020204" pitchFamily="34" charset="0"/>
              <a:cs typeface="Arial" panose="020B0604020202020204" pitchFamily="34" charset="0"/>
            </a:endParaRPr>
          </a:p>
          <a:p>
            <a:r>
              <a:rPr lang="en-US" i="1">
                <a:latin typeface="Arial" panose="020B0604020202020204" pitchFamily="34" charset="0"/>
                <a:cs typeface="Arial" panose="020B0604020202020204" pitchFamily="34" charset="0"/>
              </a:rPr>
              <a:t>“The permanment impairment of private property for private purposes is not authorized in the absence of clearly demonstrated public benefit use… I would enjoin the defendant cement company from continuing the discharge of dust particles upon its neighbors’ property.”</a:t>
            </a:r>
          </a:p>
        </p:txBody>
      </p:sp>
    </p:spTree>
    <p:extLst>
      <p:ext uri="{BB962C8B-B14F-4D97-AF65-F5344CB8AC3E}">
        <p14:creationId xmlns:p14="http://schemas.microsoft.com/office/powerpoint/2010/main" val="391101403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69052</TotalTime>
  <Words>1999</Words>
  <Application>Microsoft Office PowerPoint</Application>
  <PresentationFormat>On-screen Show (4:3)</PresentationFormat>
  <Paragraphs>181</Paragraphs>
  <Slides>20</Slides>
  <Notes>8</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1_Office Theme</vt:lpstr>
      <vt:lpstr>ChemE 486: Design II</vt:lpstr>
      <vt:lpstr>Objectives</vt:lpstr>
      <vt:lpstr>Why Environmental Law?</vt:lpstr>
      <vt:lpstr>Governmenment Actors</vt:lpstr>
      <vt:lpstr>Legislatures</vt:lpstr>
      <vt:lpstr>Administrative Agencies</vt:lpstr>
      <vt:lpstr>Courts</vt:lpstr>
      <vt:lpstr>Courts</vt:lpstr>
      <vt:lpstr>Courts</vt:lpstr>
      <vt:lpstr>A tangled web of regulation</vt:lpstr>
      <vt:lpstr>Forms of interaction</vt:lpstr>
      <vt:lpstr>Doctrine of preemption</vt:lpstr>
      <vt:lpstr>The Commerce Clause</vt:lpstr>
      <vt:lpstr>Nine Federal Environmental Regulations</vt:lpstr>
      <vt:lpstr>Exercise: Environmental Settlements</vt:lpstr>
      <vt:lpstr>Toxic Substances Control Act (1976) </vt:lpstr>
      <vt:lpstr>Federal Insecticide, Fungicide, and Rodenticide Act </vt:lpstr>
      <vt:lpstr>Clean Air Act </vt:lpstr>
      <vt:lpstr>Occupational Safety and Health Act </vt:lpstr>
      <vt:lpstr>Clean Water 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high-throughput, quantitative 3D multi-particle tracking model for analysis of the brain microenvironment</dc:title>
  <dc:creator>Chad Curtis</dc:creator>
  <cp:lastModifiedBy>Chad Curtis</cp:lastModifiedBy>
  <cp:revision>381</cp:revision>
  <dcterms:created xsi:type="dcterms:W3CDTF">2016-11-28T18:18:53Z</dcterms:created>
  <dcterms:modified xsi:type="dcterms:W3CDTF">2020-05-15T21:32:55Z</dcterms:modified>
</cp:coreProperties>
</file>