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7" r:id="rId2"/>
    <p:sldMasterId id="2147483652" r:id="rId3"/>
  </p:sldMasterIdLst>
  <p:notesMasterIdLst>
    <p:notesMasterId r:id="rId33"/>
  </p:notesMasterIdLst>
  <p:sldIdLst>
    <p:sldId id="256" r:id="rId4"/>
    <p:sldId id="257" r:id="rId5"/>
    <p:sldId id="281" r:id="rId6"/>
    <p:sldId id="265" r:id="rId7"/>
    <p:sldId id="279" r:id="rId8"/>
    <p:sldId id="284" r:id="rId9"/>
    <p:sldId id="263" r:id="rId10"/>
    <p:sldId id="264" r:id="rId11"/>
    <p:sldId id="276" r:id="rId12"/>
    <p:sldId id="275" r:id="rId13"/>
    <p:sldId id="274" r:id="rId14"/>
    <p:sldId id="277" r:id="rId15"/>
    <p:sldId id="282" r:id="rId16"/>
    <p:sldId id="283" r:id="rId17"/>
    <p:sldId id="285" r:id="rId18"/>
    <p:sldId id="278" r:id="rId19"/>
    <p:sldId id="260" r:id="rId20"/>
    <p:sldId id="261" r:id="rId21"/>
    <p:sldId id="262" r:id="rId22"/>
    <p:sldId id="266" r:id="rId23"/>
    <p:sldId id="267" r:id="rId24"/>
    <p:sldId id="268" r:id="rId25"/>
    <p:sldId id="272" r:id="rId26"/>
    <p:sldId id="273" r:id="rId27"/>
    <p:sldId id="269" r:id="rId28"/>
    <p:sldId id="270" r:id="rId29"/>
    <p:sldId id="271" r:id="rId30"/>
    <p:sldId id="258" r:id="rId31"/>
    <p:sldId id="25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/>
    <p:restoredTop sz="57982"/>
  </p:normalViewPr>
  <p:slideViewPr>
    <p:cSldViewPr snapToGrid="0" snapToObjects="1" showGuides="1">
      <p:cViewPr varScale="1">
        <p:scale>
          <a:sx n="85" d="100"/>
          <a:sy n="85" d="100"/>
        </p:scale>
        <p:origin x="2656" y="168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CF810-31B6-4744-88DE-0DCAFE6AE67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DF70A-B276-164C-B5CB-E23D15A70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5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7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1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9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6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7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2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50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0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5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5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4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26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3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1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7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DF70A-B276-164C-B5CB-E23D15A70E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</p:spTree>
    <p:extLst>
      <p:ext uri="{BB962C8B-B14F-4D97-AF65-F5344CB8AC3E}">
        <p14:creationId xmlns:p14="http://schemas.microsoft.com/office/powerpoint/2010/main" val="17553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81608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1" y="1364403"/>
            <a:ext cx="1103781" cy="96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2" y="369285"/>
            <a:ext cx="8197109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3" name="Picture 12" descr="UW_W Logo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69733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9656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29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3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tsheltonuw/pen/ExYEBd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.edu/boundless/oceanography-research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ashington.edu/boundless/autism-care/" TargetMode="External"/><Relationship Id="rId4" Type="http://schemas.openxmlformats.org/officeDocument/2006/relationships/hyperlink" Target="https://www.washington.edu/boundless/foreign-policy-ac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stcss.org/" TargetMode="External"/><Relationship Id="rId3" Type="http://schemas.openxmlformats.org/officeDocument/2006/relationships/hyperlink" Target="https://css-tricks.com/snippets/css/complete-guide-grid/" TargetMode="External"/><Relationship Id="rId7" Type="http://schemas.openxmlformats.org/officeDocument/2006/relationships/hyperlink" Target="https://developer.mozilla.org/en-U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eloper.mozilla.org/en-US/docs/Tools" TargetMode="External"/><Relationship Id="rId5" Type="http://schemas.openxmlformats.org/officeDocument/2006/relationships/hyperlink" Target="https://caniuse.com/#search=css%20grid" TargetMode="External"/><Relationship Id="rId4" Type="http://schemas.openxmlformats.org/officeDocument/2006/relationships/hyperlink" Target="https://gridbyexample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using </a:t>
            </a:r>
            <a:br>
              <a:rPr lang="en-US" dirty="0"/>
            </a:br>
            <a:r>
              <a:rPr lang="en-US" dirty="0"/>
              <a:t>CSS Grid today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1668544"/>
            <a:ext cx="8355661" cy="1263192"/>
          </a:xfrm>
          <a:solidFill>
            <a:schemeClr val="bg2"/>
          </a:solidFill>
        </p:spPr>
        <p:txBody>
          <a:bodyPr numCol="2"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Monaco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&lt;nav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aria-label=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"popular links"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"container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uw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-links"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&lt;ul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"center-block"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Monaco" pitchFamily="2" charset="77"/>
                <a:ea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tx1"/>
              </a:solidFill>
              <a:latin typeface="Monaco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Changed to: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008000"/>
              </a:solidFill>
              <a:latin typeface="Monaco" pitchFamily="2" charset="77"/>
              <a:ea typeface="Calibri" panose="020F0502020204030204" pitchFamily="34" charset="0"/>
              <a:cs typeface="Monaco" pitchFamily="2" charset="77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&lt;nav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aria-label=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"popular links"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"secondary-nav-basic popular-links"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&lt;ul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"nav"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Open Sans" panose="020B0606030504020204" pitchFamily="34" charset="0"/>
                <a:ea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sz="1000" dirty="0"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</p:spPr>
        <p:txBody>
          <a:bodyPr/>
          <a:lstStyle/>
          <a:p>
            <a:r>
              <a:rPr lang="en-US" dirty="0"/>
              <a:t>New code – HTML, using Bootstrap 4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791A609-A3E3-5C40-878E-089C134CF68A}"/>
              </a:ext>
            </a:extLst>
          </p:cNvPr>
          <p:cNvSpPr txBox="1">
            <a:spLocks/>
          </p:cNvSpPr>
          <p:nvPr/>
        </p:nvSpPr>
        <p:spPr>
          <a:xfrm>
            <a:off x="447922" y="3237220"/>
            <a:ext cx="8355661" cy="1536995"/>
          </a:xfrm>
          <a:prstGeom prst="rect">
            <a:avLst/>
          </a:prstGeom>
          <a:noFill/>
        </p:spPr>
        <p:txBody>
          <a:bodyPr numCol="1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HTML could be identical.</a:t>
            </a:r>
          </a:p>
          <a:p>
            <a:pPr marL="0" indent="0">
              <a:buFont typeface="Lucida Grande"/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Lucida Grande"/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difference in the HTML is we are using the Bootstrap </a:t>
            </a:r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nav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on the </a:t>
            </a:r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&lt;ul&gt;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On other menus we’re using the full Bootstrap nav but not here.</a:t>
            </a:r>
          </a:p>
        </p:txBody>
      </p:sp>
    </p:spTree>
    <p:extLst>
      <p:ext uri="{BB962C8B-B14F-4D97-AF65-F5344CB8AC3E}">
        <p14:creationId xmlns:p14="http://schemas.microsoft.com/office/powerpoint/2010/main" val="62516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BB3B0-7A18-3D48-B565-659E4428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this visually</a:t>
            </a:r>
          </a:p>
        </p:txBody>
      </p:sp>
      <p:pic>
        <p:nvPicPr>
          <p:cNvPr id="6" name="Picture 5" descr="Same screen shot of UW home page popular links navigation, below the slider, just as a refresher.">
            <a:extLst>
              <a:ext uri="{FF2B5EF4-FFF2-40B4-BE49-F238E27FC236}">
                <a16:creationId xmlns:a16="http://schemas.microsoft.com/office/drawing/2014/main" id="{B194A210-9B9C-F841-B52D-0C1C6746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0" y="2241478"/>
            <a:ext cx="8774280" cy="15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9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866171"/>
            <a:ext cx="9144000" cy="4205449"/>
          </a:xfrm>
          <a:solidFill>
            <a:schemeClr val="bg2"/>
          </a:solidFill>
        </p:spPr>
        <p:txBody>
          <a:bodyPr numCol="2"/>
          <a:lstStyle/>
          <a:p>
            <a:pPr marL="0" indent="0">
              <a:buNone/>
            </a:pPr>
            <a:r>
              <a:rPr lang="en-US" sz="1000" dirty="0" err="1">
                <a:solidFill>
                  <a:srgbClr val="008000"/>
                </a:solidFill>
                <a:latin typeface="Monaco" pitchFamily="2" charset="77"/>
              </a:rPr>
              <a:t>nav</a:t>
            </a:r>
            <a:r>
              <a:rPr lang="en-US" sz="1000" dirty="0" err="1">
                <a:solidFill>
                  <a:srgbClr val="0000FF"/>
                </a:solidFill>
                <a:latin typeface="Monaco" pitchFamily="2" charset="77"/>
              </a:rPr>
              <a:t>.popular</a:t>
            </a:r>
            <a:r>
              <a:rPr lang="en-US" sz="1000" dirty="0">
                <a:solidFill>
                  <a:srgbClr val="0000FF"/>
                </a:solidFill>
                <a:latin typeface="Monaco" pitchFamily="2" charset="77"/>
              </a:rPr>
              <a:t>-links</a:t>
            </a:r>
            <a:r>
              <a:rPr lang="en-US" sz="10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@include shadow-2;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1px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solid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 err="1">
                <a:solidFill>
                  <a:srgbClr val="008000"/>
                </a:solidFill>
                <a:latin typeface="Monaco" pitchFamily="2" charset="77"/>
              </a:rPr>
              <a:t>rgba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(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0, 0, 0, 0.14);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-radius: 2px;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</a:t>
            </a:r>
            <a:r>
              <a:rPr lang="en-US" sz="1000" b="0" dirty="0" err="1">
                <a:latin typeface="Monaco" pitchFamily="2" charset="77"/>
              </a:rPr>
              <a:t>ul</a:t>
            </a:r>
            <a:r>
              <a:rPr lang="en-US" sz="1000" b="0" dirty="0" err="1">
                <a:solidFill>
                  <a:srgbClr val="666666"/>
                </a:solidFill>
                <a:latin typeface="Monaco" pitchFamily="2" charset="77"/>
              </a:rPr>
              <a:t>.nav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grid;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    		grid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-template-columns: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repeat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(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auto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-fit, minmax(140px, 1fr));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justify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content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margin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0;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padding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0;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    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list-style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li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border-left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1px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solid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 err="1">
                <a:solidFill>
                  <a:srgbClr val="008000"/>
                </a:solidFill>
                <a:latin typeface="Monaco" pitchFamily="2" charset="77"/>
              </a:rPr>
              <a:t>rgba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(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0, 0, 0, 0.14);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line-height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20px;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margin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40px 0;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&amp;:first-child {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border-left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0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  		}</a:t>
            </a:r>
          </a:p>
          <a:p>
            <a:pPr marL="0" indent="0">
              <a:buNone/>
            </a:pP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a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flex;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flex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direction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column;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align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-items: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text-decoration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span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, h4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block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text-align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}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span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color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$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purple;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font-family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$headings, 	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sans-serif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font-weight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bold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font-size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20px;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margin-top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10px;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endParaRPr lang="en-US" sz="1000" dirty="0"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2" y="369285"/>
            <a:ext cx="8197109" cy="993775"/>
          </a:xfrm>
        </p:spPr>
        <p:txBody>
          <a:bodyPr/>
          <a:lstStyle/>
          <a:p>
            <a:r>
              <a:rPr lang="en-US" dirty="0"/>
              <a:t>New code – CSS (Sass)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6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968" y="1018617"/>
            <a:ext cx="7695798" cy="1518250"/>
          </a:xfrm>
          <a:solidFill>
            <a:schemeClr val="bg2"/>
          </a:solidFill>
        </p:spPr>
        <p:txBody>
          <a:bodyPr numCol="1"/>
          <a:lstStyle/>
          <a:p>
            <a:pPr marL="0" indent="0">
              <a:buNone/>
            </a:pPr>
            <a:r>
              <a:rPr lang="en-US" sz="1400" b="0" dirty="0" err="1">
                <a:latin typeface="Monaco" pitchFamily="2" charset="77"/>
              </a:rPr>
              <a:t>ul</a:t>
            </a:r>
            <a:r>
              <a:rPr lang="en-US" sz="1400" b="0" dirty="0" err="1">
                <a:solidFill>
                  <a:srgbClr val="666666"/>
                </a:solidFill>
                <a:latin typeface="Monaco" pitchFamily="2" charset="77"/>
              </a:rPr>
              <a:t>.nav</a:t>
            </a:r>
            <a:r>
              <a:rPr lang="en-US" sz="1400" b="0" dirty="0">
                <a:solidFill>
                  <a:srgbClr val="666666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latin typeface="Monaco" pitchFamily="2" charset="77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400" b="0" dirty="0">
                <a:solidFill>
                  <a:srgbClr val="666666"/>
                </a:solidFill>
                <a:latin typeface="Monaco" pitchFamily="2" charset="77"/>
              </a:rPr>
              <a:t>: grid;</a:t>
            </a:r>
          </a:p>
          <a:p>
            <a:pPr marL="0" indent="0">
              <a:buNone/>
            </a:pPr>
            <a:r>
              <a:rPr lang="en-US" sz="1400" b="0" dirty="0">
                <a:latin typeface="Monaco" pitchFamily="2" charset="77"/>
              </a:rPr>
              <a:t>    	grid</a:t>
            </a:r>
            <a:r>
              <a:rPr lang="en-US" sz="1400" b="0" dirty="0">
                <a:solidFill>
                  <a:srgbClr val="666666"/>
                </a:solidFill>
                <a:latin typeface="Monaco" pitchFamily="2" charset="77"/>
              </a:rPr>
              <a:t>-template-columns: </a:t>
            </a:r>
            <a:r>
              <a:rPr lang="en-US" sz="1400" dirty="0">
                <a:solidFill>
                  <a:srgbClr val="008000"/>
                </a:solidFill>
                <a:latin typeface="Monaco" pitchFamily="2" charset="77"/>
              </a:rPr>
              <a:t>repeat</a:t>
            </a:r>
            <a:r>
              <a:rPr lang="en-US" sz="1400" b="0" dirty="0">
                <a:solidFill>
                  <a:srgbClr val="008000"/>
                </a:solidFill>
                <a:latin typeface="Monaco" pitchFamily="2" charset="77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Monaco" pitchFamily="2" charset="77"/>
              </a:rPr>
              <a:t>auto</a:t>
            </a:r>
            <a:r>
              <a:rPr lang="en-US" sz="1400" b="0" dirty="0">
                <a:solidFill>
                  <a:srgbClr val="666666"/>
                </a:solidFill>
                <a:latin typeface="Monaco" pitchFamily="2" charset="77"/>
              </a:rPr>
              <a:t>-fit, minmax(140px, 1fr));</a:t>
            </a:r>
          </a:p>
          <a:p>
            <a:pPr marL="0" indent="0">
              <a:buNone/>
            </a:pPr>
            <a:r>
              <a:rPr lang="en-US" sz="1400" b="0" dirty="0">
                <a:latin typeface="Monaco" pitchFamily="2" charset="77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Monaco" pitchFamily="2" charset="77"/>
              </a:rPr>
              <a:t>justify</a:t>
            </a:r>
            <a:r>
              <a:rPr lang="en-US" sz="1400" b="0" dirty="0">
                <a:solidFill>
                  <a:srgbClr val="666666"/>
                </a:solidFill>
                <a:latin typeface="Monaco" pitchFamily="2" charset="77"/>
              </a:rPr>
              <a:t>-</a:t>
            </a:r>
            <a:r>
              <a:rPr lang="en-US" sz="1400" dirty="0">
                <a:solidFill>
                  <a:srgbClr val="008000"/>
                </a:solidFill>
                <a:latin typeface="Monaco" pitchFamily="2" charset="77"/>
              </a:rPr>
              <a:t>content</a:t>
            </a:r>
            <a:r>
              <a:rPr lang="en-US" sz="14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4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4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2" y="369286"/>
            <a:ext cx="8197109" cy="496886"/>
          </a:xfrm>
        </p:spPr>
        <p:txBody>
          <a:bodyPr/>
          <a:lstStyle/>
          <a:p>
            <a:r>
              <a:rPr lang="en-US" dirty="0"/>
              <a:t>Grid Template Columns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011334B-A58B-A341-85CC-A9564CB236F6}"/>
              </a:ext>
            </a:extLst>
          </p:cNvPr>
          <p:cNvSpPr txBox="1">
            <a:spLocks/>
          </p:cNvSpPr>
          <p:nvPr/>
        </p:nvSpPr>
        <p:spPr>
          <a:xfrm>
            <a:off x="498968" y="2353987"/>
            <a:ext cx="7904803" cy="2237347"/>
          </a:xfrm>
          <a:prstGeom prst="rect">
            <a:avLst/>
          </a:prstGeom>
          <a:noFill/>
        </p:spPr>
        <p:txBody>
          <a:bodyPr numCol="1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heck is going on here?</a:t>
            </a:r>
          </a:p>
          <a:p>
            <a:pPr lvl="0"/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grid columns to </a:t>
            </a:r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repeat</a:t>
            </a:r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as long as they fit in the parent element (</a:t>
            </a:r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auto-fit</a:t>
            </a:r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minmax</a:t>
            </a:r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the minimum width of each column is </a:t>
            </a:r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140px</a:t>
            </a:r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maximum is </a:t>
            </a:r>
            <a:r>
              <a:rPr lang="en-US" sz="1800" dirty="0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1fr</a:t>
            </a:r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r>
              <a:rPr lang="en-US" sz="1800" dirty="0" err="1">
                <a:solidFill>
                  <a:srgbClr val="00B050"/>
                </a:solidFill>
                <a:latin typeface="Monaco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fr</a:t>
            </a:r>
            <a:r>
              <a:rPr lang="en-US" sz="1800" dirty="0">
                <a:solidFill>
                  <a:srgbClr val="4B2E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Fractional unit. Represents a fraction of the free space on the container grid, so these boxes fill the open space.</a:t>
            </a:r>
          </a:p>
          <a:p>
            <a:pPr lvl="0"/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Lucida Grande"/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8968" y="866172"/>
            <a:ext cx="7695798" cy="1518250"/>
          </a:xfrm>
          <a:solidFill>
            <a:schemeClr val="bg2"/>
          </a:solidFill>
        </p:spPr>
        <p:txBody>
          <a:bodyPr numCol="1"/>
          <a:lstStyle/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li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a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flex;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flex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direction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column;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align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-items: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2" y="369286"/>
            <a:ext cx="8197109" cy="496886"/>
          </a:xfrm>
        </p:spPr>
        <p:txBody>
          <a:bodyPr/>
          <a:lstStyle/>
          <a:p>
            <a:r>
              <a:rPr lang="en-US" dirty="0"/>
              <a:t>Flexbox inside Grid??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011334B-A58B-A341-85CC-A9564CB236F6}"/>
              </a:ext>
            </a:extLst>
          </p:cNvPr>
          <p:cNvSpPr txBox="1">
            <a:spLocks/>
          </p:cNvSpPr>
          <p:nvPr/>
        </p:nvSpPr>
        <p:spPr>
          <a:xfrm>
            <a:off x="498968" y="2536867"/>
            <a:ext cx="7965763" cy="2069967"/>
          </a:xfrm>
          <a:prstGeom prst="rect">
            <a:avLst/>
          </a:prstGeom>
          <a:noFill/>
        </p:spPr>
        <p:txBody>
          <a:bodyPr numCol="1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heck is going on here?</a:t>
            </a:r>
          </a:p>
          <a:p>
            <a:pPr lvl="0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We’re setting each link to display flexbox, as a column, and align items in the center.</a:t>
            </a:r>
          </a:p>
          <a:p>
            <a:pPr lvl="0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gives us the stacked, centered layout of each link box.</a:t>
            </a:r>
          </a:p>
          <a:p>
            <a:pPr lvl="0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flexbox inside grid, grid inside flexbox, and even grid inside grid (but that gets tricky and isn’t fully supported yet).</a:t>
            </a:r>
          </a:p>
        </p:txBody>
      </p:sp>
    </p:spTree>
    <p:extLst>
      <p:ext uri="{BB962C8B-B14F-4D97-AF65-F5344CB8AC3E}">
        <p14:creationId xmlns:p14="http://schemas.microsoft.com/office/powerpoint/2010/main" val="349351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BB3B0-7A18-3D48-B565-659E4428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Firefox Developer Tools</a:t>
            </a:r>
            <a:br>
              <a:rPr lang="en-US" dirty="0"/>
            </a:br>
            <a:r>
              <a:rPr lang="en-US" dirty="0"/>
              <a:t>grid &amp; flex overlays enabled</a:t>
            </a:r>
          </a:p>
        </p:txBody>
      </p:sp>
      <p:pic>
        <p:nvPicPr>
          <p:cNvPr id="7" name="Picture 6" descr="Screen shot showing the CSS Grid and Flexbox overlays from the Firefox Developer Tools">
            <a:extLst>
              <a:ext uri="{FF2B5EF4-FFF2-40B4-BE49-F238E27FC236}">
                <a16:creationId xmlns:a16="http://schemas.microsoft.com/office/drawing/2014/main" id="{FD185DA8-ACBA-3342-A3CE-9F60ABDD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5396"/>
            <a:ext cx="9144000" cy="20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7AA23-5517-B646-B60C-F74C0C04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this example live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Screen shot of code pen example of UW home page popular links navigation coded as CSS grid.">
            <a:hlinkClick r:id="rId3"/>
            <a:extLst>
              <a:ext uri="{FF2B5EF4-FFF2-40B4-BE49-F238E27FC236}">
                <a16:creationId xmlns:a16="http://schemas.microsoft.com/office/drawing/2014/main" id="{325E6267-2AA8-4345-A4F6-B27C90EDA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9" y="866172"/>
            <a:ext cx="7997914" cy="37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browser support?</a:t>
            </a:r>
          </a:p>
        </p:txBody>
      </p:sp>
      <p:pic>
        <p:nvPicPr>
          <p:cNvPr id="10" name="Picture 9" descr="Screen shot of CSS Grid Layout browser support from caniuse.com - very well supported except for opera mini and blackberry browser.">
            <a:extLst>
              <a:ext uri="{FF2B5EF4-FFF2-40B4-BE49-F238E27FC236}">
                <a16:creationId xmlns:a16="http://schemas.microsoft.com/office/drawing/2014/main" id="{EEEEC35D-BB47-0441-91F3-D644186B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4" y="1603106"/>
            <a:ext cx="7305575" cy="29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2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usage</a:t>
            </a:r>
          </a:p>
        </p:txBody>
      </p:sp>
      <p:pic>
        <p:nvPicPr>
          <p:cNvPr id="3" name="Picture 2" descr="Screen shot of CSS Grid Layout browser usage from caniuse.com - 91.61 % + 1.96% = 93.57% global usage. Unprefixed is 91.61%. 1.96% is with prefixing.">
            <a:extLst>
              <a:ext uri="{FF2B5EF4-FFF2-40B4-BE49-F238E27FC236}">
                <a16:creationId xmlns:a16="http://schemas.microsoft.com/office/drawing/2014/main" id="{4849E882-52A5-7348-8E20-71D0CAFE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8" y="1657417"/>
            <a:ext cx="5308600" cy="12319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42DE86-27A6-684E-8085-E21FE33750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3183674"/>
            <a:ext cx="8301442" cy="1388326"/>
          </a:xfrm>
        </p:spPr>
        <p:txBody>
          <a:bodyPr/>
          <a:lstStyle/>
          <a:p>
            <a:r>
              <a:rPr lang="en-US" sz="2000" dirty="0"/>
              <a:t>94% of browsers being used in the world can use CSS Grid!</a:t>
            </a:r>
          </a:p>
          <a:p>
            <a:r>
              <a:rPr lang="en-US" sz="2000" dirty="0"/>
              <a:t>92% can use it without prefixing</a:t>
            </a:r>
          </a:p>
          <a:p>
            <a:r>
              <a:rPr lang="en-US" sz="2000" dirty="0"/>
              <a:t>Know your users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34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Subgrid</a:t>
            </a:r>
            <a:r>
              <a:rPr lang="en-US" dirty="0"/>
              <a:t> support is another story</a:t>
            </a:r>
          </a:p>
        </p:txBody>
      </p:sp>
      <p:pic>
        <p:nvPicPr>
          <p:cNvPr id="8" name="Picture 7" descr="Screen shot of CSS Subgrid browser support from caniuse.com - it's very limited.">
            <a:extLst>
              <a:ext uri="{FF2B5EF4-FFF2-40B4-BE49-F238E27FC236}">
                <a16:creationId xmlns:a16="http://schemas.microsoft.com/office/drawing/2014/main" id="{5C39C0B2-0C0E-FB46-87CD-A3CAE3A6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5" y="1593898"/>
            <a:ext cx="8287606" cy="247758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9834B5F-EF76-BE45-AEB2-A26DE356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43" y="4302324"/>
            <a:ext cx="8197114" cy="509588"/>
          </a:xfrm>
        </p:spPr>
        <p:txBody>
          <a:bodyPr/>
          <a:lstStyle/>
          <a:p>
            <a:r>
              <a:rPr lang="en-US" sz="2000" dirty="0"/>
              <a:t>Only .09% usage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5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917" y="1719347"/>
            <a:ext cx="8197114" cy="2251761"/>
          </a:xfrm>
        </p:spPr>
        <p:txBody>
          <a:bodyPr/>
          <a:lstStyle/>
          <a:p>
            <a:r>
              <a:rPr lang="en-US" sz="2000" dirty="0"/>
              <a:t>We’re not going to get into the weeds</a:t>
            </a:r>
          </a:p>
          <a:p>
            <a:r>
              <a:rPr lang="en-US" sz="2000" dirty="0"/>
              <a:t>Several examples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Lessons learned</a:t>
            </a:r>
          </a:p>
          <a:p>
            <a:r>
              <a:rPr lang="en-US" sz="2000" dirty="0"/>
              <a:t>Compare current code to CSS Grid</a:t>
            </a:r>
          </a:p>
          <a:p>
            <a:r>
              <a:rPr lang="en-US" sz="2000" dirty="0"/>
              <a:t>Real life examples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898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1754181"/>
            <a:ext cx="8197114" cy="2878778"/>
          </a:xfrm>
        </p:spPr>
        <p:txBody>
          <a:bodyPr/>
          <a:lstStyle/>
          <a:p>
            <a:r>
              <a:rPr lang="en-US" dirty="0"/>
              <a:t>Impactful Stories: https://</a:t>
            </a:r>
            <a:r>
              <a:rPr lang="en-US" dirty="0" err="1"/>
              <a:t>www.washington.edu</a:t>
            </a:r>
            <a:r>
              <a:rPr lang="en-US" dirty="0"/>
              <a:t>/boundless/stories/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 lessons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Policy in Action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Caring for Every Child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Perfect LinkedIn Profile page: https://</a:t>
            </a:r>
            <a:r>
              <a:rPr lang="en-US" dirty="0" err="1"/>
              <a:t>www.washington.edu</a:t>
            </a:r>
            <a:r>
              <a:rPr lang="en-US" dirty="0"/>
              <a:t>/social/perfect-</a:t>
            </a:r>
            <a:r>
              <a:rPr lang="en-US" dirty="0" err="1"/>
              <a:t>linkedin</a:t>
            </a:r>
            <a:r>
              <a:rPr lang="en-US" dirty="0"/>
              <a:t>-profile/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using grid now</a:t>
            </a:r>
          </a:p>
        </p:txBody>
      </p:sp>
    </p:spTree>
    <p:extLst>
      <p:ext uri="{BB962C8B-B14F-4D97-AF65-F5344CB8AC3E}">
        <p14:creationId xmlns:p14="http://schemas.microsoft.com/office/powerpoint/2010/main" val="213314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LinkedIn Profile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1DED1-BD18-7F4E-9FC5-09C5DC8C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88" y="1325876"/>
            <a:ext cx="4099647" cy="38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3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E0D105-998C-514B-9AAF-AFEAE9F6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8" y="0"/>
            <a:ext cx="6068043" cy="46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373A1-5184-6941-B94A-B2F80528A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1566856"/>
            <a:ext cx="8158526" cy="246521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&lt;div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class=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"experience-layout"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&lt;</a:t>
            </a:r>
            <a:r>
              <a:rPr lang="en-US" sz="1000" dirty="0" err="1">
                <a:solidFill>
                  <a:srgbClr val="008000"/>
                </a:solidFill>
                <a:latin typeface="Monaco" pitchFamily="2" charset="77"/>
              </a:rPr>
              <a:t>img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 err="1">
                <a:solidFill>
                  <a:srgbClr val="7D9029"/>
                </a:solidFill>
                <a:latin typeface="Monaco" pitchFamily="2" charset="77"/>
              </a:rPr>
              <a:t>src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"https://s3-us-west-2.amazonaws.com/uw-s3-cdn/wp-	content/uploads/sites/67/2019/07/31141504/research-medical-research-</a:t>
            </a:r>
            <a:r>
              <a:rPr lang="en-US" sz="1000" b="0" dirty="0" err="1">
                <a:solidFill>
                  <a:srgbClr val="BA2121"/>
                </a:solidFill>
                <a:latin typeface="Monaco" pitchFamily="2" charset="77"/>
              </a:rPr>
              <a:t>center.png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 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alt=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"Research 	Group icon" 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width=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"44" 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height=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"44" 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class=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</a:t>
            </a:r>
            <a:r>
              <a:rPr lang="en-US" sz="1000" b="0" dirty="0" err="1">
                <a:solidFill>
                  <a:srgbClr val="BA2121"/>
                </a:solidFill>
                <a:latin typeface="Monaco" pitchFamily="2" charset="77"/>
              </a:rPr>
              <a:t>alignnone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 size-full wp-image-75” /&gt;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&lt;div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>
                <a:solidFill>
                  <a:srgbClr val="7D9029"/>
                </a:solidFill>
                <a:latin typeface="Monaco" pitchFamily="2" charset="77"/>
              </a:rPr>
              <a:t>class=</a:t>
            </a:r>
            <a:r>
              <a:rPr lang="en-US" sz="1000" b="0" dirty="0">
                <a:solidFill>
                  <a:srgbClr val="BA2121"/>
                </a:solidFill>
                <a:latin typeface="Monaco" pitchFamily="2" charset="77"/>
              </a:rPr>
              <a:t>"experience-description"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&lt;h3&gt;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Research Scientist II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&lt;/h3&gt;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&lt;p&gt;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Medical Research Center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&lt;</a:t>
            </a:r>
            <a:r>
              <a:rPr lang="en-US" sz="1000" dirty="0" err="1">
                <a:solidFill>
                  <a:srgbClr val="008000"/>
                </a:solidFill>
                <a:latin typeface="Monaco" pitchFamily="2" charset="77"/>
              </a:rPr>
              <a:t>br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Sep 2017-May 2019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&lt;/p&gt;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...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&lt;h3&gt;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Essential Duties 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</a:rPr>
              <a:t>&amp;amp;</a:t>
            </a:r>
            <a:r>
              <a:rPr lang="en-US" sz="1000" b="0" dirty="0">
                <a:solidFill>
                  <a:srgbClr val="999999"/>
                </a:solidFill>
                <a:latin typeface="Monaco" pitchFamily="2" charset="77"/>
              </a:rPr>
              <a:t> Responsibilities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&lt;/h3&gt;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...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&lt;/div&gt;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&lt;/div&gt;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4F56-C759-294B-89B8-310CD83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LinkedIn Profile – simplified HTML</a:t>
            </a:r>
          </a:p>
        </p:txBody>
      </p:sp>
    </p:spTree>
    <p:extLst>
      <p:ext uri="{BB962C8B-B14F-4D97-AF65-F5344CB8AC3E}">
        <p14:creationId xmlns:p14="http://schemas.microsoft.com/office/powerpoint/2010/main" val="2497206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373A1-5184-6941-B94A-B2F80528A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1575563"/>
            <a:ext cx="8158526" cy="3362197"/>
          </a:xfrm>
          <a:noFill/>
        </p:spPr>
        <p:txBody>
          <a:bodyPr numCol="1"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.experience-layout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8000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: grid;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-template-columns: 44px 1fr;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-column-gap: 10px;</a:t>
            </a:r>
          </a:p>
          <a:p>
            <a:pPr marL="0" indent="0">
              <a:buNone/>
            </a:pPr>
            <a:endParaRPr lang="en-US" sz="12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</a:t>
            </a:r>
            <a:r>
              <a:rPr lang="en-US" sz="1200" b="0" dirty="0" err="1">
                <a:latin typeface="Monaco" pitchFamily="2" charset="77"/>
              </a:rPr>
              <a:t>img</a:t>
            </a:r>
            <a:r>
              <a:rPr lang="en-US" sz="1200" b="0" dirty="0"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-column-start: 1;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-row-start: 1;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endParaRPr lang="en-US" sz="12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.experience-description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-column-start: 2;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-row-start: 1;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4F56-C759-294B-89B8-310CD83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LinkedIn Profile – CSS (Sass)</a:t>
            </a:r>
          </a:p>
        </p:txBody>
      </p:sp>
    </p:spTree>
    <p:extLst>
      <p:ext uri="{BB962C8B-B14F-4D97-AF65-F5344CB8AC3E}">
        <p14:creationId xmlns:p14="http://schemas.microsoft.com/office/powerpoint/2010/main" val="410423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7514F-72E2-0D40-94E2-CEF0AE59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Caring for every child 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6FB6C-60D1-1D4E-9A18-F822AF2B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2" y="1484199"/>
            <a:ext cx="6886529" cy="31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373A1-5184-6941-B94A-B2F80528A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1566856"/>
            <a:ext cx="8158526" cy="3207359"/>
          </a:xfrm>
          <a:noFill/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&lt;div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"col-lg-12 grid"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&lt;div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"copy"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&lt;p&gt;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ldquo;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We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knew something 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wasn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&amp;rsquo;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t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right as early as seven months,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rdquo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says Alyssa. 	Gareth was a happy baby who showed signs of growth and language development, but not in the 	usual forward trajectory. 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ldquo;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He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would say a word or gain a skill, then lose 	another,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rdquo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she says.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&lt;/p&gt;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&lt;p&gt;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When Gareth was 15 months old, the 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Sunderlands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&amp;rsquo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pediatrician recommended that he be 	screened for developmental delays through a birth-to-three program. One option stood out 	immediately: the 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UW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&amp;rsquo;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s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&lt;a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 err="1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href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"https://</a:t>
            </a:r>
            <a:r>
              <a:rPr lang="en-US" sz="1000" dirty="0" err="1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haringcenter.org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/"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Haring Center for Inclusive 	Education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&lt;/a&gt;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.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&lt;/p&gt;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&lt;p&gt;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ldquo;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We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knew the UW well since Bill earned his Ph.D. there, but 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we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&amp;rsquo;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d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never heard 	of the Haring Center,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rdquo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says Alyssa. 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ldquo;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We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didn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&amp;rsquo;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t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know just how lucky we were 	in making that decision.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rdquo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&lt;/p&gt;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&lt;/div&gt;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 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&lt;div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000" dirty="0">
                <a:solidFill>
                  <a:srgbClr val="7D902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class=</a:t>
            </a:r>
            <a:r>
              <a:rPr lang="en-US" sz="1000" dirty="0">
                <a:solidFill>
                  <a:srgbClr val="BA2121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"quote-cite center-mobile top-quote"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&lt;blockquote&gt;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We knew something 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wasn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&amp;rsquo;</a:t>
            </a:r>
            <a:r>
              <a:rPr lang="en-US" sz="1000" dirty="0" err="1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t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right as early as seven months.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&lt;/blockquote&gt;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&lt;cite&gt;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&amp;</a:t>
            </a:r>
            <a:r>
              <a:rPr lang="en-US" sz="1000" dirty="0" err="1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mdash</a:t>
            </a:r>
            <a:r>
              <a:rPr lang="en-US" sz="1000" dirty="0">
                <a:solidFill>
                  <a:srgbClr val="999999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0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Alyssa Sunderland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&lt;/cite&gt;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&lt;/div&gt;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&lt;/div&gt;</a:t>
            </a:r>
            <a:r>
              <a:rPr lang="en-US" sz="1000" i="1" dirty="0">
                <a:solidFill>
                  <a:srgbClr val="40808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&lt;!-- .col-lg-12 .copy .grid --&gt;</a:t>
            </a:r>
            <a:endParaRPr lang="en-US" sz="1000" dirty="0">
              <a:latin typeface="Monaco" pitchFamily="2" charset="77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000" dirty="0"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4F56-C759-294B-89B8-310CD83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Caring for every child - HTML</a:t>
            </a:r>
          </a:p>
        </p:txBody>
      </p:sp>
    </p:spTree>
    <p:extLst>
      <p:ext uri="{BB962C8B-B14F-4D97-AF65-F5344CB8AC3E}">
        <p14:creationId xmlns:p14="http://schemas.microsoft.com/office/powerpoint/2010/main" val="65373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373A1-5184-6941-B94A-B2F80528A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22" y="1566856"/>
            <a:ext cx="8158526" cy="3207359"/>
          </a:xfrm>
          <a:noFill/>
        </p:spPr>
        <p:txBody>
          <a:bodyPr numCol="2"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.text-block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.row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.grid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	display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: grid;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-template-columns: 1fr 1fr;</a:t>
            </a:r>
          </a:p>
          <a:p>
            <a:pPr marL="0" indent="0">
              <a:buNone/>
            </a:pPr>
            <a:endParaRPr lang="en-US" sz="12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	.copy {</a:t>
            </a:r>
          </a:p>
          <a:p>
            <a:pPr marL="457200" lvl="1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-column: 1;</a:t>
            </a:r>
          </a:p>
          <a:p>
            <a:pPr marL="457200" lvl="1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-row: 1;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margin-right</a:t>
            </a:r>
            <a:r>
              <a:rPr lang="en-US" sz="1200" dirty="0">
                <a:solidFill>
                  <a:srgbClr val="666666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:</a:t>
            </a:r>
            <a:r>
              <a:rPr lang="en-US" sz="12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2.5em</a:t>
            </a:r>
            <a:r>
              <a:rPr lang="en-US" sz="12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;</a:t>
            </a:r>
            <a:r>
              <a:rPr lang="en-US" sz="1200" dirty="0">
                <a:latin typeface="Monaco" pitchFamily="2" charset="77"/>
              </a:rPr>
              <a:t> </a:t>
            </a:r>
            <a:endParaRPr lang="en-US" sz="1200" b="0" dirty="0">
              <a:solidFill>
                <a:srgbClr val="66666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endParaRPr lang="en-US" sz="12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	.quote-cite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457200" lvl="1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-column: 2;</a:t>
            </a:r>
          </a:p>
          <a:p>
            <a:pPr marL="457200" lvl="1" indent="0">
              <a:buNone/>
            </a:pPr>
            <a:r>
              <a:rPr lang="en-US" sz="1200" b="0" dirty="0">
                <a:latin typeface="Monaco" pitchFamily="2" charset="77"/>
              </a:rPr>
              <a:t>	grid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-row: 1;</a:t>
            </a:r>
          </a:p>
          <a:p>
            <a:pPr marL="457200" lvl="1" indent="0">
              <a:buNone/>
            </a:pPr>
            <a:r>
              <a:rPr lang="en-US" sz="1200" b="0" dirty="0">
                <a:latin typeface="Monaco" pitchFamily="2" charset="77"/>
              </a:rPr>
              <a:t>	align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-self: 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2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	margin-left</a:t>
            </a:r>
            <a:r>
              <a:rPr lang="en-US" sz="1200" dirty="0">
                <a:solidFill>
                  <a:srgbClr val="666666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:</a:t>
            </a:r>
            <a:r>
              <a:rPr lang="en-US" sz="1200" dirty="0"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Monaco" pitchFamily="2" charset="77"/>
                <a:ea typeface="Calibri" panose="020F0502020204030204" pitchFamily="34" charset="0"/>
                <a:cs typeface="Monaco" pitchFamily="2" charset="77"/>
              </a:rPr>
              <a:t>2.5em</a:t>
            </a:r>
            <a:r>
              <a:rPr lang="en-US" sz="1200" dirty="0">
                <a:latin typeface="Monaco" pitchFamily="2" charset="77"/>
              </a:rPr>
              <a:t> </a:t>
            </a:r>
            <a:endParaRPr lang="en-US" sz="12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endParaRPr lang="en-US" sz="120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	@supports</a:t>
            </a:r>
            <a:r>
              <a:rPr lang="en-US" sz="12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grid-column-gap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1rem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		grid-column-gap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5em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endParaRPr lang="en-US" sz="1200" b="0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	.copy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{ 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margin-right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: 0; }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Monaco" pitchFamily="2" charset="77"/>
              </a:rPr>
              <a:t>	.quote-cite</a:t>
            </a:r>
            <a:r>
              <a:rPr lang="en-US" sz="1200" b="0" dirty="0">
                <a:solidFill>
                  <a:srgbClr val="0000FF"/>
                </a:solidFill>
                <a:latin typeface="Monaco" pitchFamily="2" charset="77"/>
              </a:rPr>
              <a:t> { </a:t>
            </a:r>
            <a:r>
              <a:rPr lang="en-US" sz="1200" dirty="0">
                <a:solidFill>
                  <a:srgbClr val="008000"/>
                </a:solidFill>
                <a:latin typeface="Monaco" pitchFamily="2" charset="77"/>
              </a:rPr>
              <a:t>margin-left</a:t>
            </a:r>
            <a:r>
              <a:rPr lang="en-US" sz="1200" b="0" dirty="0">
                <a:solidFill>
                  <a:srgbClr val="666666"/>
                </a:solidFill>
                <a:latin typeface="Monaco" pitchFamily="2" charset="77"/>
              </a:rPr>
              <a:t>: 0; }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r>
              <a:rPr lang="en-US" sz="12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4F56-C759-294B-89B8-310CD830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Caring for every child – CSS (Sass)</a:t>
            </a:r>
          </a:p>
        </p:txBody>
      </p:sp>
    </p:spTree>
    <p:extLst>
      <p:ext uri="{BB962C8B-B14F-4D97-AF65-F5344CB8AC3E}">
        <p14:creationId xmlns:p14="http://schemas.microsoft.com/office/powerpoint/2010/main" val="371679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7923" y="1730667"/>
            <a:ext cx="8565448" cy="2577382"/>
          </a:xfrm>
        </p:spPr>
        <p:txBody>
          <a:bodyPr/>
          <a:lstStyle/>
          <a:p>
            <a:r>
              <a:rPr lang="en-US" sz="2000" dirty="0"/>
              <a:t>CSS Tricks: </a:t>
            </a: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Complete Guide to Grid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Rachel Andrew’s </a:t>
            </a:r>
            <a:r>
              <a:rPr lang="en-US" sz="20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 by Example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 I Use?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Firefox Developer Tools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</a:t>
            </a:r>
            <a:r>
              <a:rPr lang="en-US" sz="2000" dirty="0">
                <a:solidFill>
                  <a:schemeClr val="tx1"/>
                </a:solidFill>
              </a:rPr>
              <a:t> &amp; </a:t>
            </a:r>
            <a:r>
              <a:rPr lang="en-US" sz="2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Newsletter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PostCSS</a:t>
            </a:r>
            <a:r>
              <a:rPr lang="en-US" sz="2000" dirty="0"/>
              <a:t> with </a:t>
            </a:r>
            <a:r>
              <a:rPr lang="en-US" sz="2000" dirty="0" err="1"/>
              <a:t>Autoprefixer</a:t>
            </a:r>
            <a:r>
              <a:rPr lang="en-US" sz="2000" dirty="0"/>
              <a:t> and Preset Env (previously </a:t>
            </a:r>
            <a:r>
              <a:rPr lang="en-US" sz="2000" dirty="0" err="1"/>
              <a:t>CSSNext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 Use with Gulp and </a:t>
            </a:r>
            <a:r>
              <a:rPr lang="en-US" sz="1800" dirty="0" err="1"/>
              <a:t>BrowserSync</a:t>
            </a:r>
            <a:r>
              <a:rPr lang="en-US" sz="1800" dirty="0"/>
              <a:t> to automate workflow!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92275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Teri Shelton</a:t>
            </a:r>
          </a:p>
          <a:p>
            <a:pPr marL="0" indent="0">
              <a:buNone/>
            </a:pPr>
            <a:r>
              <a:rPr lang="en-US" sz="2000" dirty="0"/>
              <a:t>Front-End Developer, Web Strategy, UMAC</a:t>
            </a:r>
          </a:p>
          <a:p>
            <a:pPr marL="0" indent="0">
              <a:buNone/>
            </a:pPr>
            <a:r>
              <a:rPr lang="en-US" sz="2000" dirty="0" err="1"/>
              <a:t>tjshelt@uw.edu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538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0375" y="1730667"/>
            <a:ext cx="8197114" cy="2251761"/>
          </a:xfrm>
        </p:spPr>
        <p:txBody>
          <a:bodyPr/>
          <a:lstStyle/>
          <a:p>
            <a:r>
              <a:rPr lang="en-US" sz="2000" dirty="0"/>
              <a:t>Grid doesn’t </a:t>
            </a:r>
            <a:r>
              <a:rPr lang="en-US" sz="2000" i="1" dirty="0"/>
              <a:t>have</a:t>
            </a:r>
            <a:r>
              <a:rPr lang="en-US" sz="2000" dirty="0"/>
              <a:t> to be complicated or hard to learn</a:t>
            </a:r>
          </a:p>
          <a:p>
            <a:r>
              <a:rPr lang="en-US" sz="2000" dirty="0"/>
              <a:t>You </a:t>
            </a:r>
            <a:r>
              <a:rPr lang="en-US" sz="2000" i="1" dirty="0"/>
              <a:t>can</a:t>
            </a:r>
            <a:r>
              <a:rPr lang="en-US" sz="2000" dirty="0"/>
              <a:t> get really complicated with it or you can keep it super simple</a:t>
            </a:r>
          </a:p>
          <a:p>
            <a:r>
              <a:rPr lang="en-US" sz="2000" dirty="0"/>
              <a:t>You can use it in small parts of a page – you don’t have to try to figure out how to use it for your whole page or site layout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7536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917" y="1730667"/>
            <a:ext cx="8197114" cy="2806499"/>
          </a:xfrm>
        </p:spPr>
        <p:txBody>
          <a:bodyPr/>
          <a:lstStyle/>
          <a:p>
            <a:r>
              <a:rPr lang="en-US" sz="2000" dirty="0"/>
              <a:t>If you’re learning or even if you just want to understand your code later, keep it simple &amp; maybe don’t use the grid shorthand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Monaco" pitchFamily="2" charset="77"/>
              </a:rPr>
              <a:t>.container 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Monaco" pitchFamily="2" charset="77"/>
              </a:rPr>
              <a:t>	grid: 100px 300px / 3fr 1fr;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Use tools that minify and compress to your advantage.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lessons learned, continued</a:t>
            </a:r>
          </a:p>
        </p:txBody>
      </p:sp>
    </p:spTree>
    <p:extLst>
      <p:ext uri="{BB962C8B-B14F-4D97-AF65-F5344CB8AC3E}">
        <p14:creationId xmlns:p14="http://schemas.microsoft.com/office/powerpoint/2010/main" val="42510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7917" y="1687352"/>
            <a:ext cx="8197114" cy="3086863"/>
          </a:xfrm>
        </p:spPr>
        <p:txBody>
          <a:bodyPr/>
          <a:lstStyle/>
          <a:p>
            <a:r>
              <a:rPr lang="en-US" sz="2000" dirty="0"/>
              <a:t>This: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Monaco" pitchFamily="2" charset="77"/>
              </a:rPr>
              <a:t>.container 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Monaco" pitchFamily="2" charset="77"/>
              </a:rPr>
              <a:t>	grid: 100px 300px / 3fr 1fr;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  <a:p>
            <a:r>
              <a:rPr lang="en-US" sz="2000" dirty="0"/>
              <a:t>Is the same as: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B050"/>
                </a:solidFill>
                <a:latin typeface="Monaco" pitchFamily="2" charset="77"/>
              </a:rPr>
              <a:t>	.container {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B050"/>
                </a:solidFill>
                <a:latin typeface="Monaco" pitchFamily="2" charset="77"/>
              </a:rPr>
              <a:t>		grid-template-rows: 100px 300px;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B050"/>
                </a:solidFill>
                <a:latin typeface="Monaco" pitchFamily="2" charset="77"/>
              </a:rPr>
              <a:t>		grid-template-columns: 3fr 1fr;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B050"/>
                </a:solidFill>
                <a:latin typeface="Monaco" pitchFamily="2" charset="77"/>
              </a:rPr>
              <a:t>	}</a:t>
            </a:r>
            <a:endParaRPr lang="en-US" sz="1600" dirty="0">
              <a:solidFill>
                <a:srgbClr val="00B050"/>
              </a:solidFill>
              <a:latin typeface="Monaco" pitchFamily="2" charset="77"/>
            </a:endParaRPr>
          </a:p>
          <a:p>
            <a:pPr marL="0" indent="0">
              <a:buNone/>
            </a:pPr>
            <a:br>
              <a:rPr lang="en-US" sz="1000" dirty="0"/>
            </a:br>
            <a:r>
              <a:rPr lang="en-US" sz="1000" dirty="0"/>
              <a:t>Source: CSS Tricks</a:t>
            </a:r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that example…</a:t>
            </a:r>
          </a:p>
        </p:txBody>
      </p:sp>
    </p:spTree>
    <p:extLst>
      <p:ext uri="{BB962C8B-B14F-4D97-AF65-F5344CB8AC3E}">
        <p14:creationId xmlns:p14="http://schemas.microsoft.com/office/powerpoint/2010/main" val="40283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BB3B0-7A18-3D48-B565-659E4428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uw.edu</a:t>
            </a:r>
            <a:endParaRPr lang="en-US" dirty="0"/>
          </a:p>
        </p:txBody>
      </p:sp>
      <p:pic>
        <p:nvPicPr>
          <p:cNvPr id="6" name="Picture 5" descr="Screen shot of UW home page popular links navigation, below the slider.">
            <a:extLst>
              <a:ext uri="{FF2B5EF4-FFF2-40B4-BE49-F238E27FC236}">
                <a16:creationId xmlns:a16="http://schemas.microsoft.com/office/drawing/2014/main" id="{B194A210-9B9C-F841-B52D-0C1C6746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0" y="2241478"/>
            <a:ext cx="8774280" cy="15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90204-03D5-B847-BC64-C9829963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HTML for block nav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Screen shot of UW home page popular links navigation, showing &lt;nav class=&quot;container uw-links&quot;&gt; with one element fully expanded.">
            <a:extLst>
              <a:ext uri="{FF2B5EF4-FFF2-40B4-BE49-F238E27FC236}">
                <a16:creationId xmlns:a16="http://schemas.microsoft.com/office/drawing/2014/main" id="{3CB717B7-2CCA-F54D-B26A-4DDAE1B3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9" y="866172"/>
            <a:ext cx="4736820" cy="4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658" y="235670"/>
            <a:ext cx="8512404" cy="4826524"/>
          </a:xfrm>
          <a:solidFill>
            <a:schemeClr val="bg2"/>
          </a:solidFill>
        </p:spPr>
        <p:txBody>
          <a:bodyPr numCol="2"/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Monaco" pitchFamily="2" charset="77"/>
              </a:rPr>
              <a:t>.</a:t>
            </a:r>
            <a:r>
              <a:rPr lang="en-US" sz="1000" dirty="0" err="1">
                <a:solidFill>
                  <a:srgbClr val="0000FF"/>
                </a:solidFill>
                <a:latin typeface="Monaco" pitchFamily="2" charset="77"/>
              </a:rPr>
              <a:t>uw</a:t>
            </a:r>
            <a:r>
              <a:rPr lang="en-US" sz="1000" dirty="0">
                <a:solidFill>
                  <a:srgbClr val="0000FF"/>
                </a:solidFill>
                <a:latin typeface="Monaco" pitchFamily="2" charset="77"/>
              </a:rPr>
              <a:t>-links</a:t>
            </a:r>
            <a:r>
              <a:rPr lang="en-US" sz="10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    position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relative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    margin-top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-20px;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    background-color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white;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    .box-shadow(0px 0px 4px </a:t>
            </a:r>
            <a:r>
              <a:rPr lang="en-US" sz="1000" b="0" dirty="0" err="1">
                <a:solidFill>
                  <a:srgbClr val="666666"/>
                </a:solidFill>
                <a:latin typeface="Monaco" pitchFamily="2" charset="77"/>
              </a:rPr>
              <a:t>rgba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(164, 164, 164, 0.5));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    ul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        padding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0;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  list-style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  li { </a:t>
            </a: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    a {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font-family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@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font-family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-headline;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color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@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purple;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font-weight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:800;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text-align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display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block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width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14%;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float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left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padding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10px 0 0;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margin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35px 0 40px;</a:t>
            </a:r>
          </a:p>
          <a:p>
            <a:pPr marL="914400" lvl="2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</a:t>
            </a:r>
            <a:r>
              <a:rPr lang="en-US" sz="1000" b="0" dirty="0" err="1">
                <a:solidFill>
                  <a:srgbClr val="666666"/>
                </a:solidFill>
                <a:latin typeface="Monaco" pitchFamily="2" charset="77"/>
              </a:rPr>
              <a:t>moz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-box-sizing: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-box; </a:t>
            </a:r>
          </a:p>
          <a:p>
            <a:pPr marL="914400" lvl="2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</a:t>
            </a:r>
            <a:r>
              <a:rPr lang="en-US" sz="1000" b="0" dirty="0" err="1">
                <a:solidFill>
                  <a:srgbClr val="666666"/>
                </a:solidFill>
                <a:latin typeface="Monaco" pitchFamily="2" charset="77"/>
              </a:rPr>
              <a:t>webkit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-box-sizing: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-box; </a:t>
            </a:r>
          </a:p>
          <a:p>
            <a:pPr marL="914400" lvl="2" indent="0">
              <a:buNone/>
            </a:pPr>
            <a:r>
              <a:rPr lang="en-US" sz="1000" b="0" dirty="0">
                <a:latin typeface="Monaco" pitchFamily="2" charset="77"/>
              </a:rPr>
              <a:t>box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-sizing: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-box;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text-transform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uppercase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 	</a:t>
            </a:r>
          </a:p>
          <a:p>
            <a:pPr marL="0" indent="0">
              <a:buNone/>
            </a:pPr>
            <a:endParaRPr lang="en-US" sz="100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00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00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border-right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1px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solid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#EBEBEB;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transition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all .1s ease-in-out;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line-height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1.3;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		&amp;:hover </a:t>
            </a:r>
            <a:r>
              <a:rPr lang="en-US" sz="1000" b="0" dirty="0" err="1">
                <a:solidFill>
                  <a:srgbClr val="666666"/>
                </a:solidFill>
                <a:latin typeface="Monaco" pitchFamily="2" charset="77"/>
              </a:rPr>
              <a:t>svg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, &amp;:focus </a:t>
            </a:r>
            <a:r>
              <a:rPr lang="en-US" sz="1000" b="0" dirty="0" err="1">
                <a:solidFill>
                  <a:srgbClr val="666666"/>
                </a:solidFill>
                <a:latin typeface="Monaco" pitchFamily="2" charset="77"/>
              </a:rPr>
              <a:t>svg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 {</a:t>
            </a: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transform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scale(1.15);</a:t>
            </a: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transition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all 0.1s ease;</a:t>
            </a: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transform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-origin: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center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457200" lvl="1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path {</a:t>
            </a:r>
          </a:p>
          <a:p>
            <a:pPr marL="914400" lvl="2" indent="0">
              <a:buNone/>
            </a:pPr>
            <a:r>
              <a:rPr lang="en-US" sz="1000" b="0" dirty="0">
                <a:latin typeface="Monaco" pitchFamily="2" charset="77"/>
              </a:rPr>
              <a:t>		fill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@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purple;</a:t>
            </a: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}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span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display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block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margin-top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10px;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}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		&amp;</a:t>
            </a:r>
            <a:r>
              <a:rPr lang="en-US" sz="1000" b="0" dirty="0">
                <a:solidFill>
                  <a:srgbClr val="AA22FF"/>
                </a:solidFill>
                <a:latin typeface="Monaco" pitchFamily="2" charset="77"/>
              </a:rPr>
              <a:t>:focus {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text-decoration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 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    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	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	  &amp;</a:t>
            </a:r>
            <a:r>
              <a:rPr lang="en-US" sz="1000" b="0" dirty="0">
                <a:solidFill>
                  <a:srgbClr val="AA22FF"/>
                </a:solidFill>
                <a:latin typeface="Monaco" pitchFamily="2" charset="77"/>
              </a:rPr>
              <a:t>:last-child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a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 {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border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 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      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   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914400" lvl="2" indent="0">
              <a:buNone/>
            </a:pP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endParaRPr lang="en-US" sz="1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0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D5FD6C-F205-4F4A-8D80-05614FA45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658" y="235670"/>
            <a:ext cx="5033913" cy="4826524"/>
          </a:xfrm>
          <a:solidFill>
            <a:schemeClr val="bg2"/>
          </a:solidFill>
        </p:spPr>
        <p:txBody>
          <a:bodyPr numCol="1"/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Monaco" pitchFamily="2" charset="77"/>
              </a:rPr>
              <a:t>.home</a:t>
            </a:r>
            <a:r>
              <a:rPr lang="en-US" sz="1000" b="0" dirty="0">
                <a:solidFill>
                  <a:srgbClr val="0000FF"/>
                </a:solidFill>
                <a:latin typeface="Monaco" pitchFamily="2" charset="77"/>
              </a:rPr>
              <a:t> #</a:t>
            </a:r>
            <a:r>
              <a:rPr lang="en-US" sz="1000" b="0" dirty="0" err="1">
                <a:solidFill>
                  <a:srgbClr val="0000FF"/>
                </a:solidFill>
                <a:latin typeface="Monaco" pitchFamily="2" charset="77"/>
              </a:rPr>
              <a:t>uw</a:t>
            </a:r>
            <a:r>
              <a:rPr lang="en-US" sz="1000" b="0" dirty="0">
                <a:solidFill>
                  <a:srgbClr val="0000FF"/>
                </a:solidFill>
                <a:latin typeface="Monaco" pitchFamily="2" charset="77"/>
              </a:rPr>
              <a:t>-container </a:t>
            </a:r>
            <a:r>
              <a:rPr lang="en-US" sz="1000" dirty="0" err="1">
                <a:solidFill>
                  <a:srgbClr val="008000"/>
                </a:solidFill>
                <a:latin typeface="Monaco" pitchFamily="2" charset="77"/>
              </a:rPr>
              <a:t>div</a:t>
            </a:r>
            <a:r>
              <a:rPr lang="en-US" sz="1000" b="0" dirty="0" err="1">
                <a:solidFill>
                  <a:srgbClr val="0000FF"/>
                </a:solidFill>
                <a:latin typeface="Monaco" pitchFamily="2" charset="77"/>
              </a:rPr>
              <a:t>#uw-container-inner</a:t>
            </a:r>
            <a:r>
              <a:rPr lang="en-US" sz="10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background-color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#F0EDE3;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//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Mobile</a:t>
            </a:r>
            <a:endParaRPr lang="en-US" sz="1000" b="0" dirty="0">
              <a:solidFill>
                <a:srgbClr val="008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@media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only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screen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and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(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max-width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 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767px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Monaco" pitchFamily="2" charset="77"/>
              </a:rPr>
              <a:t>	.</a:t>
            </a:r>
            <a:r>
              <a:rPr lang="en-US" sz="1000" dirty="0" err="1">
                <a:solidFill>
                  <a:srgbClr val="0000FF"/>
                </a:solidFill>
                <a:latin typeface="Monaco" pitchFamily="2" charset="77"/>
              </a:rPr>
              <a:t>uw</a:t>
            </a:r>
            <a:r>
              <a:rPr lang="en-US" sz="1000" dirty="0">
                <a:solidFill>
                  <a:srgbClr val="0000FF"/>
                </a:solidFill>
                <a:latin typeface="Monaco" pitchFamily="2" charset="77"/>
              </a:rPr>
              <a:t>-links</a:t>
            </a:r>
            <a:r>
              <a:rPr lang="en-US" sz="1000" b="0" dirty="0">
                <a:solidFill>
                  <a:srgbClr val="0000FF"/>
                </a:solidFill>
                <a:latin typeface="Monaco" pitchFamily="2" charset="77"/>
              </a:rPr>
              <a:t>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padding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3% 0;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ul li 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			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padding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0 5%;</a:t>
            </a:r>
          </a:p>
          <a:p>
            <a:pPr marL="0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a {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width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23%;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padding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10px 0;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margin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10px 5%;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font-size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13px;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line-height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14px;</a:t>
            </a:r>
          </a:p>
          <a:p>
            <a:pPr marL="914400" lvl="2" indent="0">
              <a:buNone/>
            </a:pP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		border-right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none</a:t>
            </a:r>
            <a:r>
              <a:rPr lang="en-US" sz="1000" b="0" dirty="0">
                <a:solidFill>
                  <a:srgbClr val="008000"/>
                </a:solidFill>
                <a:latin typeface="Monaco" pitchFamily="2" charset="77"/>
              </a:rPr>
              <a:t>;</a:t>
            </a:r>
          </a:p>
          <a:p>
            <a:pPr marL="914400" lvl="2" indent="0">
              <a:buNone/>
            </a:pPr>
            <a:endParaRPr lang="en-US" sz="1000" b="0" dirty="0">
              <a:latin typeface="Monaco" pitchFamily="2" charset="77"/>
            </a:endParaRPr>
          </a:p>
          <a:p>
            <a:pPr marL="914400" lvl="2" indent="0">
              <a:buNone/>
            </a:pPr>
            <a:r>
              <a:rPr lang="en-US" sz="1000" b="0" dirty="0">
                <a:latin typeface="Monaco" pitchFamily="2" charset="77"/>
              </a:rPr>
              <a:t>		span { </a:t>
            </a:r>
            <a:r>
              <a:rPr lang="en-US" sz="1000" dirty="0">
                <a:solidFill>
                  <a:srgbClr val="008000"/>
                </a:solidFill>
                <a:latin typeface="Monaco" pitchFamily="2" charset="77"/>
              </a:rPr>
              <a:t>padding-top</a:t>
            </a:r>
            <a:r>
              <a:rPr lang="en-US" sz="1000" b="0" dirty="0">
                <a:solidFill>
                  <a:srgbClr val="666666"/>
                </a:solidFill>
                <a:latin typeface="Monaco" pitchFamily="2" charset="77"/>
              </a:rPr>
              <a:t>: 6px; }</a:t>
            </a:r>
          </a:p>
          <a:p>
            <a:pPr marL="457200" lvl="1" indent="0">
              <a:buNone/>
            </a:pPr>
            <a:r>
              <a:rPr lang="en-US" sz="1000" b="0" dirty="0">
                <a:latin typeface="Monaco" pitchFamily="2" charset="77"/>
              </a:rPr>
              <a:t>	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	}</a:t>
            </a:r>
          </a:p>
          <a:p>
            <a:pPr marL="0" indent="0">
              <a:buNone/>
            </a:pPr>
            <a:r>
              <a:rPr lang="en-US" sz="1000" b="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08500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9367</TotalTime>
  <Words>647</Words>
  <Application>Microsoft Macintosh PowerPoint</Application>
  <PresentationFormat>On-screen Show (16:9)</PresentationFormat>
  <Paragraphs>330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Encode Sans Normal Black</vt:lpstr>
      <vt:lpstr>Lucida Grande</vt:lpstr>
      <vt:lpstr>Monaco</vt:lpstr>
      <vt:lpstr>Open Sans</vt:lpstr>
      <vt:lpstr>Open Sans Light</vt:lpstr>
      <vt:lpstr>Uni Sans</vt:lpstr>
      <vt:lpstr>Custom Design</vt:lpstr>
      <vt:lpstr>2_Custom Design</vt:lpstr>
      <vt:lpstr>1_Custom Design</vt:lpstr>
      <vt:lpstr>Start using  CSS Grid today</vt:lpstr>
      <vt:lpstr>Agenda</vt:lpstr>
      <vt:lpstr>CSS Grid lessons learned</vt:lpstr>
      <vt:lpstr>CSS Grid lessons learned, continued</vt:lpstr>
      <vt:lpstr>About that example…</vt:lpstr>
      <vt:lpstr>Example from uw.edu</vt:lpstr>
      <vt:lpstr>Current HTML for block nav </vt:lpstr>
      <vt:lpstr>PowerPoint Presentation</vt:lpstr>
      <vt:lpstr>PowerPoint Presentation</vt:lpstr>
      <vt:lpstr>New code – HTML, using Bootstrap 4</vt:lpstr>
      <vt:lpstr>Reminder of this visually</vt:lpstr>
      <vt:lpstr>New code – CSS (Sass) </vt:lpstr>
      <vt:lpstr>Grid Template Columns</vt:lpstr>
      <vt:lpstr>Flexbox inside Grid??</vt:lpstr>
      <vt:lpstr>Example with Firefox Developer Tools grid &amp; flex overlays enabled</vt:lpstr>
      <vt:lpstr>See this example live </vt:lpstr>
      <vt:lpstr>But what about browser support?</vt:lpstr>
      <vt:lpstr>Browser usage</vt:lpstr>
      <vt:lpstr>Subgrid support is another story</vt:lpstr>
      <vt:lpstr>We’re using grid now</vt:lpstr>
      <vt:lpstr>Perfect LinkedIn Profile page</vt:lpstr>
      <vt:lpstr>PowerPoint Presentation</vt:lpstr>
      <vt:lpstr>Perfect LinkedIn Profile – simplified HTML</vt:lpstr>
      <vt:lpstr>Perfect LinkedIn Profile – CSS (Sass)</vt:lpstr>
      <vt:lpstr>Caring for every child story</vt:lpstr>
      <vt:lpstr>Caring for every child - HTML</vt:lpstr>
      <vt:lpstr>Caring for every child – CSS (Sass)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Teri Shelton</cp:lastModifiedBy>
  <cp:revision>28</cp:revision>
  <dcterms:created xsi:type="dcterms:W3CDTF">2014-10-14T00:51:43Z</dcterms:created>
  <dcterms:modified xsi:type="dcterms:W3CDTF">2019-09-18T01:31:19Z</dcterms:modified>
</cp:coreProperties>
</file>