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5" r:id="rId3"/>
    <p:sldId id="287" r:id="rId4"/>
    <p:sldId id="288" r:id="rId5"/>
    <p:sldId id="289" r:id="rId6"/>
    <p:sldId id="293" r:id="rId7"/>
    <p:sldId id="271" r:id="rId8"/>
    <p:sldId id="284" r:id="rId9"/>
    <p:sldId id="272" r:id="rId10"/>
    <p:sldId id="276" r:id="rId11"/>
    <p:sldId id="277" r:id="rId12"/>
    <p:sldId id="274" r:id="rId13"/>
    <p:sldId id="296" r:id="rId14"/>
    <p:sldId id="278" r:id="rId15"/>
    <p:sldId id="275" r:id="rId16"/>
    <p:sldId id="273" r:id="rId17"/>
    <p:sldId id="285" r:id="rId18"/>
    <p:sldId id="291" r:id="rId19"/>
    <p:sldId id="290" r:id="rId20"/>
    <p:sldId id="281" r:id="rId21"/>
    <p:sldId id="282" r:id="rId22"/>
    <p:sldId id="279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>
      <p:cViewPr varScale="1">
        <p:scale>
          <a:sx n="124" d="100"/>
          <a:sy n="124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CEB7E-5032-44CA-8D8B-87A8DE719CB4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AF9D-6DBB-485D-B1BD-5C3630534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82000" cy="2667000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/>
            </a:r>
            <a:br>
              <a:rPr lang="en-US" sz="7300" dirty="0"/>
            </a:br>
            <a:r>
              <a:rPr lang="en-US" sz="4900" dirty="0"/>
              <a:t> Cyber Security </a:t>
            </a:r>
            <a:br>
              <a:rPr lang="en-US" sz="4900" dirty="0"/>
            </a:br>
            <a:r>
              <a:rPr lang="en-US" sz="4900" dirty="0"/>
              <a:t>&amp; </a:t>
            </a:r>
            <a:br>
              <a:rPr lang="en-US" sz="4900" dirty="0"/>
            </a:br>
            <a:r>
              <a:rPr lang="en-US" sz="4900" dirty="0"/>
              <a:t>Economic Growth</a:t>
            </a:r>
            <a:br>
              <a:rPr lang="en-US" sz="4900" dirty="0"/>
            </a:br>
            <a:r>
              <a:rPr lang="en-US" sz="4900" dirty="0"/>
              <a:t>Challenges &amp; Solutions for Pakistan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2438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AMMAR JAFFRI</a:t>
            </a:r>
          </a:p>
          <a:p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Pioneering Head of NR3C FIA   </a:t>
            </a:r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Islamabad 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6782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of one to harm many is increasing fast.</a:t>
            </a:r>
          </a:p>
          <a:p>
            <a:r>
              <a:rPr lang="en-US" dirty="0"/>
              <a:t>Traditional Criminals and cyber terrorists have joined hands together.</a:t>
            </a:r>
          </a:p>
          <a:p>
            <a:r>
              <a:rPr lang="en-US" dirty="0"/>
              <a:t>Security of Financial Critical infrastructures is a growing challenge.</a:t>
            </a:r>
          </a:p>
          <a:p>
            <a:r>
              <a:rPr lang="en-US" dirty="0"/>
              <a:t>Attribution …serious challenge today.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Linkages between Secure Internet and Economic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 between development and crimes.</a:t>
            </a:r>
          </a:p>
          <a:p>
            <a:r>
              <a:rPr lang="en-US" dirty="0"/>
              <a:t>Criminals always take advantage of change ... </a:t>
            </a:r>
            <a:r>
              <a:rPr lang="en-US" dirty="0" err="1"/>
              <a:t>Phreaking</a:t>
            </a:r>
            <a:endParaRPr lang="en-US" dirty="0"/>
          </a:p>
          <a:p>
            <a:r>
              <a:rPr lang="en-US" dirty="0"/>
              <a:t>Cyber space is a plate form which is available to all including criminals.</a:t>
            </a:r>
          </a:p>
          <a:p>
            <a:r>
              <a:rPr lang="en-US" dirty="0"/>
              <a:t>Criminals would always go where the money  is the money.</a:t>
            </a:r>
          </a:p>
          <a:p>
            <a:r>
              <a:rPr lang="en-US" dirty="0"/>
              <a:t>E-commerce and on-line payments are no more a choice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Continued.......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Financial transactions using Internet need a complete Ecosystem.</a:t>
            </a:r>
          </a:p>
          <a:p>
            <a:r>
              <a:rPr lang="en-US" dirty="0"/>
              <a:t>Web of trust like PKI etc are the basis for secure communication</a:t>
            </a:r>
          </a:p>
          <a:p>
            <a:r>
              <a:rPr lang="en-US" dirty="0"/>
              <a:t>Trusted information sharing of attack patterns between all stake holders.</a:t>
            </a:r>
          </a:p>
          <a:p>
            <a:r>
              <a:rPr lang="en-US" dirty="0"/>
              <a:t>Normally financial frauds are made in an environment where there are no Counter Checks.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Real Life Financial Frauds in Pakistan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Western Union Case ……</a:t>
            </a:r>
          </a:p>
          <a:p>
            <a:r>
              <a:rPr lang="en-US" dirty="0" err="1"/>
              <a:t>Kalani</a:t>
            </a:r>
            <a:r>
              <a:rPr lang="en-US" dirty="0"/>
              <a:t> and Kalia case / Exact </a:t>
            </a:r>
            <a:r>
              <a:rPr lang="en-US" dirty="0" err="1"/>
              <a:t>Scandle</a:t>
            </a:r>
            <a:endParaRPr lang="en-US" dirty="0"/>
          </a:p>
          <a:p>
            <a:r>
              <a:rPr lang="en-US" dirty="0"/>
              <a:t>Advanced Versions of 419 Nigerian Scams</a:t>
            </a:r>
          </a:p>
          <a:p>
            <a:r>
              <a:rPr lang="en-US" dirty="0"/>
              <a:t>Fake invitations to speak as Key note Speakers to senior Govt officers.</a:t>
            </a:r>
          </a:p>
          <a:p>
            <a:r>
              <a:rPr lang="en-US" dirty="0"/>
              <a:t>BISP support funds.</a:t>
            </a:r>
          </a:p>
          <a:p>
            <a:r>
              <a:rPr lang="en-US" dirty="0"/>
              <a:t>You have got a Car as a prize ……</a:t>
            </a:r>
          </a:p>
          <a:p>
            <a:r>
              <a:rPr lang="en-US" dirty="0"/>
              <a:t>Fake On-line shopping portal.</a:t>
            </a:r>
          </a:p>
          <a:p>
            <a:r>
              <a:rPr lang="en-US" dirty="0"/>
              <a:t>MLM Marketing attractions.</a:t>
            </a:r>
          </a:p>
          <a:p>
            <a:r>
              <a:rPr lang="en-US" dirty="0"/>
              <a:t>Scholarships / Admission in foreign Universities …. Employment abroad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Public-Private Partnerships  to promote Economic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one organization can ensure Internet security in Isolation.</a:t>
            </a:r>
          </a:p>
          <a:p>
            <a:r>
              <a:rPr lang="en-US" dirty="0"/>
              <a:t>We need an Ecosystem which is always inter dependent.</a:t>
            </a:r>
          </a:p>
          <a:p>
            <a:r>
              <a:rPr lang="en-US" dirty="0"/>
              <a:t>Normally Governments do not have all required resources.</a:t>
            </a:r>
          </a:p>
          <a:p>
            <a:r>
              <a:rPr lang="en-US" dirty="0"/>
              <a:t>We need R&amp;D to identify pattern of threats .. resource hungry</a:t>
            </a:r>
          </a:p>
          <a:p>
            <a:r>
              <a:rPr lang="en-US" dirty="0"/>
              <a:t>Trade-off between Security and efficiency</a:t>
            </a:r>
          </a:p>
          <a:p>
            <a:r>
              <a:rPr lang="en-US" dirty="0"/>
              <a:t>We live in a interconnected world today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Role of Security Policy in Cyber Security and Economic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Cyber Space is a Complex plate form with multiple strengths and weaknesses</a:t>
            </a:r>
          </a:p>
          <a:p>
            <a:r>
              <a:rPr lang="en-US" dirty="0"/>
              <a:t>Highest level of Intent of </a:t>
            </a:r>
            <a:r>
              <a:rPr lang="en-US" dirty="0" err="1"/>
              <a:t>Govt</a:t>
            </a:r>
            <a:r>
              <a:rPr lang="en-US" dirty="0"/>
              <a:t> to implement Cyber Security in a country</a:t>
            </a:r>
          </a:p>
          <a:p>
            <a:r>
              <a:rPr lang="en-US" dirty="0"/>
              <a:t>Must be made with inclusive approach</a:t>
            </a:r>
          </a:p>
          <a:p>
            <a:r>
              <a:rPr lang="en-US" dirty="0"/>
              <a:t>Cyber Security has No more remained a technical issue only</a:t>
            </a:r>
          </a:p>
          <a:p>
            <a:r>
              <a:rPr lang="en-US" dirty="0"/>
              <a:t>For Economic Growth through Internet we need trust between partners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Policy must address the underground economy issues and challenges.</a:t>
            </a:r>
          </a:p>
          <a:p>
            <a:r>
              <a:rPr lang="en-US" dirty="0"/>
              <a:t>Borderless crimes need borderless working relations.</a:t>
            </a:r>
          </a:p>
          <a:p>
            <a:r>
              <a:rPr lang="en-US" dirty="0"/>
              <a:t>No economic growth possible without Global cooperation.</a:t>
            </a:r>
          </a:p>
          <a:p>
            <a:r>
              <a:rPr lang="en-US" dirty="0"/>
              <a:t>International Organizations Do not cooperate in Isolations even with Governments.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Digital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Financial Frauds are now using latest Digital Technologies.</a:t>
            </a:r>
          </a:p>
          <a:p>
            <a:r>
              <a:rPr lang="en-GB" dirty="0"/>
              <a:t>Every fraud leave some digital foot print.</a:t>
            </a:r>
          </a:p>
          <a:p>
            <a:r>
              <a:rPr lang="en-GB" dirty="0"/>
              <a:t>Motivation of digital forensics.</a:t>
            </a:r>
          </a:p>
          <a:p>
            <a:r>
              <a:rPr lang="en-GB" dirty="0"/>
              <a:t>Importance of Change of Custody.</a:t>
            </a:r>
          </a:p>
          <a:p>
            <a:r>
              <a:rPr lang="en-GB" dirty="0"/>
              <a:t>Use of Industry Standard Software.</a:t>
            </a:r>
          </a:p>
          <a:p>
            <a:r>
              <a:rPr lang="en-GB" dirty="0"/>
              <a:t>Control temptations to know more….</a:t>
            </a:r>
          </a:p>
          <a:p>
            <a:r>
              <a:rPr lang="en-GB" dirty="0"/>
              <a:t>Proof of Fraud </a:t>
            </a:r>
            <a:r>
              <a:rPr lang="en-GB"/>
              <a:t>is tangible.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For National Financial strategy for Pakistan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Strategy for building a Dynamic and inclusive Financial Sector to support Pakistan’s Growth in 21</a:t>
            </a:r>
            <a:r>
              <a:rPr lang="en-US" baseline="30000" dirty="0"/>
              <a:t>st</a:t>
            </a:r>
            <a:r>
              <a:rPr lang="en-US" dirty="0"/>
              <a:t> Century.</a:t>
            </a:r>
          </a:p>
          <a:p>
            <a:r>
              <a:rPr lang="en-US" dirty="0"/>
              <a:t>Despite some serious efforts by State Bank of Pakistan still Financial Inclusion remain very low ( only 10 % Adults have an account in a Formal Banking system.</a:t>
            </a:r>
          </a:p>
          <a:p>
            <a:r>
              <a:rPr lang="en-US" dirty="0"/>
              <a:t>Low as compared to South East Asia (33)</a:t>
            </a:r>
          </a:p>
          <a:p>
            <a:r>
              <a:rPr lang="en-US" dirty="0"/>
              <a:t>Digital Financial Systems are offering new options for grassroots communities to join in formal Banking systems. Trends have started but a long way to go to put in place an Eco-System.</a:t>
            </a:r>
          </a:p>
          <a:p>
            <a:r>
              <a:rPr lang="en-US" dirty="0"/>
              <a:t>Need for a Gender Balance in loans .. BISP ……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Opportunities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Big opportunities in Un-served areas to take Pay as you go services like ‘ Solar Solutions’</a:t>
            </a:r>
          </a:p>
          <a:p>
            <a:r>
              <a:rPr lang="en-US" dirty="0"/>
              <a:t>Systems like Easy Pisa Exists but there are no arrangements like ‘ Escrow ‘ to ensure both ends security.</a:t>
            </a:r>
          </a:p>
          <a:p>
            <a:r>
              <a:rPr lang="en-US" dirty="0"/>
              <a:t>Huge population ( 90 % ) needs to be engaged in Digital Financial Services. Take the Services at their Doorstep and enable them to Pay.</a:t>
            </a:r>
          </a:p>
        </p:txBody>
      </p:sp>
    </p:spTree>
    <p:extLst>
      <p:ext uri="{BB962C8B-B14F-4D97-AF65-F5344CB8AC3E}">
        <p14:creationId xmlns:p14="http://schemas.microsoft.com/office/powerpoint/2010/main" val="17436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Points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About Myself and E-Pakistan Vision-2025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Power of Internet.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Emerging threats for a secure use of Internet.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Linkages between Secure Internet and Economic growth.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Why Public-Private Partnerships are needed in developing Economies for Green Internet.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Upcoming Trends in Cyber Financial Frauds and need for a  Cyber Security Policy in Pakistan.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work on Digital Financial Systems and bring in Place the required Eco-System to minimize Financial Frauds in new Era of Mobile wallets.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Way Forward.... Few recommendations / Discussion.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 Forward....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Mix blend of top down &amp; Bottom up approach.</a:t>
            </a:r>
          </a:p>
          <a:p>
            <a:r>
              <a:rPr lang="en-US" sz="2800" dirty="0"/>
              <a:t>Public-private partnerships in Cyber Security.</a:t>
            </a:r>
          </a:p>
          <a:p>
            <a:r>
              <a:rPr lang="en-US" sz="2800" dirty="0"/>
              <a:t>Trusted relations between Stake Holders. </a:t>
            </a:r>
          </a:p>
          <a:p>
            <a:r>
              <a:rPr lang="en-GB" sz="2800" dirty="0"/>
              <a:t>Secure on-line Payment systems.</a:t>
            </a:r>
          </a:p>
          <a:p>
            <a:r>
              <a:rPr lang="en-GB" sz="2800" dirty="0"/>
              <a:t>Vulnerability assessments of financial systems</a:t>
            </a:r>
          </a:p>
          <a:p>
            <a:r>
              <a:rPr lang="en-GB" sz="2800" dirty="0"/>
              <a:t>Embedded security controls in Critical Infrastructures.</a:t>
            </a:r>
          </a:p>
          <a:p>
            <a:r>
              <a:rPr lang="en-GB" sz="2800" dirty="0"/>
              <a:t>Common Criteria &amp; PKI infrastructures.</a:t>
            </a:r>
          </a:p>
          <a:p>
            <a:r>
              <a:rPr lang="en-GB" sz="2800" dirty="0"/>
              <a:t> Social Entrepreneurship is  the answer to all our Problems. Learn .. Earn </a:t>
            </a:r>
            <a:r>
              <a:rPr lang="en-GB" sz="2800"/>
              <a:t>… Serve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Attain International Cooperation.</a:t>
            </a:r>
          </a:p>
          <a:p>
            <a:r>
              <a:rPr lang="en-GB" dirty="0"/>
              <a:t>Introduce Cyber Insurance</a:t>
            </a:r>
          </a:p>
          <a:p>
            <a:r>
              <a:rPr lang="en-GB" dirty="0"/>
              <a:t>We may face a Cyber Pearl Harbour.....</a:t>
            </a:r>
          </a:p>
          <a:p>
            <a:r>
              <a:rPr lang="en-GB" dirty="0"/>
              <a:t>We need to Prepare Cyber warriors ......</a:t>
            </a:r>
          </a:p>
          <a:p>
            <a:r>
              <a:rPr lang="en-GB" dirty="0"/>
              <a:t>The more you sweat in peace the less you bleed in war..</a:t>
            </a: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Please Join Hands together for a Cyber Secure Pakistan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4800" dirty="0"/>
              <a:t>Thank You .......</a:t>
            </a:r>
          </a:p>
          <a:p>
            <a:r>
              <a:rPr lang="en-GB" sz="4800" dirty="0"/>
              <a:t>Ammar@brain.net.pk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47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Efforts made for Cyber Secure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/>
              <a:t>    A) During my stay in Government Service.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* Pioneering Head of NR3C ( FIA 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* Lead the First Cyber Crime Law (PECO)</a:t>
            </a:r>
            <a:br>
              <a:rPr lang="en-GB" dirty="0"/>
            </a:br>
            <a:r>
              <a:rPr lang="en-GB" dirty="0"/>
              <a:t>          </a:t>
            </a:r>
          </a:p>
          <a:p>
            <a:pPr>
              <a:buNone/>
            </a:pPr>
            <a:r>
              <a:rPr lang="en-GB" dirty="0"/>
              <a:t>             * Established Pakistan Information </a:t>
            </a:r>
            <a:br>
              <a:rPr lang="en-GB" dirty="0"/>
            </a:br>
            <a:r>
              <a:rPr lang="en-GB" dirty="0"/>
              <a:t>             Association (PISA)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* Started Gross Root Level Trainings on </a:t>
            </a:r>
            <a:br>
              <a:rPr lang="en-GB" dirty="0"/>
            </a:br>
            <a:r>
              <a:rPr lang="en-GB" dirty="0"/>
              <a:t>            Cyber Security </a:t>
            </a:r>
          </a:p>
          <a:p>
            <a:pPr>
              <a:buNone/>
            </a:pPr>
            <a:r>
              <a:rPr lang="en-GB" dirty="0"/>
              <a:t>             * Founding Member of OIC-CERT.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* Joined Number of International Initiatives on Cyber </a:t>
            </a:r>
            <a:br>
              <a:rPr lang="en-GB" dirty="0"/>
            </a:br>
            <a:r>
              <a:rPr lang="en-GB" dirty="0"/>
              <a:t>           Security         </a:t>
            </a:r>
            <a:br>
              <a:rPr lang="en-GB" dirty="0"/>
            </a:br>
            <a:r>
              <a:rPr lang="en-GB" dirty="0"/>
              <a:t>                        </a:t>
            </a:r>
          </a:p>
          <a:p>
            <a:pPr>
              <a:buNone/>
            </a:pPr>
            <a:endParaRPr lang="en-GB" dirty="0"/>
          </a:p>
          <a:p>
            <a:pPr marL="514350" indent="-514350">
              <a:buNone/>
            </a:pP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 Made Cont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B) As my post Retirement Agenda.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* Expanded the Role of PISA for creating    </a:t>
            </a:r>
            <a:br>
              <a:rPr lang="en-US" dirty="0"/>
            </a:br>
            <a:r>
              <a:rPr lang="en-US" dirty="0"/>
              <a:t>  awareness on Cyber Security.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* Formed Cyber Security Task Force under </a:t>
            </a:r>
            <a:br>
              <a:rPr lang="en-US" dirty="0"/>
            </a:br>
            <a:r>
              <a:rPr lang="en-US" dirty="0"/>
              <a:t>  Senate Defense Committee.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* Representing Pakistan in International </a:t>
            </a:r>
            <a:br>
              <a:rPr lang="en-US" dirty="0"/>
            </a:br>
            <a:r>
              <a:rPr lang="en-US" dirty="0"/>
              <a:t>   initiatives on Cyber Pakistan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E-Pakistan Vision-2025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Objectives &amp; Mission for ICTD</a:t>
            </a:r>
          </a:p>
          <a:p>
            <a:r>
              <a:rPr lang="en-US" dirty="0"/>
              <a:t>From E-Village To E-Pakistan </a:t>
            </a:r>
          </a:p>
          <a:p>
            <a:r>
              <a:rPr lang="en-US" dirty="0"/>
              <a:t>What we have achieved so far…..</a:t>
            </a:r>
          </a:p>
          <a:p>
            <a:r>
              <a:rPr lang="en-US" dirty="0"/>
              <a:t>From SDGs To MDGs.</a:t>
            </a:r>
          </a:p>
          <a:p>
            <a:r>
              <a:rPr lang="en-US" dirty="0"/>
              <a:t>Our Strategy for Economic Empowerment.</a:t>
            </a:r>
          </a:p>
          <a:p>
            <a:r>
              <a:rPr lang="en-US" dirty="0"/>
              <a:t>About E-Skill Centers.</a:t>
            </a:r>
          </a:p>
          <a:p>
            <a:r>
              <a:rPr lang="en-US" dirty="0"/>
              <a:t>About E-CPEC.</a:t>
            </a:r>
          </a:p>
          <a:p>
            <a:r>
              <a:rPr lang="en-US" dirty="0"/>
              <a:t>Our Strengths and how ICTs can help 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Use of Cyber Space in Asian Countries.. future trends and opportunities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By 2025 ….. WWW TO WWE</a:t>
            </a:r>
          </a:p>
          <a:p>
            <a:pPr>
              <a:buNone/>
            </a:pPr>
            <a:r>
              <a:rPr lang="en-US" dirty="0"/>
              <a:t>        a) Eight Billion on line users.</a:t>
            </a:r>
            <a:br>
              <a:rPr lang="en-US" dirty="0"/>
            </a:br>
            <a:r>
              <a:rPr lang="en-US" dirty="0"/>
              <a:t>     b) World would be ‘ Hot Spot ‘.</a:t>
            </a:r>
            <a:br>
              <a:rPr lang="en-US" dirty="0"/>
            </a:br>
            <a:r>
              <a:rPr lang="en-US" dirty="0"/>
              <a:t>     c) </a:t>
            </a:r>
            <a:r>
              <a:rPr lang="en-US" dirty="0" err="1"/>
              <a:t>IoT</a:t>
            </a:r>
            <a:r>
              <a:rPr lang="en-US" dirty="0"/>
              <a:t> would create new opportunities.</a:t>
            </a:r>
          </a:p>
          <a:p>
            <a:pPr>
              <a:buNone/>
            </a:pPr>
            <a:r>
              <a:rPr lang="en-US" dirty="0"/>
              <a:t>        d) Computers would be 64 times faster.</a:t>
            </a:r>
          </a:p>
          <a:p>
            <a:pPr>
              <a:buNone/>
            </a:pPr>
            <a:r>
              <a:rPr lang="en-US" dirty="0"/>
              <a:t>        e) Big Data in 2025 would be like ‘Oil’</a:t>
            </a:r>
            <a:br>
              <a:rPr lang="en-US" dirty="0"/>
            </a:br>
            <a:r>
              <a:rPr lang="en-US" dirty="0"/>
              <a:t>     f)  ICTD would be the only option.</a:t>
            </a:r>
          </a:p>
          <a:p>
            <a:pPr>
              <a:buNone/>
            </a:pPr>
            <a:r>
              <a:rPr lang="en-US" dirty="0"/>
              <a:t>        g) New Jobs … New Work definitions   </a:t>
            </a:r>
          </a:p>
          <a:p>
            <a:pPr>
              <a:buNone/>
            </a:pPr>
            <a:r>
              <a:rPr lang="en-US" dirty="0"/>
              <a:t>        h) Asian Countries. Required Potentials</a:t>
            </a:r>
          </a:p>
        </p:txBody>
      </p:sp>
    </p:spTree>
    <p:extLst>
      <p:ext uri="{BB962C8B-B14F-4D97-AF65-F5344CB8AC3E}">
        <p14:creationId xmlns:p14="http://schemas.microsoft.com/office/powerpoint/2010/main" val="402566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Of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/>
              <a:t>Today Internet has encompassed every walk of life.</a:t>
            </a:r>
          </a:p>
          <a:p>
            <a:r>
              <a:rPr lang="en-US" dirty="0"/>
              <a:t>Pace of expansion is unmatched in human history.</a:t>
            </a:r>
          </a:p>
          <a:p>
            <a:r>
              <a:rPr lang="en-US" dirty="0"/>
              <a:t>Internet has changed the ways we used to live.</a:t>
            </a:r>
          </a:p>
          <a:p>
            <a:r>
              <a:rPr lang="en-US" dirty="0"/>
              <a:t>ICTs for development is the real game changer</a:t>
            </a:r>
          </a:p>
          <a:p>
            <a:r>
              <a:rPr lang="en-US" dirty="0"/>
              <a:t>Has provided new options and opportunities both for good and bad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Every One </a:t>
            </a:r>
            <a:r>
              <a:rPr lang="en-GB"/>
              <a:t>is Competing</a:t>
            </a:r>
            <a:br>
              <a:rPr lang="en-GB"/>
            </a:b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77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Emerging threats for a secure use of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one is competing in Cyber space for the same purpose.</a:t>
            </a:r>
          </a:p>
          <a:p>
            <a:r>
              <a:rPr lang="en-US" dirty="0"/>
              <a:t>We always underestimate the potentials of Cyber Criminals as it suits us.</a:t>
            </a:r>
          </a:p>
          <a:p>
            <a:r>
              <a:rPr lang="en-US" dirty="0"/>
              <a:t>From Cyber crimes to cyber terrorism, what next ?????</a:t>
            </a:r>
          </a:p>
          <a:p>
            <a:r>
              <a:rPr lang="en-US" dirty="0"/>
              <a:t>We took 50 years to build  existing Internet infrastructure, who will use it now ??</a:t>
            </a:r>
          </a:p>
          <a:p>
            <a:r>
              <a:rPr lang="en-US" dirty="0"/>
              <a:t>Growing Global Cooperation between Cyber terrorists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11246</TotalTime>
  <Words>1026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Wingdings</vt:lpstr>
      <vt:lpstr>Office Theme</vt:lpstr>
      <vt:lpstr>  Cyber Security  &amp;  Economic Growth Challenges &amp; Solutions for Pakistan  BY</vt:lpstr>
      <vt:lpstr>Main Points of Presentation</vt:lpstr>
      <vt:lpstr> Efforts made for Cyber Secure Pakistan </vt:lpstr>
      <vt:lpstr>Efforts Made Cont …</vt:lpstr>
      <vt:lpstr>E-Pakistan Vision-2025</vt:lpstr>
      <vt:lpstr>Use of Cyber Space in Asian Countries.. future trends and opportunities.</vt:lpstr>
      <vt:lpstr>Power Of Internet</vt:lpstr>
      <vt:lpstr>Every One is Competing </vt:lpstr>
      <vt:lpstr>Emerging threats for a secure use of Internet</vt:lpstr>
      <vt:lpstr>Continued….</vt:lpstr>
      <vt:lpstr>Linkages between Secure Internet and Economic growth</vt:lpstr>
      <vt:lpstr>Continued.......</vt:lpstr>
      <vt:lpstr>Some Real Life Financial Frauds in Pakistan</vt:lpstr>
      <vt:lpstr>Public-Private Partnerships  to promote Economic Growth</vt:lpstr>
      <vt:lpstr>Role of Security Policy in Cyber Security and Economic growth</vt:lpstr>
      <vt:lpstr>Continued.....</vt:lpstr>
      <vt:lpstr>Role Of Digital Forensics</vt:lpstr>
      <vt:lpstr>Need For National Financial strategy for Pakistan</vt:lpstr>
      <vt:lpstr>Opportunities &amp; Challenges</vt:lpstr>
      <vt:lpstr>Way Forward....</vt:lpstr>
      <vt:lpstr>Continued</vt:lpstr>
      <vt:lpstr>Please Join Hands together for a Cyber Secure Pakistan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CRIMES AN INTRODUCTION   BY</dc:title>
  <dc:creator>Muhammad Rizwan</dc:creator>
  <cp:lastModifiedBy>Kevin Johnson</cp:lastModifiedBy>
  <cp:revision>202</cp:revision>
  <dcterms:created xsi:type="dcterms:W3CDTF">2006-08-16T00:00:00Z</dcterms:created>
  <dcterms:modified xsi:type="dcterms:W3CDTF">2016-11-09T17:20:32Z</dcterms:modified>
</cp:coreProperties>
</file>