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sldIdLst>
    <p:sldId id="257" r:id="rId2"/>
    <p:sldId id="259" r:id="rId3"/>
    <p:sldId id="277" r:id="rId4"/>
    <p:sldId id="260" r:id="rId5"/>
    <p:sldId id="261" r:id="rId6"/>
    <p:sldId id="263" r:id="rId7"/>
    <p:sldId id="262" r:id="rId8"/>
    <p:sldId id="264" r:id="rId9"/>
    <p:sldId id="279" r:id="rId10"/>
    <p:sldId id="278" r:id="rId11"/>
    <p:sldId id="271" r:id="rId12"/>
    <p:sldId id="272" r:id="rId13"/>
    <p:sldId id="258"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737DA1-728F-4B14-A9DF-E5A21169198E}">
          <p14:sldIdLst>
            <p14:sldId id="257"/>
            <p14:sldId id="259"/>
            <p14:sldId id="277"/>
            <p14:sldId id="260"/>
            <p14:sldId id="261"/>
            <p14:sldId id="263"/>
            <p14:sldId id="262"/>
            <p14:sldId id="264"/>
            <p14:sldId id="279"/>
            <p14:sldId id="278"/>
          </p14:sldIdLst>
        </p14:section>
        <p14:section name="Untitled Section" id="{1068B374-D4CB-4BEA-9725-E7EB2D76DC48}">
          <p14:sldIdLst>
            <p14:sldId id="271"/>
            <p14:sldId id="272"/>
            <p14:sldId id="258"/>
            <p14:sldId id="273"/>
            <p14:sldId id="274"/>
            <p14:sldId id="275"/>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4660"/>
  </p:normalViewPr>
  <p:slideViewPr>
    <p:cSldViewPr snapToGrid="0">
      <p:cViewPr>
        <p:scale>
          <a:sx n="80" d="100"/>
          <a:sy n="80" d="100"/>
        </p:scale>
        <p:origin x="-31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29BA723-5D8C-4337-B7EC-66C53C262684}" type="datetimeFigureOut">
              <a:rPr lang="en-US" smtClean="0"/>
              <a:pPr/>
              <a:t>9/24/2018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8E8C506-1A55-4399-A0C2-5A9D811EFC6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9BA723-5D8C-4337-B7EC-66C53C262684}"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C506-1A55-4399-A0C2-5A9D811EFC6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9BA723-5D8C-4337-B7EC-66C53C262684}"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C506-1A55-4399-A0C2-5A9D811EFC6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9BA723-5D8C-4337-B7EC-66C53C262684}"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C506-1A55-4399-A0C2-5A9D811EFC6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29BA723-5D8C-4337-B7EC-66C53C262684}"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C506-1A55-4399-A0C2-5A9D811EFC6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29BA723-5D8C-4337-B7EC-66C53C262684}"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C506-1A55-4399-A0C2-5A9D811EFC6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29BA723-5D8C-4337-B7EC-66C53C262684}" type="datetimeFigureOut">
              <a:rPr lang="en-US" smtClean="0"/>
              <a:pPr/>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8C506-1A55-4399-A0C2-5A9D811EFC6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29BA723-5D8C-4337-B7EC-66C53C262684}" type="datetimeFigureOut">
              <a:rPr lang="en-US" smtClean="0"/>
              <a:pPr/>
              <a:t>9/24/2018</a:t>
            </a:fld>
            <a:endParaRPr lang="en-US"/>
          </a:p>
        </p:txBody>
      </p:sp>
      <p:sp>
        <p:nvSpPr>
          <p:cNvPr id="8" name="Slide Number Placeholder 7"/>
          <p:cNvSpPr>
            <a:spLocks noGrp="1"/>
          </p:cNvSpPr>
          <p:nvPr>
            <p:ph type="sldNum" sz="quarter" idx="11"/>
          </p:nvPr>
        </p:nvSpPr>
        <p:spPr/>
        <p:txBody>
          <a:bodyPr/>
          <a:lstStyle/>
          <a:p>
            <a:fld id="{68E8C506-1A55-4399-A0C2-5A9D811EFC6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BA723-5D8C-4337-B7EC-66C53C262684}" type="datetimeFigureOut">
              <a:rPr lang="en-US" smtClean="0"/>
              <a:pPr/>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8C506-1A55-4399-A0C2-5A9D811EFC6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29BA723-5D8C-4337-B7EC-66C53C262684}"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68E8C506-1A55-4399-A0C2-5A9D811EFC6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029BA723-5D8C-4337-B7EC-66C53C262684}"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C506-1A55-4399-A0C2-5A9D811EFC6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29BA723-5D8C-4337-B7EC-66C53C262684}" type="datetimeFigureOut">
              <a:rPr lang="en-US" smtClean="0"/>
              <a:pPr/>
              <a:t>9/24/2018</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8E8C506-1A55-4399-A0C2-5A9D811EFC6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transition>
    <p:wipe dir="r"/>
  </p:transition>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rolli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93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68653" y="5748338"/>
            <a:ext cx="4420339" cy="707886"/>
          </a:xfrm>
          <a:prstGeom prst="rect">
            <a:avLst/>
          </a:prstGeom>
          <a:noFill/>
        </p:spPr>
        <p:txBody>
          <a:bodyPr wrap="square" rtlCol="0">
            <a:spAutoFit/>
          </a:bodyPr>
          <a:lstStyle/>
          <a:p>
            <a:r>
              <a:rPr lang="en-US" sz="2000" dirty="0" smtClean="0">
                <a:solidFill>
                  <a:schemeClr val="accent6">
                    <a:lumMod val="20000"/>
                    <a:lumOff val="80000"/>
                  </a:schemeClr>
                </a:solidFill>
                <a:latin typeface="Arial Narrow" panose="020B0606020202030204" pitchFamily="34" charset="0"/>
              </a:rPr>
              <a:t>Submitted   By UWIRINGIYIMANA jeannine</a:t>
            </a:r>
          </a:p>
          <a:p>
            <a:r>
              <a:rPr lang="en-US" sz="2000" dirty="0" smtClean="0">
                <a:solidFill>
                  <a:schemeClr val="accent6">
                    <a:lumMod val="20000"/>
                    <a:lumOff val="80000"/>
                  </a:schemeClr>
                </a:solidFill>
                <a:latin typeface="Arial Narrow" panose="020B0606020202030204" pitchFamily="34" charset="0"/>
              </a:rPr>
              <a:t>Supervised By TUGUME kitunzi Stephen</a:t>
            </a:r>
            <a:endParaRPr lang="en-US" sz="2000" dirty="0">
              <a:solidFill>
                <a:schemeClr val="accent6">
                  <a:lumMod val="20000"/>
                  <a:lumOff val="80000"/>
                </a:schemeClr>
              </a:solidFill>
              <a:latin typeface="Arial Narrow" panose="020B0606020202030204" pitchFamily="34" charset="0"/>
            </a:endParaRPr>
          </a:p>
        </p:txBody>
      </p:sp>
      <p:sp>
        <p:nvSpPr>
          <p:cNvPr id="5" name="Title 1"/>
          <p:cNvSpPr txBox="1">
            <a:spLocks/>
          </p:cNvSpPr>
          <p:nvPr/>
        </p:nvSpPr>
        <p:spPr>
          <a:xfrm>
            <a:off x="-361947" y="166952"/>
            <a:ext cx="12288991" cy="2313699"/>
          </a:xfrm>
          <a:prstGeom prst="rect">
            <a:avLst/>
          </a:prstGeom>
          <a:noFill/>
          <a:effectLst>
            <a:outerShdw blurRad="241300" dist="38100" algn="l" rotWithShape="0">
              <a:prstClr val="black">
                <a:alpha val="40000"/>
              </a:prstClr>
            </a:outerShdw>
            <a:reflection stA="55000" endPos="68000" dir="5400000" sy="-100000" algn="bl" rotWithShape="0"/>
          </a:effectLst>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dirty="0" smtClean="0">
                <a:solidFill>
                  <a:schemeClr val="accent1">
                    <a:lumMod val="20000"/>
                    <a:lumOff val="80000"/>
                  </a:schemeClr>
                </a:solidFill>
                <a:latin typeface="Times New Roman" pitchFamily="18" charset="0"/>
                <a:ea typeface="+mj-ea"/>
                <a:cs typeface="Times New Roman" pitchFamily="18" charset="0"/>
              </a:rPr>
              <a:t>WELCOME TO MY FINAL YEAR PROJECT PRESENTATION</a:t>
            </a: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2800" dirty="0" smtClean="0">
              <a:solidFill>
                <a:schemeClr val="accent1">
                  <a:lumMod val="20000"/>
                  <a:lumOff val="80000"/>
                </a:schemeClr>
              </a:solidFill>
              <a:latin typeface="Times New Roman" pitchFamily="18" charset="0"/>
              <a:ea typeface="+mj-ea"/>
              <a:cs typeface="Times New Roman"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en-US" sz="2800" dirty="0" smtClean="0">
                <a:solidFill>
                  <a:schemeClr val="accent1">
                    <a:lumMod val="20000"/>
                    <a:lumOff val="80000"/>
                  </a:schemeClr>
                </a:solidFill>
                <a:latin typeface="Times New Roman" pitchFamily="18" charset="0"/>
                <a:ea typeface="+mj-ea"/>
                <a:cs typeface="Times New Roman" pitchFamily="18" charset="0"/>
              </a:rPr>
              <a:t>MSGR.FELICIEN MUBILIGI TVET</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accent1">
                  <a:lumMod val="20000"/>
                  <a:lumOff val="80000"/>
                </a:schemeClr>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accent1">
                    <a:lumMod val="20000"/>
                    <a:lumOff val="80000"/>
                  </a:schemeClr>
                </a:solidFill>
                <a:effectLst/>
                <a:uLnTx/>
                <a:uFillTx/>
                <a:latin typeface="Times New Roman" pitchFamily="18" charset="0"/>
                <a:ea typeface="+mj-ea"/>
                <a:cs typeface="Times New Roman" pitchFamily="18" charset="0"/>
              </a:rPr>
              <a:t>OPTION:</a:t>
            </a:r>
            <a:r>
              <a:rPr kumimoji="0" lang="en-US" sz="2800" b="0" i="0" u="none" strike="noStrike" kern="1200" cap="none" spc="0" normalizeH="0" noProof="0" dirty="0" smtClean="0">
                <a:ln>
                  <a:noFill/>
                </a:ln>
                <a:solidFill>
                  <a:schemeClr val="accent1">
                    <a:lumMod val="20000"/>
                    <a:lumOff val="80000"/>
                  </a:schemeClr>
                </a:solidFill>
                <a:effectLst/>
                <a:uLnTx/>
                <a:uFillTx/>
                <a:latin typeface="Times New Roman" pitchFamily="18" charset="0"/>
                <a:ea typeface="+mj-ea"/>
                <a:cs typeface="Times New Roman" pitchFamily="18" charset="0"/>
              </a:rPr>
              <a:t> COMPUTER SCIENCE</a:t>
            </a:r>
            <a:r>
              <a:rPr kumimoji="0" lang="en-US" sz="2800" b="0" i="0" u="none" strike="noStrike" kern="1200" cap="none" spc="0" normalizeH="0" baseline="0" noProof="0" dirty="0" smtClean="0">
                <a:ln>
                  <a:noFill/>
                </a:ln>
                <a:solidFill>
                  <a:schemeClr val="accent1">
                    <a:lumMod val="20000"/>
                    <a:lumOff val="80000"/>
                  </a:schemeClr>
                </a:solidFill>
                <a:effectLst/>
                <a:uLnTx/>
                <a:uFillTx/>
                <a:latin typeface="Times New Roman" pitchFamily="18" charset="0"/>
                <a:ea typeface="+mj-ea"/>
                <a:cs typeface="Times New Roman" pitchFamily="18" charset="0"/>
              </a:rPr>
              <a:t> </a:t>
            </a: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2800" dirty="0" smtClean="0">
              <a:solidFill>
                <a:schemeClr val="accent1">
                  <a:lumMod val="20000"/>
                  <a:lumOff val="80000"/>
                </a:schemeClr>
              </a:solidFill>
              <a:latin typeface="Times New Roman" pitchFamily="18" charset="0"/>
              <a:ea typeface="+mj-ea"/>
              <a:cs typeface="Times New Roman"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accent1">
                    <a:lumMod val="20000"/>
                    <a:lumOff val="80000"/>
                  </a:schemeClr>
                </a:solidFill>
                <a:effectLst/>
                <a:uLnTx/>
                <a:uFillTx/>
                <a:latin typeface="Times New Roman" pitchFamily="18" charset="0"/>
                <a:ea typeface="+mj-ea"/>
                <a:cs typeface="Times New Roman" pitchFamily="18" charset="0"/>
              </a:rPr>
              <a:t>ACADEMIC YEAR: 2018</a:t>
            </a:r>
            <a:endParaRPr kumimoji="0" lang="en-US" sz="2800" b="0" i="0" u="none" strike="noStrike" kern="1200" cap="none" spc="0" normalizeH="0" baseline="0" noProof="0" dirty="0">
              <a:ln>
                <a:noFill/>
              </a:ln>
              <a:solidFill>
                <a:schemeClr val="accent1">
                  <a:lumMod val="20000"/>
                  <a:lumOff val="80000"/>
                </a:schemeClr>
              </a:solidFill>
              <a:effectLst/>
              <a:uLnTx/>
              <a:uFillTx/>
              <a:latin typeface="Times New Roman" pitchFamily="18" charset="0"/>
              <a:ea typeface="+mj-ea"/>
              <a:cs typeface="Times New Roman" pitchFamily="18" charset="0"/>
            </a:endParaRPr>
          </a:p>
        </p:txBody>
      </p:sp>
      <p:sp>
        <p:nvSpPr>
          <p:cNvPr id="3" name="Round Diagonal Corner Rectangle 2"/>
          <p:cNvSpPr/>
          <p:nvPr/>
        </p:nvSpPr>
        <p:spPr>
          <a:xfrm>
            <a:off x="685803" y="2480651"/>
            <a:ext cx="9277347" cy="1662724"/>
          </a:xfrm>
          <a:prstGeom prst="round2Diag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6">
                    <a:lumMod val="60000"/>
                    <a:lumOff val="40000"/>
                  </a:schemeClr>
                </a:solidFill>
              </a:rPr>
              <a:t>TITLE:  PAYROLL MANAGEMENT SYSTEM</a:t>
            </a:r>
          </a:p>
          <a:p>
            <a:pPr algn="ctr"/>
            <a:r>
              <a:rPr lang="en-US" sz="2800" b="1" dirty="0" smtClean="0">
                <a:solidFill>
                  <a:schemeClr val="accent6">
                    <a:lumMod val="60000"/>
                    <a:lumOff val="40000"/>
                  </a:schemeClr>
                </a:solidFill>
              </a:rPr>
              <a:t>CASE STUDY: KABUYE SUGAR</a:t>
            </a:r>
            <a:endParaRPr lang="en-US" sz="2800" b="1" dirty="0">
              <a:solidFill>
                <a:schemeClr val="accent6">
                  <a:lumMod val="60000"/>
                  <a:lumOff val="40000"/>
                </a:schemeClr>
              </a:solidFill>
            </a:endParaRPr>
          </a:p>
        </p:txBody>
      </p:sp>
    </p:spTree>
    <p:extLst>
      <p:ext uri="{BB962C8B-B14F-4D97-AF65-F5344CB8AC3E}">
        <p14:creationId xmlns:p14="http://schemas.microsoft.com/office/powerpoint/2010/main" val="28610593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956800" cy="890649"/>
          </a:xfrm>
        </p:spPr>
        <p:txBody>
          <a:bodyPr>
            <a:normAutofit/>
          </a:bodyPr>
          <a:lstStyle/>
          <a:p>
            <a:r>
              <a:rPr lang="en-US" dirty="0" smtClean="0"/>
              <a:t>TOOLS USED</a:t>
            </a:r>
            <a:endParaRPr lang="en-US" dirty="0"/>
          </a:p>
        </p:txBody>
      </p:sp>
      <p:sp>
        <p:nvSpPr>
          <p:cNvPr id="3" name="Content Placeholder 2"/>
          <p:cNvSpPr>
            <a:spLocks noGrp="1"/>
          </p:cNvSpPr>
          <p:nvPr>
            <p:ph idx="1"/>
          </p:nvPr>
        </p:nvSpPr>
        <p:spPr>
          <a:xfrm>
            <a:off x="609600" y="795647"/>
            <a:ext cx="9956800" cy="5330518"/>
          </a:xfrm>
        </p:spPr>
        <p:txBody>
          <a:bodyPr>
            <a:normAutofit fontScale="92500" lnSpcReduction="20000"/>
          </a:bodyPr>
          <a:lstStyle/>
          <a:p>
            <a:pPr marL="36576" indent="0">
              <a:buNone/>
            </a:pPr>
            <a:r>
              <a:rPr lang="en-US" b="1" dirty="0" smtClean="0"/>
              <a:t>Hardware tools:</a:t>
            </a:r>
          </a:p>
          <a:p>
            <a:pPr>
              <a:buFont typeface="Wingdings" pitchFamily="2" charset="2"/>
              <a:buChar char="Ø"/>
            </a:pPr>
            <a:r>
              <a:rPr lang="en-US" sz="2000" dirty="0" smtClean="0"/>
              <a:t>RAM: 2GB</a:t>
            </a:r>
          </a:p>
          <a:p>
            <a:pPr>
              <a:buFont typeface="Wingdings" pitchFamily="2" charset="2"/>
              <a:buChar char="Ø"/>
            </a:pPr>
            <a:r>
              <a:rPr lang="en-US" sz="2000" dirty="0" smtClean="0"/>
              <a:t>FLASH DISK: 8GB</a:t>
            </a:r>
          </a:p>
          <a:p>
            <a:pPr>
              <a:buFont typeface="Wingdings" pitchFamily="2" charset="2"/>
              <a:buChar char="Ø"/>
            </a:pPr>
            <a:r>
              <a:rPr lang="en-US" sz="2000" dirty="0" smtClean="0"/>
              <a:t>PERSONAL COMPUTER with faster speed( Pentium or AMD processor)</a:t>
            </a:r>
          </a:p>
          <a:p>
            <a:pPr>
              <a:buFont typeface="Wingdings" pitchFamily="2" charset="2"/>
              <a:buChar char="Ø"/>
            </a:pPr>
            <a:r>
              <a:rPr lang="en-US" sz="2000" dirty="0" smtClean="0"/>
              <a:t>HARD DISK: 250GB</a:t>
            </a:r>
          </a:p>
          <a:p>
            <a:pPr marL="36576" indent="0">
              <a:buNone/>
            </a:pPr>
            <a:r>
              <a:rPr lang="en-US" sz="3200" b="1" dirty="0" smtClean="0"/>
              <a:t>Software tools:</a:t>
            </a:r>
          </a:p>
          <a:p>
            <a:pPr marL="36576" indent="0">
              <a:buNone/>
            </a:pPr>
            <a:r>
              <a:rPr lang="en-US" sz="2600" b="1" dirty="0" smtClean="0"/>
              <a:t>Back end</a:t>
            </a:r>
          </a:p>
          <a:p>
            <a:pPr>
              <a:buFont typeface="Wingdings" pitchFamily="2" charset="2"/>
              <a:buChar char="Ø"/>
            </a:pPr>
            <a:r>
              <a:rPr lang="en-US" sz="2200" b="1" dirty="0" smtClean="0"/>
              <a:t>Language</a:t>
            </a:r>
            <a:r>
              <a:rPr lang="en-US" sz="2000" b="1" dirty="0" smtClean="0"/>
              <a:t>: </a:t>
            </a:r>
            <a:r>
              <a:rPr lang="en-US" sz="2000" dirty="0" smtClean="0"/>
              <a:t>php</a:t>
            </a:r>
          </a:p>
          <a:p>
            <a:pPr>
              <a:buFont typeface="Wingdings" pitchFamily="2" charset="2"/>
              <a:buChar char="Ø"/>
            </a:pPr>
            <a:r>
              <a:rPr lang="en-US" sz="2000" b="1" dirty="0" smtClean="0"/>
              <a:t>Database:</a:t>
            </a:r>
            <a:r>
              <a:rPr lang="en-US" sz="2000" dirty="0" smtClean="0"/>
              <a:t> MySQL</a:t>
            </a:r>
          </a:p>
          <a:p>
            <a:pPr>
              <a:buFont typeface="Wingdings" pitchFamily="2" charset="2"/>
              <a:buChar char="Ø"/>
            </a:pPr>
            <a:r>
              <a:rPr lang="en-US" sz="2000" b="1" dirty="0" smtClean="0"/>
              <a:t>Text editor: </a:t>
            </a:r>
            <a:r>
              <a:rPr lang="en-US" sz="2000" dirty="0" smtClean="0"/>
              <a:t>sublime</a:t>
            </a:r>
          </a:p>
          <a:p>
            <a:pPr>
              <a:buFont typeface="Wingdings" pitchFamily="2" charset="2"/>
              <a:buChar char="Ø"/>
            </a:pPr>
            <a:r>
              <a:rPr lang="en-US" sz="2000" b="1" dirty="0" smtClean="0"/>
              <a:t>Xampp </a:t>
            </a:r>
            <a:r>
              <a:rPr lang="en-US" sz="2000" dirty="0" smtClean="0"/>
              <a:t>is software used for creating dynamic webpages uses languages like php.</a:t>
            </a:r>
          </a:p>
          <a:p>
            <a:pPr marL="36576" indent="0">
              <a:buNone/>
            </a:pPr>
            <a:r>
              <a:rPr lang="en-US" sz="2600" b="1" dirty="0" smtClean="0"/>
              <a:t>Front end</a:t>
            </a:r>
          </a:p>
          <a:p>
            <a:pPr>
              <a:buFont typeface="Wingdings" pitchFamily="2" charset="2"/>
              <a:buChar char="Ø"/>
            </a:pPr>
            <a:r>
              <a:rPr lang="en-US" sz="2200" b="1" dirty="0" smtClean="0"/>
              <a:t>Browser: </a:t>
            </a:r>
            <a:r>
              <a:rPr lang="en-US" sz="2200" dirty="0" smtClean="0"/>
              <a:t>opera, Mozilla Firefox and Google chrome</a:t>
            </a:r>
          </a:p>
          <a:p>
            <a:pPr>
              <a:buFont typeface="Wingdings" pitchFamily="2" charset="2"/>
              <a:buChar char="Ø"/>
            </a:pPr>
            <a:r>
              <a:rPr lang="en-US" sz="2200" b="1" dirty="0" smtClean="0"/>
              <a:t>Operating </a:t>
            </a:r>
            <a:r>
              <a:rPr lang="en-US" sz="2200" dirty="0" smtClean="0"/>
              <a:t>system: window 10</a:t>
            </a:r>
          </a:p>
          <a:p>
            <a:pPr>
              <a:buFont typeface="Wingdings" pitchFamily="2" charset="2"/>
              <a:buChar char="Ø"/>
            </a:pPr>
            <a:r>
              <a:rPr lang="en-US" sz="2200" b="1" dirty="0" smtClean="0"/>
              <a:t>Microsoft office</a:t>
            </a:r>
            <a:r>
              <a:rPr lang="en-US" sz="2200" dirty="0" smtClean="0"/>
              <a:t>: word and PowerPoint</a:t>
            </a:r>
            <a:endParaRPr lang="en-US" sz="2200" dirty="0"/>
          </a:p>
        </p:txBody>
      </p:sp>
    </p:spTree>
    <p:extLst>
      <p:ext uri="{BB962C8B-B14F-4D97-AF65-F5344CB8AC3E}">
        <p14:creationId xmlns:p14="http://schemas.microsoft.com/office/powerpoint/2010/main" val="2344582914"/>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786" y="333345"/>
            <a:ext cx="3460819" cy="461665"/>
          </a:xfrm>
          <a:prstGeom prst="rect">
            <a:avLst/>
          </a:prstGeom>
          <a:noFill/>
        </p:spPr>
        <p:txBody>
          <a:bodyPr wrap="none" rtlCol="0">
            <a:spAutoFit/>
          </a:bodyPr>
          <a:lstStyle/>
          <a:p>
            <a:r>
              <a:rPr lang="en-US" sz="2400" b="1" dirty="0" smtClean="0">
                <a:solidFill>
                  <a:schemeClr val="bg1">
                    <a:lumMod val="20000"/>
                    <a:lumOff val="80000"/>
                  </a:schemeClr>
                </a:solidFill>
              </a:rPr>
              <a:t>WEBSITE ORGANISATION</a:t>
            </a:r>
            <a:endParaRPr lang="en-US" sz="2400" b="1" dirty="0">
              <a:solidFill>
                <a:schemeClr val="bg1">
                  <a:lumMod val="20000"/>
                  <a:lumOff val="80000"/>
                </a:schemeClr>
              </a:solidFill>
            </a:endParaRPr>
          </a:p>
        </p:txBody>
      </p:sp>
      <p:sp>
        <p:nvSpPr>
          <p:cNvPr id="62" name="Rectangle 59"/>
          <p:cNvSpPr>
            <a:spLocks noChangeArrowheads="1"/>
          </p:cNvSpPr>
          <p:nvPr/>
        </p:nvSpPr>
        <p:spPr bwMode="auto">
          <a:xfrm>
            <a:off x="1867439" y="649777"/>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600" dirty="0"/>
          </a:p>
        </p:txBody>
      </p:sp>
      <p:pic>
        <p:nvPicPr>
          <p:cNvPr id="1026" name="Picture 2" descr="C:\Users\Student\Pictures\Screenshots\Screenshot (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06" y="746884"/>
            <a:ext cx="10663488" cy="57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639193"/>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197" y="89423"/>
            <a:ext cx="4492961" cy="461665"/>
          </a:xfrm>
          <a:prstGeom prst="rect">
            <a:avLst/>
          </a:prstGeom>
          <a:noFill/>
        </p:spPr>
        <p:txBody>
          <a:bodyPr wrap="none" rtlCol="0">
            <a:spAutoFit/>
          </a:bodyPr>
          <a:lstStyle/>
          <a:p>
            <a:r>
              <a:rPr lang="en-US" sz="2400" b="1" dirty="0">
                <a:solidFill>
                  <a:schemeClr val="tx2">
                    <a:lumMod val="20000"/>
                    <a:lumOff val="80000"/>
                  </a:schemeClr>
                </a:solidFill>
              </a:rPr>
              <a:t>ENTITY RELATIONSHIP DIAGRAM</a:t>
            </a:r>
          </a:p>
        </p:txBody>
      </p:sp>
      <p:pic>
        <p:nvPicPr>
          <p:cNvPr id="1026" name="Picture 2" descr="C:\Users\Student\Pictures\Screenshots\Screenshot (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39" y="551088"/>
            <a:ext cx="10864516" cy="577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199002"/>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hlinkClick r:id="rId2"/>
          </p:cNvPr>
          <p:cNvSpPr/>
          <p:nvPr/>
        </p:nvSpPr>
        <p:spPr>
          <a:xfrm>
            <a:off x="231822" y="2975025"/>
            <a:ext cx="11655380" cy="1216969"/>
          </a:xfrm>
          <a:prstGeom prst="homePlat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rPr>
              <a:t>SYSTEM IMPLEMENTATION</a:t>
            </a:r>
            <a:endParaRPr lang="en-US" sz="3200" dirty="0">
              <a:solidFill>
                <a:schemeClr val="bg1"/>
              </a:solidFill>
            </a:endParaRPr>
          </a:p>
        </p:txBody>
      </p:sp>
    </p:spTree>
    <p:extLst>
      <p:ext uri="{BB962C8B-B14F-4D97-AF65-F5344CB8AC3E}">
        <p14:creationId xmlns:p14="http://schemas.microsoft.com/office/powerpoint/2010/main" val="288567466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6395" y="1159099"/>
            <a:ext cx="2258632" cy="523220"/>
          </a:xfrm>
          <a:prstGeom prst="rect">
            <a:avLst/>
          </a:prstGeom>
          <a:noFill/>
        </p:spPr>
        <p:txBody>
          <a:bodyPr wrap="none" rtlCol="0">
            <a:spAutoFit/>
          </a:bodyPr>
          <a:lstStyle/>
          <a:p>
            <a:r>
              <a:rPr lang="en-US" sz="2800" dirty="0" smtClean="0">
                <a:solidFill>
                  <a:schemeClr val="bg1">
                    <a:lumMod val="20000"/>
                    <a:lumOff val="80000"/>
                  </a:schemeClr>
                </a:solidFill>
              </a:rPr>
              <a:t>CONCLUSION</a:t>
            </a:r>
            <a:endParaRPr lang="en-US" sz="2800" dirty="0">
              <a:solidFill>
                <a:schemeClr val="bg1">
                  <a:lumMod val="20000"/>
                  <a:lumOff val="80000"/>
                </a:schemeClr>
              </a:solidFill>
            </a:endParaRPr>
          </a:p>
        </p:txBody>
      </p:sp>
      <p:sp>
        <p:nvSpPr>
          <p:cNvPr id="3" name="TextBox 2"/>
          <p:cNvSpPr txBox="1"/>
          <p:nvPr/>
        </p:nvSpPr>
        <p:spPr>
          <a:xfrm>
            <a:off x="318055" y="3763618"/>
            <a:ext cx="31599316" cy="1938992"/>
          </a:xfrm>
          <a:prstGeom prst="rect">
            <a:avLst/>
          </a:prstGeom>
          <a:noFill/>
        </p:spPr>
        <p:txBody>
          <a:bodyPr wrap="square" rtlCol="0">
            <a:spAutoFit/>
          </a:bodyPr>
          <a:lstStyle/>
          <a:p>
            <a:r>
              <a:rPr lang="en-US" sz="2400" dirty="0">
                <a:solidFill>
                  <a:schemeClr val="bg1">
                    <a:lumMod val="20000"/>
                    <a:lumOff val="80000"/>
                  </a:schemeClr>
                </a:solidFill>
              </a:rPr>
              <a:t>During the realization of my project I used all possible solution to analyze a </a:t>
            </a:r>
            <a:r>
              <a:rPr lang="en-US" sz="2400" dirty="0" smtClean="0">
                <a:solidFill>
                  <a:schemeClr val="bg1">
                    <a:lumMod val="20000"/>
                    <a:lumOff val="80000"/>
                  </a:schemeClr>
                </a:solidFill>
              </a:rPr>
              <a:t>system</a:t>
            </a:r>
          </a:p>
          <a:p>
            <a:r>
              <a:rPr lang="en-US" sz="2400" dirty="0" smtClean="0">
                <a:solidFill>
                  <a:schemeClr val="bg1">
                    <a:lumMod val="20000"/>
                    <a:lumOff val="80000"/>
                  </a:schemeClr>
                </a:solidFill>
              </a:rPr>
              <a:t> </a:t>
            </a:r>
            <a:r>
              <a:rPr lang="en-US" sz="2400" dirty="0">
                <a:solidFill>
                  <a:schemeClr val="bg1">
                    <a:lumMod val="20000"/>
                    <a:lumOff val="80000"/>
                  </a:schemeClr>
                </a:solidFill>
              </a:rPr>
              <a:t>that will facilitate all </a:t>
            </a:r>
            <a:r>
              <a:rPr lang="en-US" sz="2400" smtClean="0">
                <a:solidFill>
                  <a:schemeClr val="bg1">
                    <a:lumMod val="20000"/>
                    <a:lumOff val="80000"/>
                  </a:schemeClr>
                </a:solidFill>
              </a:rPr>
              <a:t>kabuye sugar </a:t>
            </a:r>
            <a:r>
              <a:rPr lang="en-US" sz="2400" dirty="0" smtClean="0">
                <a:solidFill>
                  <a:schemeClr val="bg1">
                    <a:lumMod val="20000"/>
                    <a:lumOff val="80000"/>
                  </a:schemeClr>
                </a:solidFill>
              </a:rPr>
              <a:t>employees to get paid easily </a:t>
            </a:r>
            <a:r>
              <a:rPr lang="en-US" sz="2400" dirty="0">
                <a:solidFill>
                  <a:schemeClr val="bg1">
                    <a:lumMod val="20000"/>
                    <a:lumOff val="80000"/>
                  </a:schemeClr>
                </a:solidFill>
              </a:rPr>
              <a:t>without spending </a:t>
            </a:r>
            <a:r>
              <a:rPr lang="en-US" sz="2400">
                <a:solidFill>
                  <a:schemeClr val="bg1">
                    <a:lumMod val="20000"/>
                    <a:lumOff val="80000"/>
                  </a:schemeClr>
                </a:solidFill>
              </a:rPr>
              <a:t>a </a:t>
            </a:r>
            <a:endParaRPr lang="en-US" sz="2400" smtClean="0">
              <a:solidFill>
                <a:schemeClr val="bg1">
                  <a:lumMod val="20000"/>
                  <a:lumOff val="80000"/>
                </a:schemeClr>
              </a:solidFill>
            </a:endParaRPr>
          </a:p>
          <a:p>
            <a:r>
              <a:rPr lang="en-US" sz="2400" smtClean="0">
                <a:solidFill>
                  <a:schemeClr val="bg1">
                    <a:lumMod val="20000"/>
                    <a:lumOff val="80000"/>
                  </a:schemeClr>
                </a:solidFill>
              </a:rPr>
              <a:t>long </a:t>
            </a:r>
            <a:r>
              <a:rPr lang="en-US" sz="2400" dirty="0">
                <a:solidFill>
                  <a:schemeClr val="bg1">
                    <a:lumMod val="20000"/>
                    <a:lumOff val="80000"/>
                  </a:schemeClr>
                </a:solidFill>
              </a:rPr>
              <a:t>time</a:t>
            </a:r>
            <a:r>
              <a:rPr lang="en-US" sz="2400" dirty="0" smtClean="0">
                <a:solidFill>
                  <a:schemeClr val="bg1">
                    <a:lumMod val="20000"/>
                    <a:lumOff val="80000"/>
                  </a:schemeClr>
                </a:solidFill>
              </a:rPr>
              <a:t>.</a:t>
            </a:r>
          </a:p>
          <a:p>
            <a:r>
              <a:rPr lang="en-US" sz="2400" dirty="0" smtClean="0">
                <a:solidFill>
                  <a:schemeClr val="bg1">
                    <a:lumMod val="20000"/>
                    <a:lumOff val="80000"/>
                  </a:schemeClr>
                </a:solidFill>
              </a:rPr>
              <a:t> </a:t>
            </a:r>
            <a:r>
              <a:rPr lang="en-US" sz="2400" dirty="0">
                <a:solidFill>
                  <a:schemeClr val="bg1">
                    <a:lumMod val="20000"/>
                    <a:lumOff val="80000"/>
                  </a:schemeClr>
                </a:solidFill>
              </a:rPr>
              <a:t>According to what I want, my project was successfully finished as I wish.</a:t>
            </a:r>
          </a:p>
          <a:p>
            <a:endParaRPr lang="en-US" sz="2400" dirty="0">
              <a:solidFill>
                <a:schemeClr val="bg1">
                  <a:lumMod val="20000"/>
                  <a:lumOff val="80000"/>
                </a:schemeClr>
              </a:solidFill>
            </a:endParaRPr>
          </a:p>
        </p:txBody>
      </p:sp>
      <p:sp>
        <p:nvSpPr>
          <p:cNvPr id="4" name="TextBox 3"/>
          <p:cNvSpPr txBox="1"/>
          <p:nvPr/>
        </p:nvSpPr>
        <p:spPr>
          <a:xfrm>
            <a:off x="318057" y="1961322"/>
            <a:ext cx="9226949" cy="1938992"/>
          </a:xfrm>
          <a:prstGeom prst="rect">
            <a:avLst/>
          </a:prstGeom>
          <a:noFill/>
        </p:spPr>
        <p:txBody>
          <a:bodyPr wrap="none" rtlCol="0">
            <a:spAutoFit/>
          </a:bodyPr>
          <a:lstStyle/>
          <a:p>
            <a:r>
              <a:rPr lang="en-US" sz="2400" dirty="0">
                <a:solidFill>
                  <a:schemeClr val="bg1">
                    <a:lumMod val="20000"/>
                    <a:lumOff val="80000"/>
                  </a:schemeClr>
                </a:solidFill>
              </a:rPr>
              <a:t>According to the world evolution and technology</a:t>
            </a:r>
            <a:r>
              <a:rPr lang="en-US" sz="2400" dirty="0" smtClean="0">
                <a:solidFill>
                  <a:schemeClr val="bg1">
                    <a:lumMod val="20000"/>
                    <a:lumOff val="80000"/>
                  </a:schemeClr>
                </a:solidFill>
              </a:rPr>
              <a:t>,</a:t>
            </a:r>
          </a:p>
          <a:p>
            <a:r>
              <a:rPr lang="en-US" sz="2400" dirty="0" smtClean="0">
                <a:solidFill>
                  <a:schemeClr val="bg1">
                    <a:lumMod val="20000"/>
                    <a:lumOff val="80000"/>
                  </a:schemeClr>
                </a:solidFill>
              </a:rPr>
              <a:t> </a:t>
            </a:r>
            <a:r>
              <a:rPr lang="en-US" sz="2400" dirty="0">
                <a:solidFill>
                  <a:schemeClr val="bg1">
                    <a:lumMod val="20000"/>
                    <a:lumOff val="80000"/>
                  </a:schemeClr>
                </a:solidFill>
              </a:rPr>
              <a:t>as well as the data computerization</a:t>
            </a:r>
            <a:r>
              <a:rPr lang="en-US" sz="2400" dirty="0" smtClean="0">
                <a:solidFill>
                  <a:schemeClr val="bg1">
                    <a:lumMod val="20000"/>
                    <a:lumOff val="80000"/>
                  </a:schemeClr>
                </a:solidFill>
              </a:rPr>
              <a:t>,</a:t>
            </a:r>
          </a:p>
          <a:p>
            <a:r>
              <a:rPr lang="en-US" sz="2400" dirty="0" smtClean="0">
                <a:solidFill>
                  <a:schemeClr val="bg1">
                    <a:lumMod val="20000"/>
                    <a:lumOff val="80000"/>
                  </a:schemeClr>
                </a:solidFill>
              </a:rPr>
              <a:t> </a:t>
            </a:r>
            <a:r>
              <a:rPr lang="en-US" sz="2400" dirty="0">
                <a:solidFill>
                  <a:schemeClr val="bg1">
                    <a:lumMod val="20000"/>
                    <a:lumOff val="80000"/>
                  </a:schemeClr>
                </a:solidFill>
              </a:rPr>
              <a:t>I studied and analyzed the system which can be easier for the user to </a:t>
            </a:r>
            <a:r>
              <a:rPr lang="en-US" sz="2400" dirty="0" smtClean="0">
                <a:solidFill>
                  <a:schemeClr val="bg1">
                    <a:lumMod val="20000"/>
                    <a:lumOff val="80000"/>
                  </a:schemeClr>
                </a:solidFill>
              </a:rPr>
              <a:t>use</a:t>
            </a:r>
          </a:p>
          <a:p>
            <a:r>
              <a:rPr lang="en-US" sz="2400" dirty="0" smtClean="0">
                <a:solidFill>
                  <a:schemeClr val="bg1">
                    <a:lumMod val="20000"/>
                    <a:lumOff val="80000"/>
                  </a:schemeClr>
                </a:solidFill>
              </a:rPr>
              <a:t> </a:t>
            </a:r>
            <a:r>
              <a:rPr lang="en-US" sz="2400" dirty="0">
                <a:solidFill>
                  <a:schemeClr val="bg1">
                    <a:lumMod val="20000"/>
                    <a:lumOff val="80000"/>
                  </a:schemeClr>
                </a:solidFill>
              </a:rPr>
              <a:t>and which is more accurate.</a:t>
            </a:r>
            <a:endParaRPr lang="en-ZA" sz="2400" dirty="0">
              <a:solidFill>
                <a:schemeClr val="bg1">
                  <a:lumMod val="20000"/>
                  <a:lumOff val="80000"/>
                </a:schemeClr>
              </a:solidFill>
            </a:endParaRPr>
          </a:p>
          <a:p>
            <a:endParaRPr lang="en-US" sz="2400" dirty="0">
              <a:solidFill>
                <a:schemeClr val="bg1">
                  <a:lumMod val="20000"/>
                  <a:lumOff val="80000"/>
                </a:schemeClr>
              </a:solidFill>
            </a:endParaRPr>
          </a:p>
        </p:txBody>
      </p:sp>
    </p:spTree>
    <p:extLst>
      <p:ext uri="{BB962C8B-B14F-4D97-AF65-F5344CB8AC3E}">
        <p14:creationId xmlns:p14="http://schemas.microsoft.com/office/powerpoint/2010/main" val="1479149499"/>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4575" y="902367"/>
            <a:ext cx="2907142" cy="523220"/>
          </a:xfrm>
          <a:prstGeom prst="rect">
            <a:avLst/>
          </a:prstGeom>
          <a:noFill/>
        </p:spPr>
        <p:txBody>
          <a:bodyPr wrap="none" rtlCol="0">
            <a:spAutoFit/>
          </a:bodyPr>
          <a:lstStyle/>
          <a:p>
            <a:r>
              <a:rPr lang="en-US" sz="2800" dirty="0" smtClean="0">
                <a:solidFill>
                  <a:schemeClr val="bg1">
                    <a:lumMod val="20000"/>
                    <a:lumOff val="80000"/>
                  </a:schemeClr>
                </a:solidFill>
              </a:rPr>
              <a:t>RECOMANDATION</a:t>
            </a:r>
            <a:endParaRPr lang="en-US" sz="2800" dirty="0">
              <a:solidFill>
                <a:schemeClr val="bg1">
                  <a:lumMod val="20000"/>
                  <a:lumOff val="80000"/>
                </a:schemeClr>
              </a:solidFill>
            </a:endParaRPr>
          </a:p>
        </p:txBody>
      </p:sp>
      <p:sp>
        <p:nvSpPr>
          <p:cNvPr id="3" name="TextBox 2"/>
          <p:cNvSpPr txBox="1"/>
          <p:nvPr/>
        </p:nvSpPr>
        <p:spPr>
          <a:xfrm>
            <a:off x="257766" y="1808268"/>
            <a:ext cx="11719875" cy="4154984"/>
          </a:xfrm>
          <a:prstGeom prst="rect">
            <a:avLst/>
          </a:prstGeom>
          <a:noFill/>
        </p:spPr>
        <p:txBody>
          <a:bodyPr wrap="none" rtlCol="0">
            <a:spAutoFit/>
          </a:bodyPr>
          <a:lstStyle/>
          <a:p>
            <a:r>
              <a:rPr lang="en-US" sz="2400" dirty="0">
                <a:solidFill>
                  <a:schemeClr val="bg1">
                    <a:lumMod val="20000"/>
                    <a:lumOff val="80000"/>
                  </a:schemeClr>
                </a:solidFill>
              </a:rPr>
              <a:t>During this work I have met many problems, </a:t>
            </a:r>
            <a:endParaRPr lang="en-US" sz="2400" dirty="0" smtClean="0">
              <a:solidFill>
                <a:schemeClr val="bg1">
                  <a:lumMod val="20000"/>
                  <a:lumOff val="80000"/>
                </a:schemeClr>
              </a:solidFill>
            </a:endParaRPr>
          </a:p>
          <a:p>
            <a:r>
              <a:rPr lang="en-US" sz="2400" dirty="0" smtClean="0">
                <a:solidFill>
                  <a:schemeClr val="bg1">
                    <a:lumMod val="20000"/>
                    <a:lumOff val="80000"/>
                  </a:schemeClr>
                </a:solidFill>
              </a:rPr>
              <a:t>firstly </a:t>
            </a:r>
            <a:r>
              <a:rPr lang="en-US" sz="2400" dirty="0">
                <a:solidFill>
                  <a:schemeClr val="bg1">
                    <a:lumMod val="20000"/>
                    <a:lumOff val="80000"/>
                  </a:schemeClr>
                </a:solidFill>
              </a:rPr>
              <a:t>the access in </a:t>
            </a:r>
            <a:r>
              <a:rPr lang="en-US" sz="2400" dirty="0" smtClean="0">
                <a:solidFill>
                  <a:schemeClr val="bg1">
                    <a:lumMod val="20000"/>
                    <a:lumOff val="80000"/>
                  </a:schemeClr>
                </a:solidFill>
              </a:rPr>
              <a:t>laboratory,</a:t>
            </a:r>
          </a:p>
          <a:p>
            <a:r>
              <a:rPr lang="en-US" sz="2400" dirty="0" smtClean="0">
                <a:solidFill>
                  <a:schemeClr val="bg1">
                    <a:lumMod val="20000"/>
                    <a:lumOff val="80000"/>
                  </a:schemeClr>
                </a:solidFill>
              </a:rPr>
              <a:t>secondary </a:t>
            </a:r>
            <a:r>
              <a:rPr lang="en-US" sz="2400" dirty="0">
                <a:solidFill>
                  <a:schemeClr val="bg1">
                    <a:lumMod val="20000"/>
                    <a:lumOff val="80000"/>
                  </a:schemeClr>
                </a:solidFill>
              </a:rPr>
              <a:t>the lack of enough documents including books</a:t>
            </a:r>
            <a:r>
              <a:rPr lang="en-US" sz="2400" dirty="0" smtClean="0">
                <a:solidFill>
                  <a:schemeClr val="bg1">
                    <a:lumMod val="20000"/>
                    <a:lumOff val="80000"/>
                  </a:schemeClr>
                </a:solidFill>
              </a:rPr>
              <a:t>.</a:t>
            </a:r>
          </a:p>
          <a:p>
            <a:r>
              <a:rPr lang="en-US" sz="2400" dirty="0" smtClean="0">
                <a:solidFill>
                  <a:schemeClr val="bg1">
                    <a:lumMod val="20000"/>
                    <a:lumOff val="80000"/>
                  </a:schemeClr>
                </a:solidFill>
              </a:rPr>
              <a:t> </a:t>
            </a:r>
            <a:r>
              <a:rPr lang="en-US" sz="2400" dirty="0">
                <a:solidFill>
                  <a:schemeClr val="bg1">
                    <a:lumMod val="20000"/>
                    <a:lumOff val="80000"/>
                  </a:schemeClr>
                </a:solidFill>
              </a:rPr>
              <a:t>For that reason I recommend our school authorities to help students to have </a:t>
            </a:r>
            <a:r>
              <a:rPr lang="en-US" sz="2400" dirty="0" smtClean="0">
                <a:solidFill>
                  <a:schemeClr val="bg1">
                    <a:lumMod val="20000"/>
                    <a:lumOff val="80000"/>
                  </a:schemeClr>
                </a:solidFill>
              </a:rPr>
              <a:t>enough</a:t>
            </a:r>
          </a:p>
          <a:p>
            <a:r>
              <a:rPr lang="en-US" sz="2400" dirty="0" smtClean="0">
                <a:solidFill>
                  <a:schemeClr val="bg1">
                    <a:lumMod val="20000"/>
                    <a:lumOff val="80000"/>
                  </a:schemeClr>
                </a:solidFill>
              </a:rPr>
              <a:t> materials including </a:t>
            </a:r>
            <a:r>
              <a:rPr lang="en-US" sz="2400" dirty="0">
                <a:solidFill>
                  <a:schemeClr val="bg1">
                    <a:lumMod val="20000"/>
                    <a:lumOff val="80000"/>
                  </a:schemeClr>
                </a:solidFill>
              </a:rPr>
              <a:t>books and enough computers and other documents and </a:t>
            </a:r>
            <a:r>
              <a:rPr lang="en-US" sz="2400" dirty="0" err="1" smtClean="0">
                <a:solidFill>
                  <a:schemeClr val="bg1">
                    <a:lumMod val="20000"/>
                    <a:lumOff val="80000"/>
                  </a:schemeClr>
                </a:solidFill>
              </a:rPr>
              <a:t>alsO</a:t>
            </a:r>
            <a:endParaRPr lang="en-US" sz="2400" dirty="0" smtClean="0">
              <a:solidFill>
                <a:schemeClr val="bg1">
                  <a:lumMod val="20000"/>
                  <a:lumOff val="80000"/>
                </a:schemeClr>
              </a:solidFill>
            </a:endParaRPr>
          </a:p>
          <a:p>
            <a:r>
              <a:rPr lang="en-US" sz="2400" dirty="0" smtClean="0">
                <a:solidFill>
                  <a:schemeClr val="bg1">
                    <a:lumMod val="20000"/>
                    <a:lumOff val="80000"/>
                  </a:schemeClr>
                </a:solidFill>
              </a:rPr>
              <a:t> </a:t>
            </a:r>
            <a:r>
              <a:rPr lang="en-US" sz="2400" dirty="0">
                <a:solidFill>
                  <a:schemeClr val="bg1">
                    <a:lumMod val="20000"/>
                    <a:lumOff val="80000"/>
                  </a:schemeClr>
                </a:solidFill>
              </a:rPr>
              <a:t>give them enough </a:t>
            </a:r>
            <a:r>
              <a:rPr lang="en-US" sz="2400" dirty="0" smtClean="0">
                <a:solidFill>
                  <a:schemeClr val="bg1">
                    <a:lumMod val="20000"/>
                    <a:lumOff val="80000"/>
                  </a:schemeClr>
                </a:solidFill>
              </a:rPr>
              <a:t>time in </a:t>
            </a:r>
            <a:r>
              <a:rPr lang="en-US" sz="2400" dirty="0">
                <a:solidFill>
                  <a:schemeClr val="bg1">
                    <a:lumMod val="20000"/>
                    <a:lumOff val="80000"/>
                  </a:schemeClr>
                </a:solidFill>
              </a:rPr>
              <a:t>laboratory for practice</a:t>
            </a:r>
            <a:r>
              <a:rPr lang="en-US" sz="2400" dirty="0" smtClean="0">
                <a:solidFill>
                  <a:schemeClr val="bg1">
                    <a:lumMod val="20000"/>
                    <a:lumOff val="80000"/>
                  </a:schemeClr>
                </a:solidFill>
              </a:rPr>
              <a:t>.</a:t>
            </a:r>
          </a:p>
          <a:p>
            <a:endParaRPr lang="en-US" sz="2400" dirty="0">
              <a:solidFill>
                <a:schemeClr val="bg1">
                  <a:lumMod val="20000"/>
                  <a:lumOff val="80000"/>
                </a:schemeClr>
              </a:solidFill>
            </a:endParaRPr>
          </a:p>
          <a:p>
            <a:r>
              <a:rPr lang="en-US" sz="2400" dirty="0">
                <a:solidFill>
                  <a:schemeClr val="bg1">
                    <a:lumMod val="20000"/>
                    <a:lumOff val="80000"/>
                  </a:schemeClr>
                </a:solidFill>
              </a:rPr>
              <a:t>I also recommend that this project can be presented to different </a:t>
            </a:r>
            <a:r>
              <a:rPr lang="en-US" sz="2400" dirty="0" smtClean="0">
                <a:solidFill>
                  <a:schemeClr val="bg1">
                    <a:lumMod val="20000"/>
                    <a:lumOff val="80000"/>
                  </a:schemeClr>
                </a:solidFill>
              </a:rPr>
              <a:t>companies </a:t>
            </a:r>
            <a:r>
              <a:rPr lang="en-US" sz="2400" dirty="0">
                <a:solidFill>
                  <a:schemeClr val="bg1">
                    <a:lumMod val="20000"/>
                    <a:lumOff val="80000"/>
                  </a:schemeClr>
                </a:solidFill>
              </a:rPr>
              <a:t>all </a:t>
            </a:r>
            <a:r>
              <a:rPr lang="en-US" sz="2400" dirty="0" smtClean="0">
                <a:solidFill>
                  <a:schemeClr val="bg1">
                    <a:lumMod val="20000"/>
                    <a:lumOff val="80000"/>
                  </a:schemeClr>
                </a:solidFill>
              </a:rPr>
              <a:t>over</a:t>
            </a:r>
          </a:p>
          <a:p>
            <a:r>
              <a:rPr lang="en-US" sz="2400" dirty="0" smtClean="0">
                <a:solidFill>
                  <a:schemeClr val="bg1">
                    <a:lumMod val="20000"/>
                    <a:lumOff val="80000"/>
                  </a:schemeClr>
                </a:solidFill>
              </a:rPr>
              <a:t> </a:t>
            </a:r>
            <a:r>
              <a:rPr lang="en-US" sz="2400" dirty="0">
                <a:solidFill>
                  <a:schemeClr val="bg1">
                    <a:lumMod val="20000"/>
                    <a:lumOff val="80000"/>
                  </a:schemeClr>
                </a:solidFill>
              </a:rPr>
              <a:t>the country.</a:t>
            </a:r>
          </a:p>
          <a:p>
            <a:r>
              <a:rPr lang="en-US" sz="2400" dirty="0">
                <a:solidFill>
                  <a:schemeClr val="bg1">
                    <a:lumMod val="20000"/>
                    <a:lumOff val="80000"/>
                  </a:schemeClr>
                </a:solidFill>
              </a:rPr>
              <a:t>I finally recommend my </a:t>
            </a:r>
            <a:r>
              <a:rPr lang="en-US" sz="2400" dirty="0" smtClean="0">
                <a:solidFill>
                  <a:schemeClr val="bg1">
                    <a:lumMod val="20000"/>
                    <a:lumOff val="80000"/>
                  </a:schemeClr>
                </a:solidFill>
              </a:rPr>
              <a:t>young sisters  </a:t>
            </a:r>
            <a:r>
              <a:rPr lang="en-US" sz="2400" dirty="0">
                <a:solidFill>
                  <a:schemeClr val="bg1">
                    <a:lumMod val="20000"/>
                    <a:lumOff val="80000"/>
                  </a:schemeClr>
                </a:solidFill>
              </a:rPr>
              <a:t>of the computer science </a:t>
            </a:r>
            <a:r>
              <a:rPr lang="en-US" sz="2400" dirty="0" smtClean="0">
                <a:solidFill>
                  <a:schemeClr val="bg1">
                    <a:lumMod val="20000"/>
                    <a:lumOff val="80000"/>
                  </a:schemeClr>
                </a:solidFill>
              </a:rPr>
              <a:t>department</a:t>
            </a:r>
          </a:p>
          <a:p>
            <a:r>
              <a:rPr lang="en-US" sz="2400" dirty="0" smtClean="0">
                <a:solidFill>
                  <a:schemeClr val="bg1">
                    <a:lumMod val="20000"/>
                    <a:lumOff val="80000"/>
                  </a:schemeClr>
                </a:solidFill>
              </a:rPr>
              <a:t> </a:t>
            </a:r>
            <a:r>
              <a:rPr lang="en-US" sz="2400" dirty="0">
                <a:solidFill>
                  <a:schemeClr val="bg1">
                    <a:lumMod val="20000"/>
                    <a:lumOff val="80000"/>
                  </a:schemeClr>
                </a:solidFill>
              </a:rPr>
              <a:t>to extend this project</a:t>
            </a:r>
          </a:p>
        </p:txBody>
      </p:sp>
    </p:spTree>
    <p:extLst>
      <p:ext uri="{BB962C8B-B14F-4D97-AF65-F5344CB8AC3E}">
        <p14:creationId xmlns:p14="http://schemas.microsoft.com/office/powerpoint/2010/main" val="2830958269"/>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9926" y="1103352"/>
            <a:ext cx="6027821" cy="769441"/>
          </a:xfrm>
          <a:prstGeom prst="rect">
            <a:avLst/>
          </a:prstGeom>
          <a:noFill/>
        </p:spPr>
        <p:txBody>
          <a:bodyPr wrap="square" rtlCol="0">
            <a:spAutoFit/>
          </a:bodyPr>
          <a:lstStyle/>
          <a:p>
            <a:r>
              <a:rPr lang="en-US" sz="4400" dirty="0" smtClean="0">
                <a:solidFill>
                  <a:schemeClr val="bg1">
                    <a:lumMod val="20000"/>
                    <a:lumOff val="80000"/>
                  </a:schemeClr>
                </a:solidFill>
              </a:rPr>
              <a:t>THANK YOU ALL !!!</a:t>
            </a:r>
            <a:endParaRPr lang="en-US" sz="4400" dirty="0">
              <a:solidFill>
                <a:schemeClr val="bg1">
                  <a:lumMod val="20000"/>
                  <a:lumOff val="80000"/>
                </a:schemeClr>
              </a:solidFill>
            </a:endParaRPr>
          </a:p>
        </p:txBody>
      </p:sp>
      <p:sp>
        <p:nvSpPr>
          <p:cNvPr id="3" name="TextBox 2"/>
          <p:cNvSpPr txBox="1"/>
          <p:nvPr/>
        </p:nvSpPr>
        <p:spPr>
          <a:xfrm>
            <a:off x="3576620" y="2494842"/>
            <a:ext cx="4826449" cy="707886"/>
          </a:xfrm>
          <a:prstGeom prst="rect">
            <a:avLst/>
          </a:prstGeom>
          <a:noFill/>
        </p:spPr>
        <p:txBody>
          <a:bodyPr wrap="none" rtlCol="0">
            <a:spAutoFit/>
          </a:bodyPr>
          <a:lstStyle/>
          <a:p>
            <a:pPr algn="ctr"/>
            <a:r>
              <a:rPr lang="en-US" sz="4000" dirty="0" smtClean="0">
                <a:solidFill>
                  <a:schemeClr val="bg1">
                    <a:lumMod val="20000"/>
                    <a:lumOff val="80000"/>
                  </a:schemeClr>
                </a:solidFill>
              </a:rPr>
              <a:t>MAY GOD BLESS YOU</a:t>
            </a:r>
            <a:endParaRPr lang="en-US" sz="4000" dirty="0">
              <a:solidFill>
                <a:schemeClr val="bg1">
                  <a:lumMod val="20000"/>
                  <a:lumOff val="80000"/>
                </a:schemeClr>
              </a:solidFill>
            </a:endParaRPr>
          </a:p>
        </p:txBody>
      </p:sp>
      <p:sp>
        <p:nvSpPr>
          <p:cNvPr id="4" name="TextBox 3"/>
          <p:cNvSpPr txBox="1"/>
          <p:nvPr/>
        </p:nvSpPr>
        <p:spPr>
          <a:xfrm>
            <a:off x="1815924" y="4739429"/>
            <a:ext cx="6212983" cy="1138773"/>
          </a:xfrm>
          <a:prstGeom prst="rect">
            <a:avLst/>
          </a:prstGeom>
          <a:noFill/>
        </p:spPr>
        <p:txBody>
          <a:bodyPr wrap="none" rtlCol="0">
            <a:spAutoFit/>
          </a:bodyPr>
          <a:lstStyle/>
          <a:p>
            <a:r>
              <a:rPr lang="en-US" sz="2400" dirty="0" smtClean="0">
                <a:solidFill>
                  <a:schemeClr val="bg1">
                    <a:lumMod val="20000"/>
                    <a:lumOff val="80000"/>
                  </a:schemeClr>
                </a:solidFill>
                <a:latin typeface="Adobe Kaiti Std R" panose="02020400000000000000" pitchFamily="18" charset="-128"/>
                <a:ea typeface="Adobe Kaiti Std R" panose="02020400000000000000" pitchFamily="18" charset="-128"/>
              </a:rPr>
              <a:t>SUBMITTED BY: </a:t>
            </a:r>
          </a:p>
          <a:p>
            <a:r>
              <a:rPr lang="en-US" sz="4400" dirty="0" smtClean="0">
                <a:solidFill>
                  <a:schemeClr val="bg1">
                    <a:lumMod val="20000"/>
                    <a:lumOff val="80000"/>
                  </a:schemeClr>
                </a:solidFill>
                <a:latin typeface="Adobe Kaiti Std R" panose="02020400000000000000" pitchFamily="18" charset="-128"/>
                <a:ea typeface="Adobe Kaiti Std R" panose="02020400000000000000" pitchFamily="18" charset="-128"/>
              </a:rPr>
              <a:t>Uwiringiyimana jeannine</a:t>
            </a:r>
            <a:endParaRPr lang="en-US" sz="4400" dirty="0">
              <a:solidFill>
                <a:schemeClr val="bg1">
                  <a:lumMod val="20000"/>
                  <a:lumOff val="80000"/>
                </a:schemeClr>
              </a:solidFill>
              <a:latin typeface="Adobe Kaiti Std R" panose="02020400000000000000" pitchFamily="18" charset="-128"/>
              <a:ea typeface="Adobe Kaiti Std R" panose="02020400000000000000" pitchFamily="18" charset="-128"/>
            </a:endParaRPr>
          </a:p>
        </p:txBody>
      </p:sp>
    </p:spTree>
    <p:extLst>
      <p:ext uri="{BB962C8B-B14F-4D97-AF65-F5344CB8AC3E}">
        <p14:creationId xmlns:p14="http://schemas.microsoft.com/office/powerpoint/2010/main" val="4107932593"/>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2407" y="742122"/>
            <a:ext cx="5150513" cy="523220"/>
          </a:xfrm>
          <a:prstGeom prst="rect">
            <a:avLst/>
          </a:prstGeom>
          <a:noFill/>
        </p:spPr>
        <p:txBody>
          <a:bodyPr wrap="none" rtlCol="0">
            <a:spAutoFit/>
          </a:bodyPr>
          <a:lstStyle/>
          <a:p>
            <a:r>
              <a:rPr lang="en-US" sz="2800" dirty="0" smtClean="0">
                <a:solidFill>
                  <a:schemeClr val="bg1">
                    <a:lumMod val="20000"/>
                    <a:lumOff val="80000"/>
                  </a:schemeClr>
                </a:solidFill>
              </a:rPr>
              <a:t>ORGANISATION OF THE PROJECT</a:t>
            </a:r>
            <a:endParaRPr lang="en-US" sz="2800" dirty="0">
              <a:solidFill>
                <a:schemeClr val="bg1">
                  <a:lumMod val="20000"/>
                  <a:lumOff val="80000"/>
                </a:schemeClr>
              </a:solidFill>
            </a:endParaRPr>
          </a:p>
        </p:txBody>
      </p:sp>
      <p:sp>
        <p:nvSpPr>
          <p:cNvPr id="3" name="TextBox 2"/>
          <p:cNvSpPr txBox="1"/>
          <p:nvPr/>
        </p:nvSpPr>
        <p:spPr>
          <a:xfrm>
            <a:off x="1002406" y="1619896"/>
            <a:ext cx="7547259" cy="830997"/>
          </a:xfrm>
          <a:prstGeom prst="rect">
            <a:avLst/>
          </a:prstGeom>
          <a:noFill/>
        </p:spPr>
        <p:txBody>
          <a:bodyPr wrap="none" rtlCol="0">
            <a:spAutoFit/>
          </a:bodyPr>
          <a:lstStyle/>
          <a:p>
            <a:r>
              <a:rPr lang="en-US" sz="2400" b="1" dirty="0">
                <a:solidFill>
                  <a:schemeClr val="bg1">
                    <a:lumMod val="20000"/>
                    <a:lumOff val="80000"/>
                  </a:schemeClr>
                </a:solidFill>
              </a:rPr>
              <a:t>The work is divided and organized </a:t>
            </a:r>
            <a:r>
              <a:rPr lang="yo-NG" sz="2400" b="1" dirty="0">
                <a:solidFill>
                  <a:schemeClr val="bg1">
                    <a:lumMod val="20000"/>
                    <a:lumOff val="80000"/>
                  </a:schemeClr>
                </a:solidFill>
              </a:rPr>
              <a:t>in </a:t>
            </a:r>
            <a:r>
              <a:rPr lang="en-US" sz="2400" b="1" dirty="0" smtClean="0">
                <a:solidFill>
                  <a:schemeClr val="bg1">
                    <a:lumMod val="20000"/>
                    <a:lumOff val="80000"/>
                  </a:schemeClr>
                </a:solidFill>
              </a:rPr>
              <a:t>six</a:t>
            </a:r>
            <a:r>
              <a:rPr lang="yo-NG" sz="2400" b="1" dirty="0" smtClean="0">
                <a:solidFill>
                  <a:schemeClr val="bg1">
                    <a:lumMod val="20000"/>
                    <a:lumOff val="80000"/>
                  </a:schemeClr>
                </a:solidFill>
              </a:rPr>
              <a:t> </a:t>
            </a:r>
            <a:r>
              <a:rPr lang="yo-NG" sz="2400" b="1" dirty="0">
                <a:solidFill>
                  <a:schemeClr val="bg1">
                    <a:lumMod val="20000"/>
                    <a:lumOff val="80000"/>
                  </a:schemeClr>
                </a:solidFill>
              </a:rPr>
              <a:t>chapters</a:t>
            </a:r>
            <a:r>
              <a:rPr lang="en-US" sz="2400" b="1" dirty="0">
                <a:solidFill>
                  <a:schemeClr val="bg1">
                    <a:lumMod val="20000"/>
                    <a:lumOff val="80000"/>
                  </a:schemeClr>
                </a:solidFill>
              </a:rPr>
              <a:t>:</a:t>
            </a:r>
          </a:p>
          <a:p>
            <a:endParaRPr lang="en-US" sz="2400" dirty="0">
              <a:solidFill>
                <a:schemeClr val="bg1">
                  <a:lumMod val="20000"/>
                  <a:lumOff val="80000"/>
                </a:schemeClr>
              </a:solidFill>
            </a:endParaRPr>
          </a:p>
        </p:txBody>
      </p:sp>
      <p:sp>
        <p:nvSpPr>
          <p:cNvPr id="7" name="Oval 6"/>
          <p:cNvSpPr/>
          <p:nvPr/>
        </p:nvSpPr>
        <p:spPr>
          <a:xfrm>
            <a:off x="1272861" y="2375057"/>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Box 7"/>
          <p:cNvSpPr txBox="1"/>
          <p:nvPr/>
        </p:nvSpPr>
        <p:spPr>
          <a:xfrm>
            <a:off x="1697863" y="2102064"/>
            <a:ext cx="9337183" cy="3693319"/>
          </a:xfrm>
          <a:prstGeom prst="rect">
            <a:avLst/>
          </a:prstGeom>
          <a:noFill/>
        </p:spPr>
        <p:txBody>
          <a:bodyPr wrap="square" rtlCol="0">
            <a:spAutoFit/>
          </a:bodyPr>
          <a:lstStyle/>
          <a:p>
            <a:pPr lvl="0"/>
            <a:r>
              <a:rPr lang="en-US" sz="2400" b="1" dirty="0">
                <a:solidFill>
                  <a:schemeClr val="bg1">
                    <a:lumMod val="20000"/>
                    <a:lumOff val="80000"/>
                  </a:schemeClr>
                </a:solidFill>
              </a:rPr>
              <a:t>Chapter one </a:t>
            </a:r>
            <a:r>
              <a:rPr lang="en-US" sz="2400" dirty="0">
                <a:solidFill>
                  <a:schemeClr val="bg1">
                    <a:lumMod val="20000"/>
                    <a:lumOff val="80000"/>
                  </a:schemeClr>
                </a:solidFill>
              </a:rPr>
              <a:t>deals with the general introduction of the project.  </a:t>
            </a:r>
            <a:r>
              <a:rPr lang="en-US" sz="2400" dirty="0" smtClean="0">
                <a:solidFill>
                  <a:schemeClr val="bg1">
                    <a:lumMod val="20000"/>
                    <a:lumOff val="80000"/>
                  </a:schemeClr>
                </a:solidFill>
              </a:rPr>
              <a:t> </a:t>
            </a:r>
            <a:endParaRPr lang="en-US" sz="2400" dirty="0">
              <a:solidFill>
                <a:schemeClr val="bg1">
                  <a:lumMod val="20000"/>
                  <a:lumOff val="80000"/>
                </a:schemeClr>
              </a:solidFill>
            </a:endParaRPr>
          </a:p>
          <a:p>
            <a:pPr lvl="0"/>
            <a:r>
              <a:rPr lang="en-US" sz="2400" b="1" dirty="0">
                <a:solidFill>
                  <a:schemeClr val="bg1">
                    <a:lumMod val="20000"/>
                    <a:lumOff val="80000"/>
                  </a:schemeClr>
                </a:solidFill>
              </a:rPr>
              <a:t>Chapter two </a:t>
            </a:r>
            <a:r>
              <a:rPr lang="en-US" sz="2400" dirty="0">
                <a:solidFill>
                  <a:schemeClr val="bg1">
                    <a:lumMod val="20000"/>
                    <a:lumOff val="80000"/>
                  </a:schemeClr>
                </a:solidFill>
              </a:rPr>
              <a:t>is merely the literature review</a:t>
            </a:r>
            <a:r>
              <a:rPr lang="en-US" sz="2400" dirty="0" smtClean="0">
                <a:solidFill>
                  <a:schemeClr val="bg1">
                    <a:lumMod val="20000"/>
                    <a:lumOff val="80000"/>
                  </a:schemeClr>
                </a:solidFill>
              </a:rPr>
              <a:t>.</a:t>
            </a:r>
          </a:p>
          <a:p>
            <a:pPr lvl="0"/>
            <a:r>
              <a:rPr lang="en-US" sz="2400" dirty="0" smtClean="0">
                <a:solidFill>
                  <a:schemeClr val="bg1">
                    <a:lumMod val="20000"/>
                    <a:lumOff val="80000"/>
                  </a:schemeClr>
                </a:solidFill>
              </a:rPr>
              <a:t> </a:t>
            </a:r>
            <a:r>
              <a:rPr lang="en-US" sz="2400" dirty="0">
                <a:solidFill>
                  <a:schemeClr val="bg1">
                    <a:lumMod val="20000"/>
                    <a:lumOff val="80000"/>
                  </a:schemeClr>
                </a:solidFill>
              </a:rPr>
              <a:t>This one is concerned with the consultations of existing </a:t>
            </a:r>
            <a:r>
              <a:rPr lang="en-US" sz="2400" dirty="0" smtClean="0">
                <a:solidFill>
                  <a:schemeClr val="bg1">
                    <a:lumMod val="20000"/>
                    <a:lumOff val="80000"/>
                  </a:schemeClr>
                </a:solidFill>
              </a:rPr>
              <a:t>literature</a:t>
            </a:r>
          </a:p>
          <a:p>
            <a:pPr lvl="0"/>
            <a:r>
              <a:rPr lang="en-US" sz="2400" dirty="0" smtClean="0">
                <a:solidFill>
                  <a:schemeClr val="bg1">
                    <a:lumMod val="20000"/>
                    <a:lumOff val="80000"/>
                  </a:schemeClr>
                </a:solidFill>
              </a:rPr>
              <a:t> </a:t>
            </a:r>
            <a:r>
              <a:rPr lang="en-US" sz="2400" dirty="0">
                <a:solidFill>
                  <a:schemeClr val="bg1">
                    <a:lumMod val="20000"/>
                    <a:lumOff val="80000"/>
                  </a:schemeClr>
                </a:solidFill>
              </a:rPr>
              <a:t>in this field of study.</a:t>
            </a:r>
          </a:p>
          <a:p>
            <a:pPr lvl="0"/>
            <a:r>
              <a:rPr lang="en-US" sz="2400" b="1" dirty="0">
                <a:solidFill>
                  <a:schemeClr val="bg1">
                    <a:lumMod val="20000"/>
                    <a:lumOff val="80000"/>
                  </a:schemeClr>
                </a:solidFill>
              </a:rPr>
              <a:t>Chapter three </a:t>
            </a:r>
            <a:r>
              <a:rPr lang="en-US" sz="2400" dirty="0">
                <a:solidFill>
                  <a:schemeClr val="bg1">
                    <a:lumMod val="20000"/>
                    <a:lumOff val="80000"/>
                  </a:schemeClr>
                </a:solidFill>
              </a:rPr>
              <a:t>is the Methodology </a:t>
            </a:r>
            <a:r>
              <a:rPr lang="en-US" sz="2400" dirty="0" smtClean="0">
                <a:solidFill>
                  <a:schemeClr val="bg1">
                    <a:lumMod val="20000"/>
                    <a:lumOff val="80000"/>
                  </a:schemeClr>
                </a:solidFill>
              </a:rPr>
              <a:t>used in research.</a:t>
            </a:r>
          </a:p>
          <a:p>
            <a:pPr lvl="0"/>
            <a:r>
              <a:rPr lang="en-US" sz="2400" b="1" dirty="0" smtClean="0">
                <a:solidFill>
                  <a:schemeClr val="bg1">
                    <a:lumMod val="20000"/>
                    <a:lumOff val="80000"/>
                  </a:schemeClr>
                </a:solidFill>
              </a:rPr>
              <a:t>Chapter </a:t>
            </a:r>
            <a:r>
              <a:rPr lang="en-US" sz="2400" b="1" dirty="0">
                <a:solidFill>
                  <a:schemeClr val="bg1">
                    <a:lumMod val="20000"/>
                    <a:lumOff val="80000"/>
                  </a:schemeClr>
                </a:solidFill>
              </a:rPr>
              <a:t>four </a:t>
            </a:r>
            <a:r>
              <a:rPr lang="en-US" sz="2400" dirty="0">
                <a:solidFill>
                  <a:schemeClr val="bg1">
                    <a:lumMod val="20000"/>
                    <a:lumOff val="80000"/>
                  </a:schemeClr>
                </a:solidFill>
              </a:rPr>
              <a:t>includes system </a:t>
            </a:r>
            <a:r>
              <a:rPr lang="en-US" sz="2400" dirty="0" smtClean="0">
                <a:solidFill>
                  <a:schemeClr val="bg1">
                    <a:lumMod val="20000"/>
                    <a:lumOff val="80000"/>
                  </a:schemeClr>
                </a:solidFill>
              </a:rPr>
              <a:t>analysis and design of the system</a:t>
            </a:r>
          </a:p>
          <a:p>
            <a:pPr lvl="0"/>
            <a:r>
              <a:rPr lang="en-US" sz="2400" b="1" dirty="0" smtClean="0">
                <a:solidFill>
                  <a:schemeClr val="bg1">
                    <a:lumMod val="20000"/>
                    <a:lumOff val="80000"/>
                  </a:schemeClr>
                </a:solidFill>
              </a:rPr>
              <a:t>Chapter five </a:t>
            </a:r>
            <a:r>
              <a:rPr lang="en-US" sz="2400" dirty="0" smtClean="0">
                <a:solidFill>
                  <a:schemeClr val="bg1">
                    <a:lumMod val="20000"/>
                    <a:lumOff val="80000"/>
                  </a:schemeClr>
                </a:solidFill>
              </a:rPr>
              <a:t>is the </a:t>
            </a:r>
            <a:r>
              <a:rPr lang="en-US" sz="2400" dirty="0">
                <a:solidFill>
                  <a:schemeClr val="bg1">
                    <a:lumMod val="20000"/>
                    <a:lumOff val="80000"/>
                  </a:schemeClr>
                </a:solidFill>
              </a:rPr>
              <a:t>implementation of </a:t>
            </a:r>
            <a:r>
              <a:rPr lang="en-US" sz="2400" dirty="0" smtClean="0">
                <a:solidFill>
                  <a:schemeClr val="bg1">
                    <a:lumMod val="20000"/>
                    <a:lumOff val="80000"/>
                  </a:schemeClr>
                </a:solidFill>
              </a:rPr>
              <a:t>the new system.</a:t>
            </a:r>
            <a:endParaRPr lang="en-US" sz="2400" dirty="0">
              <a:solidFill>
                <a:schemeClr val="bg1">
                  <a:lumMod val="20000"/>
                  <a:lumOff val="80000"/>
                </a:schemeClr>
              </a:solidFill>
            </a:endParaRPr>
          </a:p>
          <a:p>
            <a:pPr lvl="0"/>
            <a:r>
              <a:rPr lang="en-US" sz="2400" b="1" dirty="0" smtClean="0">
                <a:solidFill>
                  <a:schemeClr val="bg1">
                    <a:lumMod val="20000"/>
                    <a:lumOff val="80000"/>
                  </a:schemeClr>
                </a:solidFill>
              </a:rPr>
              <a:t>Chapter six </a:t>
            </a:r>
            <a:r>
              <a:rPr lang="en-US" sz="2400" dirty="0" smtClean="0">
                <a:solidFill>
                  <a:schemeClr val="bg1">
                    <a:lumMod val="20000"/>
                    <a:lumOff val="80000"/>
                  </a:schemeClr>
                </a:solidFill>
              </a:rPr>
              <a:t>will</a:t>
            </a:r>
            <a:r>
              <a:rPr lang="en-GB" sz="2400" dirty="0" smtClean="0">
                <a:solidFill>
                  <a:schemeClr val="bg1">
                    <a:lumMod val="20000"/>
                    <a:lumOff val="80000"/>
                  </a:schemeClr>
                </a:solidFill>
              </a:rPr>
              <a:t> </a:t>
            </a:r>
            <a:r>
              <a:rPr lang="en-GB" sz="2400" dirty="0">
                <a:solidFill>
                  <a:schemeClr val="bg1">
                    <a:lumMod val="20000"/>
                    <a:lumOff val="80000"/>
                  </a:schemeClr>
                </a:solidFill>
              </a:rPr>
              <a:t>give the general conclusion as well as some recommendations </a:t>
            </a:r>
            <a:endParaRPr lang="en-US" sz="2400" dirty="0">
              <a:solidFill>
                <a:schemeClr val="bg1">
                  <a:lumMod val="20000"/>
                  <a:lumOff val="80000"/>
                </a:schemeClr>
              </a:solidFill>
            </a:endParaRPr>
          </a:p>
          <a:p>
            <a:endParaRPr lang="en-US" dirty="0">
              <a:solidFill>
                <a:schemeClr val="bg1">
                  <a:lumMod val="20000"/>
                  <a:lumOff val="80000"/>
                </a:schemeClr>
              </a:solidFill>
            </a:endParaRPr>
          </a:p>
        </p:txBody>
      </p:sp>
      <p:sp>
        <p:nvSpPr>
          <p:cNvPr id="11" name="Oval 10"/>
          <p:cNvSpPr/>
          <p:nvPr/>
        </p:nvSpPr>
        <p:spPr>
          <a:xfrm>
            <a:off x="1271785" y="2725136"/>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Oval 12"/>
          <p:cNvSpPr/>
          <p:nvPr/>
        </p:nvSpPr>
        <p:spPr>
          <a:xfrm>
            <a:off x="1271785" y="3843546"/>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Oval 14"/>
          <p:cNvSpPr/>
          <p:nvPr/>
        </p:nvSpPr>
        <p:spPr>
          <a:xfrm>
            <a:off x="1271785" y="4180616"/>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Oval 16"/>
          <p:cNvSpPr/>
          <p:nvPr/>
        </p:nvSpPr>
        <p:spPr>
          <a:xfrm>
            <a:off x="1271785" y="4570275"/>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Oval 11"/>
          <p:cNvSpPr/>
          <p:nvPr/>
        </p:nvSpPr>
        <p:spPr>
          <a:xfrm>
            <a:off x="1271785" y="4968202"/>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64881766"/>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358" y="763103"/>
            <a:ext cx="11189368" cy="4801314"/>
          </a:xfrm>
          <a:prstGeom prst="rect">
            <a:avLst/>
          </a:prstGeom>
        </p:spPr>
        <p:txBody>
          <a:bodyPr wrap="square">
            <a:spAutoFit/>
          </a:bodyPr>
          <a:lstStyle/>
          <a:p>
            <a:r>
              <a:rPr lang="en-US" b="1" dirty="0"/>
              <a:t>ABSTRACT</a:t>
            </a:r>
          </a:p>
          <a:p>
            <a:r>
              <a:rPr lang="en-US" sz="2400" dirty="0"/>
              <a:t>In this world we live, information and Communication Technology is playing a major role in the Development of the world, the society and the way people do their jobs including communication </a:t>
            </a:r>
            <a:r>
              <a:rPr lang="en-US" sz="2400" dirty="0" smtClean="0"/>
              <a:t>field.</a:t>
            </a:r>
          </a:p>
          <a:p>
            <a:endParaRPr lang="en-US" sz="2400" dirty="0"/>
          </a:p>
          <a:p>
            <a:r>
              <a:rPr lang="en-US" sz="2400" dirty="0" smtClean="0"/>
              <a:t>payroll</a:t>
            </a:r>
            <a:r>
              <a:rPr lang="en-US" sz="2400" dirty="0" smtClean="0"/>
              <a:t> </a:t>
            </a:r>
            <a:r>
              <a:rPr lang="en-US" sz="2400" dirty="0"/>
              <a:t>will </a:t>
            </a:r>
            <a:r>
              <a:rPr lang="en-US" sz="2400" dirty="0" smtClean="0"/>
              <a:t> </a:t>
            </a:r>
            <a:r>
              <a:rPr lang="en-US" sz="2400" dirty="0"/>
              <a:t>be useful to the companies that have many employees because it will be easy  to manage, pay many employees at the same time .</a:t>
            </a:r>
          </a:p>
          <a:p>
            <a:r>
              <a:rPr lang="en-US" sz="2400" dirty="0"/>
              <a:t>This system will </a:t>
            </a:r>
            <a:r>
              <a:rPr lang="en-US" sz="2400" dirty="0" smtClean="0"/>
              <a:t>also help </a:t>
            </a:r>
            <a:r>
              <a:rPr lang="en-US" sz="2400" dirty="0"/>
              <a:t>to decrease disagreement between manager </a:t>
            </a:r>
            <a:r>
              <a:rPr lang="en-US" sz="2400"/>
              <a:t>and </a:t>
            </a:r>
            <a:r>
              <a:rPr lang="en-US" sz="2400" smtClean="0"/>
              <a:t>employee in </a:t>
            </a:r>
            <a:r>
              <a:rPr lang="en-US" sz="2400" dirty="0"/>
              <a:t>process of giving employee  punishment. </a:t>
            </a:r>
          </a:p>
          <a:p>
            <a:r>
              <a:rPr lang="en-US" sz="2400" dirty="0" smtClean="0"/>
              <a:t>The World Wide Web uses many languages to develop and perform tasks on websites. The most common languages are html, php, java cold fusion, xml, etc. to facilitate the work to programmers, and many other tools have been developed to help programmers. These tools are for example XAMPP </a:t>
            </a:r>
            <a:endParaRPr lang="en-US" sz="2400" dirty="0"/>
          </a:p>
        </p:txBody>
      </p:sp>
    </p:spTree>
    <p:extLst>
      <p:ext uri="{BB962C8B-B14F-4D97-AF65-F5344CB8AC3E}">
        <p14:creationId xmlns:p14="http://schemas.microsoft.com/office/powerpoint/2010/main" val="2106888785"/>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9459" y="164317"/>
            <a:ext cx="3980577" cy="523220"/>
          </a:xfrm>
          <a:prstGeom prst="rect">
            <a:avLst/>
          </a:prstGeom>
          <a:noFill/>
        </p:spPr>
        <p:txBody>
          <a:bodyPr wrap="none" rtlCol="0">
            <a:spAutoFit/>
          </a:bodyPr>
          <a:lstStyle/>
          <a:p>
            <a:r>
              <a:rPr lang="en-US" sz="2800" dirty="0" smtClean="0">
                <a:solidFill>
                  <a:schemeClr val="bg1">
                    <a:lumMod val="20000"/>
                    <a:lumOff val="80000"/>
                  </a:schemeClr>
                </a:solidFill>
              </a:rPr>
              <a:t>GENERAL INTRODUCTION</a:t>
            </a:r>
            <a:endParaRPr lang="en-US" sz="2800" dirty="0">
              <a:solidFill>
                <a:schemeClr val="bg1">
                  <a:lumMod val="20000"/>
                  <a:lumOff val="80000"/>
                </a:schemeClr>
              </a:solidFill>
            </a:endParaRPr>
          </a:p>
        </p:txBody>
      </p:sp>
      <p:sp>
        <p:nvSpPr>
          <p:cNvPr id="10" name="TextBox 9"/>
          <p:cNvSpPr txBox="1"/>
          <p:nvPr/>
        </p:nvSpPr>
        <p:spPr>
          <a:xfrm>
            <a:off x="383059" y="1120025"/>
            <a:ext cx="11096367" cy="1200329"/>
          </a:xfrm>
          <a:prstGeom prst="rect">
            <a:avLst/>
          </a:prstGeom>
          <a:noFill/>
        </p:spPr>
        <p:txBody>
          <a:bodyPr wrap="square" rtlCol="0">
            <a:spAutoFit/>
          </a:bodyPr>
          <a:lstStyle/>
          <a:p>
            <a:r>
              <a:rPr lang="en-GB" sz="2400" dirty="0">
                <a:solidFill>
                  <a:schemeClr val="bg1">
                    <a:lumMod val="20000"/>
                    <a:lumOff val="80000"/>
                  </a:schemeClr>
                </a:solidFill>
              </a:rPr>
              <a:t>Information system </a:t>
            </a:r>
            <a:r>
              <a:rPr lang="en-GB" sz="2400" dirty="0" smtClean="0">
                <a:solidFill>
                  <a:schemeClr val="bg1">
                    <a:lumMod val="20000"/>
                    <a:lumOff val="80000"/>
                  </a:schemeClr>
                </a:solidFill>
              </a:rPr>
              <a:t>technology is </a:t>
            </a:r>
            <a:r>
              <a:rPr lang="en-GB" sz="2400" dirty="0">
                <a:solidFill>
                  <a:schemeClr val="bg1">
                    <a:lumMod val="20000"/>
                    <a:lumOff val="80000"/>
                  </a:schemeClr>
                </a:solidFill>
              </a:rPr>
              <a:t>widely used and is rapidly becoming </a:t>
            </a:r>
            <a:r>
              <a:rPr lang="en-GB" sz="2400" dirty="0" smtClean="0">
                <a:solidFill>
                  <a:schemeClr val="bg1">
                    <a:lumMod val="20000"/>
                    <a:lumOff val="80000"/>
                  </a:schemeClr>
                </a:solidFill>
              </a:rPr>
              <a:t>a common </a:t>
            </a:r>
            <a:r>
              <a:rPr lang="en-GB" sz="2400" dirty="0">
                <a:solidFill>
                  <a:schemeClr val="bg1">
                    <a:lumMod val="20000"/>
                    <a:lumOff val="80000"/>
                  </a:schemeClr>
                </a:solidFill>
              </a:rPr>
              <a:t>asset </a:t>
            </a:r>
            <a:r>
              <a:rPr lang="en-GB" sz="2400" dirty="0" smtClean="0">
                <a:solidFill>
                  <a:schemeClr val="bg1">
                    <a:lumMod val="20000"/>
                    <a:lumOff val="80000"/>
                  </a:schemeClr>
                </a:solidFill>
              </a:rPr>
              <a:t>of modern </a:t>
            </a:r>
            <a:r>
              <a:rPr lang="en-GB" sz="2400" dirty="0">
                <a:solidFill>
                  <a:schemeClr val="bg1">
                    <a:lumMod val="20000"/>
                    <a:lumOff val="80000"/>
                  </a:schemeClr>
                </a:solidFill>
              </a:rPr>
              <a:t>socio-economic life in this new world.</a:t>
            </a:r>
            <a:endParaRPr lang="en-US" sz="2400" dirty="0">
              <a:solidFill>
                <a:schemeClr val="bg1">
                  <a:lumMod val="20000"/>
                  <a:lumOff val="80000"/>
                </a:schemeClr>
              </a:solidFill>
            </a:endParaRPr>
          </a:p>
          <a:p>
            <a:endParaRPr lang="en-US" sz="2400" dirty="0">
              <a:solidFill>
                <a:schemeClr val="bg1">
                  <a:lumMod val="20000"/>
                  <a:lumOff val="80000"/>
                </a:schemeClr>
              </a:solidFill>
            </a:endParaRPr>
          </a:p>
        </p:txBody>
      </p:sp>
      <p:sp>
        <p:nvSpPr>
          <p:cNvPr id="11" name="TextBox 10"/>
          <p:cNvSpPr txBox="1"/>
          <p:nvPr/>
        </p:nvSpPr>
        <p:spPr>
          <a:xfrm>
            <a:off x="271849" y="1792126"/>
            <a:ext cx="10226714" cy="830997"/>
          </a:xfrm>
          <a:prstGeom prst="rect">
            <a:avLst/>
          </a:prstGeom>
          <a:noFill/>
        </p:spPr>
        <p:txBody>
          <a:bodyPr wrap="square" rtlCol="0">
            <a:spAutoFit/>
          </a:bodyPr>
          <a:lstStyle/>
          <a:p>
            <a:endParaRPr lang="en-US" sz="2400" dirty="0" smtClean="0">
              <a:solidFill>
                <a:schemeClr val="bg1">
                  <a:lumMod val="20000"/>
                  <a:lumOff val="80000"/>
                </a:schemeClr>
              </a:solidFill>
            </a:endParaRPr>
          </a:p>
          <a:p>
            <a:r>
              <a:rPr lang="en-US" sz="2400" dirty="0" smtClean="0">
                <a:solidFill>
                  <a:schemeClr val="bg1">
                    <a:lumMod val="20000"/>
                    <a:lumOff val="80000"/>
                  </a:schemeClr>
                </a:solidFill>
              </a:rPr>
              <a:t> </a:t>
            </a:r>
            <a:endParaRPr lang="en-US" sz="2400" dirty="0">
              <a:solidFill>
                <a:schemeClr val="bg1">
                  <a:lumMod val="20000"/>
                  <a:lumOff val="80000"/>
                </a:schemeClr>
              </a:solidFill>
            </a:endParaRPr>
          </a:p>
        </p:txBody>
      </p:sp>
      <p:sp>
        <p:nvSpPr>
          <p:cNvPr id="3" name="TextBox 2"/>
          <p:cNvSpPr txBox="1"/>
          <p:nvPr/>
        </p:nvSpPr>
        <p:spPr>
          <a:xfrm>
            <a:off x="271849" y="1492451"/>
            <a:ext cx="56161752" cy="3416320"/>
          </a:xfrm>
          <a:prstGeom prst="rect">
            <a:avLst/>
          </a:prstGeom>
          <a:noFill/>
        </p:spPr>
        <p:txBody>
          <a:bodyPr wrap="square" rtlCol="0">
            <a:spAutoFit/>
          </a:bodyPr>
          <a:lstStyle/>
          <a:p>
            <a:endParaRPr lang="en-GB" sz="2400" dirty="0" smtClean="0">
              <a:solidFill>
                <a:schemeClr val="bg1">
                  <a:lumMod val="20000"/>
                  <a:lumOff val="80000"/>
                </a:schemeClr>
              </a:solidFill>
              <a:cs typeface="Times New Roman" panose="02020603050405020304" pitchFamily="18" charset="0"/>
            </a:endParaRPr>
          </a:p>
          <a:p>
            <a:endParaRPr lang="en-GB" sz="2400" dirty="0" smtClean="0">
              <a:solidFill>
                <a:schemeClr val="bg1">
                  <a:lumMod val="20000"/>
                  <a:lumOff val="80000"/>
                </a:schemeClr>
              </a:solidFill>
              <a:cs typeface="Times New Roman" panose="02020603050405020304" pitchFamily="18" charset="0"/>
            </a:endParaRPr>
          </a:p>
          <a:p>
            <a:r>
              <a:rPr lang="en-GB" sz="2400" dirty="0" smtClean="0">
                <a:solidFill>
                  <a:schemeClr val="bg1">
                    <a:lumMod val="20000"/>
                    <a:lumOff val="80000"/>
                  </a:schemeClr>
                </a:solidFill>
                <a:cs typeface="Times New Roman" panose="02020603050405020304" pitchFamily="18" charset="0"/>
              </a:rPr>
              <a:t> </a:t>
            </a:r>
            <a:r>
              <a:rPr lang="en-US" sz="2400" dirty="0" smtClean="0">
                <a:solidFill>
                  <a:schemeClr val="bg1">
                    <a:lumMod val="20000"/>
                    <a:lumOff val="80000"/>
                  </a:schemeClr>
                </a:solidFill>
                <a:cs typeface="Times New Roman" panose="02020603050405020304" pitchFamily="18" charset="0"/>
              </a:rPr>
              <a:t>I decided to orient my research in developing a Payroll System </a:t>
            </a:r>
          </a:p>
          <a:p>
            <a:r>
              <a:rPr lang="en-US" sz="2400" dirty="0" smtClean="0">
                <a:solidFill>
                  <a:schemeClr val="bg1">
                    <a:lumMod val="20000"/>
                    <a:lumOff val="80000"/>
                  </a:schemeClr>
                </a:solidFill>
                <a:cs typeface="Times New Roman" panose="02020603050405020304" pitchFamily="18" charset="0"/>
              </a:rPr>
              <a:t>that would help and replace the existing paper based systems and</a:t>
            </a:r>
          </a:p>
          <a:p>
            <a:r>
              <a:rPr lang="en-US" sz="2400" dirty="0" smtClean="0">
                <a:solidFill>
                  <a:schemeClr val="bg1">
                    <a:lumMod val="20000"/>
                    <a:lumOff val="80000"/>
                  </a:schemeClr>
                </a:solidFill>
                <a:cs typeface="Times New Roman" panose="02020603050405020304" pitchFamily="18" charset="0"/>
              </a:rPr>
              <a:t> it would reduce tasks and time taken by the staff to pay the recorded</a:t>
            </a:r>
          </a:p>
          <a:p>
            <a:r>
              <a:rPr lang="en-US" sz="2400" dirty="0" smtClean="0">
                <a:solidFill>
                  <a:schemeClr val="bg1">
                    <a:lumMod val="20000"/>
                    <a:lumOff val="80000"/>
                  </a:schemeClr>
                </a:solidFill>
                <a:cs typeface="Times New Roman" panose="02020603050405020304" pitchFamily="18" charset="0"/>
              </a:rPr>
              <a:t> information into computers. </a:t>
            </a:r>
          </a:p>
          <a:p>
            <a:r>
              <a:rPr lang="en-US" sz="2400" dirty="0" smtClean="0">
                <a:solidFill>
                  <a:schemeClr val="bg1">
                    <a:lumMod val="20000"/>
                    <a:lumOff val="80000"/>
                  </a:schemeClr>
                </a:solidFill>
                <a:cs typeface="Times New Roman" panose="02020603050405020304" pitchFamily="18" charset="0"/>
              </a:rPr>
              <a:t>All this will be carried under a research topic entitled:</a:t>
            </a:r>
          </a:p>
          <a:p>
            <a:r>
              <a:rPr lang="en-US" sz="2400" dirty="0" smtClean="0">
                <a:solidFill>
                  <a:schemeClr val="bg1">
                    <a:lumMod val="20000"/>
                    <a:lumOff val="80000"/>
                  </a:schemeClr>
                </a:solidFill>
                <a:cs typeface="Times New Roman" panose="02020603050405020304" pitchFamily="18" charset="0"/>
              </a:rPr>
              <a:t> “DESIGN AND IMPLEMENTATION OF A PAYROLL SYSTEM SYSTEM.”</a:t>
            </a:r>
            <a:endParaRPr lang="en-ZA" sz="2400" dirty="0" smtClean="0">
              <a:solidFill>
                <a:schemeClr val="bg1">
                  <a:lumMod val="20000"/>
                  <a:lumOff val="80000"/>
                </a:schemeClr>
              </a:solidFill>
              <a:cs typeface="Times New Roman" panose="02020603050405020304" pitchFamily="18" charset="0"/>
            </a:endParaRPr>
          </a:p>
          <a:p>
            <a:endParaRPr lang="en-US" sz="2400" dirty="0">
              <a:solidFill>
                <a:schemeClr val="bg1">
                  <a:lumMod val="20000"/>
                  <a:lumOff val="80000"/>
                </a:schemeClr>
              </a:solidFill>
              <a:cs typeface="Times New Roman" panose="02020603050405020304" pitchFamily="18" charset="0"/>
            </a:endParaRPr>
          </a:p>
        </p:txBody>
      </p:sp>
    </p:spTree>
    <p:extLst>
      <p:ext uri="{BB962C8B-B14F-4D97-AF65-F5344CB8AC3E}">
        <p14:creationId xmlns:p14="http://schemas.microsoft.com/office/powerpoint/2010/main" val="4057432107"/>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800" dirty="0">
                <a:solidFill>
                  <a:schemeClr val="bg1">
                    <a:lumMod val="20000"/>
                    <a:lumOff val="80000"/>
                  </a:schemeClr>
                </a:solidFill>
              </a:rPr>
              <a:t>PROBLEM STATEMENT</a:t>
            </a:r>
            <a:br>
              <a:rPr lang="en-US" sz="4800" dirty="0">
                <a:solidFill>
                  <a:schemeClr val="bg1">
                    <a:lumMod val="20000"/>
                    <a:lumOff val="80000"/>
                  </a:schemeClr>
                </a:solidFill>
              </a:rPr>
            </a:br>
            <a:endParaRPr lang="en-US" dirty="0"/>
          </a:p>
        </p:txBody>
      </p:sp>
      <p:sp>
        <p:nvSpPr>
          <p:cNvPr id="6" name="Content Placeholder 5"/>
          <p:cNvSpPr>
            <a:spLocks noGrp="1"/>
          </p:cNvSpPr>
          <p:nvPr>
            <p:ph idx="1"/>
          </p:nvPr>
        </p:nvSpPr>
        <p:spPr/>
        <p:txBody>
          <a:bodyPr>
            <a:normAutofit/>
          </a:bodyPr>
          <a:lstStyle/>
          <a:p>
            <a:pPr>
              <a:buFont typeface="Wingdings" pitchFamily="2" charset="2"/>
              <a:buChar char="Ø"/>
            </a:pPr>
            <a:r>
              <a:rPr lang="en-US" sz="2400" dirty="0"/>
              <a:t>Speed in processing payroll tends to be slow. </a:t>
            </a:r>
            <a:endParaRPr lang="en-US" sz="2400" dirty="0">
              <a:solidFill>
                <a:schemeClr val="bg1">
                  <a:lumMod val="20000"/>
                  <a:lumOff val="80000"/>
                </a:schemeClr>
              </a:solidFill>
            </a:endParaRPr>
          </a:p>
          <a:p>
            <a:pPr>
              <a:buFont typeface="Wingdings" pitchFamily="2" charset="2"/>
              <a:buChar char="Ø"/>
            </a:pPr>
            <a:r>
              <a:rPr lang="en-US" sz="2400" dirty="0" smtClean="0">
                <a:solidFill>
                  <a:schemeClr val="bg1">
                    <a:lumMod val="20000"/>
                    <a:lumOff val="80000"/>
                  </a:schemeClr>
                </a:solidFill>
              </a:rPr>
              <a:t>Difficult </a:t>
            </a:r>
            <a:r>
              <a:rPr lang="en-US" sz="2400" dirty="0">
                <a:solidFill>
                  <a:schemeClr val="bg1">
                    <a:lumMod val="20000"/>
                    <a:lumOff val="80000"/>
                  </a:schemeClr>
                </a:solidFill>
              </a:rPr>
              <a:t>and time consuming in keeping up-to-date in payments and </a:t>
            </a:r>
            <a:r>
              <a:rPr lang="en-US" sz="2400" dirty="0" smtClean="0">
                <a:solidFill>
                  <a:schemeClr val="bg1">
                    <a:lumMod val="20000"/>
                    <a:lumOff val="80000"/>
                  </a:schemeClr>
                </a:solidFill>
              </a:rPr>
              <a:t>other deductions</a:t>
            </a:r>
            <a:r>
              <a:rPr lang="en-US" sz="2400" dirty="0">
                <a:solidFill>
                  <a:schemeClr val="bg1">
                    <a:lumMod val="20000"/>
                    <a:lumOff val="80000"/>
                  </a:schemeClr>
                </a:solidFill>
              </a:rPr>
              <a:t>. </a:t>
            </a:r>
            <a:r>
              <a:rPr lang="en-US" sz="2400" dirty="0" smtClean="0">
                <a:solidFill>
                  <a:schemeClr val="bg1">
                    <a:lumMod val="20000"/>
                    <a:lumOff val="80000"/>
                  </a:schemeClr>
                </a:solidFill>
              </a:rPr>
              <a:t>...</a:t>
            </a:r>
          </a:p>
          <a:p>
            <a:pPr>
              <a:buFont typeface="Wingdings" pitchFamily="2" charset="2"/>
              <a:buChar char="Ø"/>
            </a:pPr>
            <a:r>
              <a:rPr lang="en-US" sz="2400" dirty="0"/>
              <a:t> </a:t>
            </a:r>
            <a:r>
              <a:rPr lang="en-US" sz="2400" dirty="0">
                <a:solidFill>
                  <a:schemeClr val="bg1">
                    <a:lumMod val="20000"/>
                    <a:lumOff val="80000"/>
                  </a:schemeClr>
                </a:solidFill>
              </a:rPr>
              <a:t>Time consuming in double checking the consistency of all the reports</a:t>
            </a:r>
            <a:r>
              <a:rPr lang="en-US" sz="2400" dirty="0" smtClean="0">
                <a:solidFill>
                  <a:schemeClr val="bg1">
                    <a:lumMod val="20000"/>
                    <a:lumOff val="80000"/>
                  </a:schemeClr>
                </a:solidFill>
              </a:rPr>
              <a:t>.</a:t>
            </a:r>
          </a:p>
          <a:p>
            <a:pPr>
              <a:buFont typeface="Wingdings" pitchFamily="2" charset="2"/>
              <a:buChar char="Ø"/>
            </a:pPr>
            <a:r>
              <a:rPr lang="en-US" sz="2400" dirty="0">
                <a:solidFill>
                  <a:schemeClr val="bg1">
                    <a:lumMod val="20000"/>
                    <a:lumOff val="80000"/>
                  </a:schemeClr>
                </a:solidFill>
              </a:rPr>
              <a:t>Prone to mathematical errors that could consume much </a:t>
            </a:r>
            <a:r>
              <a:rPr lang="en-US" sz="2400" dirty="0" smtClean="0">
                <a:solidFill>
                  <a:schemeClr val="bg1">
                    <a:lumMod val="20000"/>
                    <a:lumOff val="80000"/>
                  </a:schemeClr>
                </a:solidFill>
              </a:rPr>
              <a:t>time</a:t>
            </a:r>
          </a:p>
          <a:p>
            <a:pPr>
              <a:buFont typeface="Wingdings" pitchFamily="2" charset="2"/>
              <a:buChar char="Ø"/>
            </a:pPr>
            <a:r>
              <a:rPr lang="en-US" sz="2400" dirty="0" smtClean="0">
                <a:solidFill>
                  <a:schemeClr val="bg1">
                    <a:lumMod val="20000"/>
                    <a:lumOff val="80000"/>
                  </a:schemeClr>
                </a:solidFill>
              </a:rPr>
              <a:t>it should  </a:t>
            </a:r>
            <a:r>
              <a:rPr lang="en-US" sz="2400" dirty="0">
                <a:solidFill>
                  <a:schemeClr val="bg1">
                    <a:lumMod val="20000"/>
                    <a:lumOff val="80000"/>
                  </a:schemeClr>
                </a:solidFill>
              </a:rPr>
              <a:t>cause financial or legal trouble.</a:t>
            </a:r>
          </a:p>
          <a:p>
            <a:pPr marL="36576" indent="0">
              <a:buNone/>
            </a:pPr>
            <a:endParaRPr lang="en-US" sz="3200" dirty="0" smtClean="0">
              <a:solidFill>
                <a:schemeClr val="bg1">
                  <a:lumMod val="20000"/>
                  <a:lumOff val="80000"/>
                </a:schemeClr>
              </a:solidFill>
            </a:endParaRPr>
          </a:p>
          <a:p>
            <a:pPr marL="36576" indent="0">
              <a:buNone/>
            </a:pPr>
            <a:endParaRPr lang="en-US" sz="3200" dirty="0">
              <a:solidFill>
                <a:schemeClr val="bg1">
                  <a:lumMod val="20000"/>
                  <a:lumOff val="80000"/>
                </a:schemeClr>
              </a:solidFill>
            </a:endParaRPr>
          </a:p>
          <a:p>
            <a:pPr marL="36576" indent="0">
              <a:buNone/>
            </a:pPr>
            <a:endParaRPr lang="en-US" dirty="0"/>
          </a:p>
        </p:txBody>
      </p:sp>
    </p:spTree>
    <p:extLst>
      <p:ext uri="{BB962C8B-B14F-4D97-AF65-F5344CB8AC3E}">
        <p14:creationId xmlns:p14="http://schemas.microsoft.com/office/powerpoint/2010/main" val="124609179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850" y="391886"/>
            <a:ext cx="9956800" cy="878774"/>
          </a:xfrm>
        </p:spPr>
        <p:txBody>
          <a:bodyPr>
            <a:normAutofit fontScale="90000"/>
          </a:bodyPr>
          <a:lstStyle/>
          <a:p>
            <a:r>
              <a:rPr lang="en-US" sz="4800" dirty="0">
                <a:solidFill>
                  <a:schemeClr val="bg1">
                    <a:lumMod val="20000"/>
                    <a:lumOff val="80000"/>
                  </a:schemeClr>
                </a:solidFill>
              </a:rPr>
              <a:t>GENERAL </a:t>
            </a:r>
            <a:r>
              <a:rPr lang="en-US" sz="4800" dirty="0" smtClean="0">
                <a:solidFill>
                  <a:schemeClr val="bg1">
                    <a:lumMod val="20000"/>
                    <a:lumOff val="80000"/>
                  </a:schemeClr>
                </a:solidFill>
              </a:rPr>
              <a:t>OBJECTIVES:</a:t>
            </a:r>
            <a:r>
              <a:rPr lang="en-US" sz="4800" dirty="0">
                <a:solidFill>
                  <a:schemeClr val="bg1">
                    <a:lumMod val="20000"/>
                    <a:lumOff val="80000"/>
                  </a:schemeClr>
                </a:solidFill>
              </a:rPr>
              <a:t/>
            </a:r>
            <a:br>
              <a:rPr lang="en-US" sz="4800" dirty="0">
                <a:solidFill>
                  <a:schemeClr val="bg1">
                    <a:lumMod val="20000"/>
                    <a:lumOff val="80000"/>
                  </a:schemeClr>
                </a:solidFill>
              </a:rPr>
            </a:br>
            <a:endParaRPr lang="en-US" dirty="0"/>
          </a:p>
        </p:txBody>
      </p:sp>
      <p:sp>
        <p:nvSpPr>
          <p:cNvPr id="6" name="Content Placeholder 5"/>
          <p:cNvSpPr>
            <a:spLocks noGrp="1"/>
          </p:cNvSpPr>
          <p:nvPr>
            <p:ph idx="1"/>
          </p:nvPr>
        </p:nvSpPr>
        <p:spPr>
          <a:xfrm>
            <a:off x="609600" y="902525"/>
            <a:ext cx="9956800" cy="5223639"/>
          </a:xfrm>
        </p:spPr>
        <p:txBody>
          <a:bodyPr>
            <a:normAutofit/>
          </a:bodyPr>
          <a:lstStyle/>
          <a:p>
            <a:pPr>
              <a:buFont typeface="Wingdings" pitchFamily="2" charset="2"/>
              <a:buChar char="Ø"/>
            </a:pPr>
            <a:r>
              <a:rPr lang="en-US" sz="2400" dirty="0">
                <a:solidFill>
                  <a:schemeClr val="bg1">
                    <a:lumMod val="20000"/>
                    <a:lumOff val="80000"/>
                  </a:schemeClr>
                </a:solidFill>
              </a:rPr>
              <a:t>The general objective of this system </a:t>
            </a:r>
            <a:r>
              <a:rPr lang="en-US" sz="2400" dirty="0" smtClean="0">
                <a:solidFill>
                  <a:schemeClr val="bg1">
                    <a:lumMod val="20000"/>
                    <a:lumOff val="80000"/>
                  </a:schemeClr>
                </a:solidFill>
              </a:rPr>
              <a:t>is </a:t>
            </a:r>
            <a:r>
              <a:rPr lang="en-US" sz="2400" dirty="0">
                <a:solidFill>
                  <a:schemeClr val="bg1">
                    <a:lumMod val="20000"/>
                    <a:lumOff val="80000"/>
                  </a:schemeClr>
                </a:solidFill>
              </a:rPr>
              <a:t>to analyze the problems of kabuye sugar employees to get paid </a:t>
            </a:r>
            <a:r>
              <a:rPr lang="en-US" sz="2400" dirty="0" smtClean="0">
                <a:solidFill>
                  <a:schemeClr val="bg1">
                    <a:lumMod val="20000"/>
                    <a:lumOff val="80000"/>
                  </a:schemeClr>
                </a:solidFill>
              </a:rPr>
              <a:t>easily.</a:t>
            </a:r>
          </a:p>
          <a:p>
            <a:pPr lvl="0">
              <a:buFont typeface="Wingdings" pitchFamily="2" charset="2"/>
              <a:buChar char="Ø"/>
            </a:pPr>
            <a:r>
              <a:rPr lang="fr-FR" sz="2400" dirty="0" smtClean="0"/>
              <a:t>manager will be able to know all employees </a:t>
            </a:r>
            <a:r>
              <a:rPr lang="fr-FR" sz="2400" dirty="0"/>
              <a:t>and their informations</a:t>
            </a:r>
            <a:r>
              <a:rPr lang="fr-FR" sz="2400" dirty="0" smtClean="0"/>
              <a:t>.</a:t>
            </a:r>
          </a:p>
          <a:p>
            <a:pPr lvl="0">
              <a:buFont typeface="Wingdings" pitchFamily="2" charset="2"/>
              <a:buChar char="Ø"/>
            </a:pPr>
            <a:r>
              <a:rPr lang="fr-FR" sz="2400" dirty="0" smtClean="0"/>
              <a:t>Full security of the system</a:t>
            </a:r>
          </a:p>
          <a:p>
            <a:pPr marL="36576" lvl="0" indent="0">
              <a:buNone/>
            </a:pPr>
            <a:endParaRPr lang="fr-FR" sz="2400" dirty="0" smtClean="0"/>
          </a:p>
          <a:p>
            <a:pPr marL="36576" lvl="0" indent="0">
              <a:buNone/>
            </a:pPr>
            <a:r>
              <a:rPr lang="fr-FR" sz="3200" dirty="0" smtClean="0"/>
              <a:t>SPECIFIC OBJECTIVES :</a:t>
            </a:r>
          </a:p>
          <a:p>
            <a:pPr>
              <a:buFont typeface="Wingdings" pitchFamily="2" charset="2"/>
              <a:buChar char="Ø"/>
            </a:pPr>
            <a:r>
              <a:rPr lang="en-US" sz="2400" dirty="0"/>
              <a:t>The specific objective of this project is to develop a system that will be able to store information about Employees registration, payments history and penalties that facilitate the company to know more information and to easily pay many employees in a short and safe way.</a:t>
            </a:r>
          </a:p>
          <a:p>
            <a:pPr marL="36576" lvl="0" indent="0">
              <a:buNone/>
            </a:pPr>
            <a:endParaRPr lang="fr-FR" sz="3200" dirty="0" smtClean="0"/>
          </a:p>
          <a:p>
            <a:pPr lvl="0">
              <a:buFont typeface="Wingdings" pitchFamily="2" charset="2"/>
              <a:buChar char="Ø"/>
            </a:pPr>
            <a:endParaRPr lang="fr-FR" sz="3200" dirty="0" smtClean="0"/>
          </a:p>
          <a:p>
            <a:pPr lvl="0">
              <a:buFont typeface="Wingdings" pitchFamily="2" charset="2"/>
              <a:buChar char="Ø"/>
            </a:pPr>
            <a:endParaRPr lang="fr-FR" sz="3200" dirty="0" smtClean="0"/>
          </a:p>
          <a:p>
            <a:pPr lvl="0">
              <a:buFont typeface="Wingdings" pitchFamily="2" charset="2"/>
              <a:buChar char="Ø"/>
            </a:pPr>
            <a:endParaRPr lang="fr-FR" sz="3200" dirty="0" smtClean="0"/>
          </a:p>
          <a:p>
            <a:pPr lvl="0">
              <a:buFont typeface="Wingdings" pitchFamily="2" charset="2"/>
              <a:buChar char="Ø"/>
            </a:pPr>
            <a:endParaRPr lang="en-US" sz="3200" dirty="0"/>
          </a:p>
          <a:p>
            <a:pPr>
              <a:buFont typeface="Wingdings" pitchFamily="2" charset="2"/>
              <a:buChar char="Ø"/>
            </a:pPr>
            <a:endParaRPr lang="en-US" sz="3200" dirty="0">
              <a:solidFill>
                <a:schemeClr val="bg1">
                  <a:lumMod val="20000"/>
                  <a:lumOff val="80000"/>
                </a:schemeClr>
              </a:solidFill>
            </a:endParaRPr>
          </a:p>
          <a:p>
            <a:pPr marL="36576" indent="0">
              <a:buNone/>
            </a:pPr>
            <a:endParaRPr lang="en-US" dirty="0"/>
          </a:p>
        </p:txBody>
      </p:sp>
    </p:spTree>
    <p:extLst>
      <p:ext uri="{BB962C8B-B14F-4D97-AF65-F5344CB8AC3E}">
        <p14:creationId xmlns:p14="http://schemas.microsoft.com/office/powerpoint/2010/main" val="3699602584"/>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74638"/>
            <a:ext cx="9956800" cy="1067274"/>
          </a:xfrm>
        </p:spPr>
        <p:txBody>
          <a:bodyPr>
            <a:normAutofit fontScale="90000"/>
          </a:bodyPr>
          <a:lstStyle/>
          <a:p>
            <a:r>
              <a:rPr lang="en-US" sz="4800" dirty="0">
                <a:solidFill>
                  <a:schemeClr val="bg1">
                    <a:lumMod val="20000"/>
                    <a:lumOff val="80000"/>
                  </a:schemeClr>
                </a:solidFill>
              </a:rPr>
              <a:t>SCOPE OF THE PROJECT</a:t>
            </a:r>
            <a:br>
              <a:rPr lang="en-US" sz="4800" dirty="0">
                <a:solidFill>
                  <a:schemeClr val="bg1">
                    <a:lumMod val="20000"/>
                    <a:lumOff val="80000"/>
                  </a:schemeClr>
                </a:solidFill>
              </a:rPr>
            </a:br>
            <a:endParaRPr lang="en-US" dirty="0"/>
          </a:p>
        </p:txBody>
      </p:sp>
      <p:sp>
        <p:nvSpPr>
          <p:cNvPr id="10" name="Content Placeholder 9"/>
          <p:cNvSpPr>
            <a:spLocks noGrp="1"/>
          </p:cNvSpPr>
          <p:nvPr>
            <p:ph idx="1"/>
          </p:nvPr>
        </p:nvSpPr>
        <p:spPr/>
        <p:txBody>
          <a:bodyPr/>
          <a:lstStyle/>
          <a:p>
            <a:pPr marL="36576" indent="0">
              <a:buNone/>
            </a:pPr>
            <a:r>
              <a:rPr lang="en-US" dirty="0"/>
              <a:t>The scope of this project is focused to KABUYE SUGAR PAYROLL MANAGEMENT SYSTEM to the time is limited to the employee registration, salary, deductions and assurance.</a:t>
            </a:r>
          </a:p>
          <a:p>
            <a:pPr marL="36576" indent="0">
              <a:buNone/>
            </a:pPr>
            <a:r>
              <a:rPr lang="en-US" dirty="0" smtClean="0"/>
              <a:t> payroll system can also be used in different companies,</a:t>
            </a:r>
          </a:p>
          <a:p>
            <a:pPr marL="36576" indent="0">
              <a:buNone/>
            </a:pPr>
            <a:r>
              <a:rPr lang="en-US" dirty="0" smtClean="0"/>
              <a:t>And other </a:t>
            </a:r>
            <a:r>
              <a:rPr lang="en-US" dirty="0" smtClean="0"/>
              <a:t>institutions to stores all information of employees and pay them</a:t>
            </a:r>
            <a:endParaRPr lang="en-US" dirty="0"/>
          </a:p>
        </p:txBody>
      </p:sp>
    </p:spTree>
    <p:extLst>
      <p:ext uri="{BB962C8B-B14F-4D97-AF65-F5344CB8AC3E}">
        <p14:creationId xmlns:p14="http://schemas.microsoft.com/office/powerpoint/2010/main" val="1835167616"/>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496" y="1030310"/>
            <a:ext cx="4275881" cy="523220"/>
          </a:xfrm>
          <a:prstGeom prst="rect">
            <a:avLst/>
          </a:prstGeom>
          <a:noFill/>
        </p:spPr>
        <p:txBody>
          <a:bodyPr wrap="square" rtlCol="0">
            <a:spAutoFit/>
          </a:bodyPr>
          <a:lstStyle/>
          <a:p>
            <a:r>
              <a:rPr lang="en-US" sz="2800" dirty="0" smtClean="0">
                <a:solidFill>
                  <a:schemeClr val="bg1">
                    <a:lumMod val="20000"/>
                    <a:lumOff val="80000"/>
                  </a:schemeClr>
                </a:solidFill>
              </a:rPr>
              <a:t>PROJET INTEREST</a:t>
            </a:r>
            <a:endParaRPr lang="en-US" sz="2800" dirty="0">
              <a:solidFill>
                <a:schemeClr val="bg1">
                  <a:lumMod val="20000"/>
                  <a:lumOff val="80000"/>
                </a:schemeClr>
              </a:solidFill>
            </a:endParaRPr>
          </a:p>
        </p:txBody>
      </p:sp>
      <p:sp>
        <p:nvSpPr>
          <p:cNvPr id="3" name="TextBox 2"/>
          <p:cNvSpPr txBox="1"/>
          <p:nvPr/>
        </p:nvSpPr>
        <p:spPr>
          <a:xfrm>
            <a:off x="1648497" y="1661374"/>
            <a:ext cx="8551765" cy="830997"/>
          </a:xfrm>
          <a:prstGeom prst="rect">
            <a:avLst/>
          </a:prstGeom>
          <a:noFill/>
        </p:spPr>
        <p:txBody>
          <a:bodyPr wrap="none" rtlCol="0">
            <a:spAutoFit/>
          </a:bodyPr>
          <a:lstStyle/>
          <a:p>
            <a:r>
              <a:rPr lang="en-US" sz="2400" b="1" dirty="0">
                <a:solidFill>
                  <a:schemeClr val="bg1">
                    <a:lumMod val="20000"/>
                    <a:lumOff val="80000"/>
                  </a:schemeClr>
                </a:solidFill>
              </a:rPr>
              <a:t>The development of this project presented the following interests:</a:t>
            </a:r>
          </a:p>
          <a:p>
            <a:endParaRPr lang="en-US" sz="2400" dirty="0">
              <a:solidFill>
                <a:schemeClr val="bg1">
                  <a:lumMod val="20000"/>
                  <a:lumOff val="80000"/>
                </a:schemeClr>
              </a:solidFill>
            </a:endParaRPr>
          </a:p>
        </p:txBody>
      </p:sp>
      <p:sp>
        <p:nvSpPr>
          <p:cNvPr id="5" name="Oval 4"/>
          <p:cNvSpPr/>
          <p:nvPr/>
        </p:nvSpPr>
        <p:spPr>
          <a:xfrm>
            <a:off x="1648496" y="2600217"/>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Oval 6"/>
          <p:cNvSpPr/>
          <p:nvPr/>
        </p:nvSpPr>
        <p:spPr>
          <a:xfrm>
            <a:off x="1648496" y="3473589"/>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Oval 8"/>
          <p:cNvSpPr/>
          <p:nvPr/>
        </p:nvSpPr>
        <p:spPr>
          <a:xfrm>
            <a:off x="1648496" y="4346961"/>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Oval 10"/>
          <p:cNvSpPr/>
          <p:nvPr/>
        </p:nvSpPr>
        <p:spPr>
          <a:xfrm>
            <a:off x="1648496" y="5293398"/>
            <a:ext cx="105179" cy="10517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p:cNvSpPr txBox="1"/>
          <p:nvPr/>
        </p:nvSpPr>
        <p:spPr>
          <a:xfrm>
            <a:off x="1648496" y="2421820"/>
            <a:ext cx="8551766" cy="830997"/>
          </a:xfrm>
          <a:prstGeom prst="rect">
            <a:avLst/>
          </a:prstGeom>
          <a:noFill/>
        </p:spPr>
        <p:txBody>
          <a:bodyPr wrap="square" rtlCol="0">
            <a:spAutoFit/>
          </a:bodyPr>
          <a:lstStyle/>
          <a:p>
            <a:pPr lvl="0"/>
            <a:r>
              <a:rPr lang="en-US" sz="2400" dirty="0">
                <a:solidFill>
                  <a:schemeClr val="bg1">
                    <a:lumMod val="20000"/>
                    <a:lumOff val="80000"/>
                  </a:schemeClr>
                </a:solidFill>
              </a:rPr>
              <a:t>To increase the knowledge in ICT application.</a:t>
            </a:r>
            <a:endParaRPr lang="en-ZA" sz="2400" dirty="0">
              <a:solidFill>
                <a:schemeClr val="bg1">
                  <a:lumMod val="20000"/>
                  <a:lumOff val="80000"/>
                </a:schemeClr>
              </a:solidFill>
            </a:endParaRPr>
          </a:p>
          <a:p>
            <a:endParaRPr lang="en-US" sz="2400" dirty="0">
              <a:solidFill>
                <a:schemeClr val="bg1">
                  <a:lumMod val="20000"/>
                  <a:lumOff val="80000"/>
                </a:schemeClr>
              </a:solidFill>
            </a:endParaRPr>
          </a:p>
        </p:txBody>
      </p:sp>
      <p:sp>
        <p:nvSpPr>
          <p:cNvPr id="13" name="TextBox 12"/>
          <p:cNvSpPr txBox="1"/>
          <p:nvPr/>
        </p:nvSpPr>
        <p:spPr>
          <a:xfrm>
            <a:off x="1753673" y="3260569"/>
            <a:ext cx="9004516" cy="830997"/>
          </a:xfrm>
          <a:prstGeom prst="rect">
            <a:avLst/>
          </a:prstGeom>
          <a:noFill/>
        </p:spPr>
        <p:txBody>
          <a:bodyPr wrap="none" rtlCol="0">
            <a:spAutoFit/>
          </a:bodyPr>
          <a:lstStyle/>
          <a:p>
            <a:pPr lvl="0"/>
            <a:r>
              <a:rPr lang="en-US" sz="2400" dirty="0">
                <a:solidFill>
                  <a:schemeClr val="bg1">
                    <a:lumMod val="20000"/>
                    <a:lumOff val="80000"/>
                  </a:schemeClr>
                </a:solidFill>
              </a:rPr>
              <a:t>To promote information technology applications in various organizations.</a:t>
            </a:r>
            <a:endParaRPr lang="en-ZA" sz="2400" dirty="0">
              <a:solidFill>
                <a:schemeClr val="bg1">
                  <a:lumMod val="20000"/>
                  <a:lumOff val="80000"/>
                </a:schemeClr>
              </a:solidFill>
            </a:endParaRPr>
          </a:p>
          <a:p>
            <a:endParaRPr lang="en-US" sz="2400" dirty="0">
              <a:solidFill>
                <a:schemeClr val="bg1">
                  <a:lumMod val="20000"/>
                  <a:lumOff val="80000"/>
                </a:schemeClr>
              </a:solidFill>
            </a:endParaRPr>
          </a:p>
        </p:txBody>
      </p:sp>
      <p:sp>
        <p:nvSpPr>
          <p:cNvPr id="14" name="TextBox 13"/>
          <p:cNvSpPr txBox="1"/>
          <p:nvPr/>
        </p:nvSpPr>
        <p:spPr>
          <a:xfrm>
            <a:off x="1753676" y="4168721"/>
            <a:ext cx="8514703" cy="461665"/>
          </a:xfrm>
          <a:prstGeom prst="rect">
            <a:avLst/>
          </a:prstGeom>
          <a:noFill/>
        </p:spPr>
        <p:txBody>
          <a:bodyPr wrap="none" rtlCol="0">
            <a:spAutoFit/>
          </a:bodyPr>
          <a:lstStyle/>
          <a:p>
            <a:r>
              <a:rPr lang="en-US" sz="2400" dirty="0" smtClean="0">
                <a:solidFill>
                  <a:schemeClr val="bg1">
                    <a:lumMod val="20000"/>
                    <a:lumOff val="80000"/>
                  </a:schemeClr>
                </a:solidFill>
              </a:rPr>
              <a:t>To reduce the time of checking payment reports for every employee</a:t>
            </a:r>
            <a:endParaRPr lang="en-US" sz="2400" dirty="0">
              <a:solidFill>
                <a:schemeClr val="bg1">
                  <a:lumMod val="20000"/>
                  <a:lumOff val="80000"/>
                </a:schemeClr>
              </a:solidFill>
            </a:endParaRPr>
          </a:p>
        </p:txBody>
      </p:sp>
      <p:sp>
        <p:nvSpPr>
          <p:cNvPr id="15" name="TextBox 14"/>
          <p:cNvSpPr txBox="1"/>
          <p:nvPr/>
        </p:nvSpPr>
        <p:spPr>
          <a:xfrm>
            <a:off x="1753676" y="5115158"/>
            <a:ext cx="7832593" cy="461665"/>
          </a:xfrm>
          <a:prstGeom prst="rect">
            <a:avLst/>
          </a:prstGeom>
          <a:noFill/>
        </p:spPr>
        <p:txBody>
          <a:bodyPr wrap="none" rtlCol="0">
            <a:spAutoFit/>
          </a:bodyPr>
          <a:lstStyle/>
          <a:p>
            <a:r>
              <a:rPr lang="en-US" sz="2400" dirty="0" smtClean="0">
                <a:solidFill>
                  <a:schemeClr val="bg1">
                    <a:lumMod val="20000"/>
                    <a:lumOff val="80000"/>
                  </a:schemeClr>
                </a:solidFill>
              </a:rPr>
              <a:t>To promote security that is refer to the payments of employees</a:t>
            </a:r>
            <a:endParaRPr lang="en-US" sz="2400" dirty="0">
              <a:solidFill>
                <a:schemeClr val="bg1">
                  <a:lumMod val="20000"/>
                  <a:lumOff val="80000"/>
                </a:schemeClr>
              </a:solidFill>
            </a:endParaRPr>
          </a:p>
        </p:txBody>
      </p:sp>
    </p:spTree>
    <p:extLst>
      <p:ext uri="{BB962C8B-B14F-4D97-AF65-F5344CB8AC3E}">
        <p14:creationId xmlns:p14="http://schemas.microsoft.com/office/powerpoint/2010/main" val="292836097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THE PROJECT</a:t>
            </a:r>
            <a:endParaRPr lang="en-US" dirty="0"/>
          </a:p>
        </p:txBody>
      </p:sp>
      <p:sp>
        <p:nvSpPr>
          <p:cNvPr id="3" name="Content Placeholder 2"/>
          <p:cNvSpPr>
            <a:spLocks noGrp="1"/>
          </p:cNvSpPr>
          <p:nvPr>
            <p:ph idx="1"/>
          </p:nvPr>
        </p:nvSpPr>
        <p:spPr/>
        <p:txBody>
          <a:bodyPr>
            <a:normAutofit/>
          </a:bodyPr>
          <a:lstStyle/>
          <a:p>
            <a:pPr marL="36576" indent="0">
              <a:buNone/>
            </a:pPr>
            <a:r>
              <a:rPr lang="en-US" sz="2400" dirty="0" smtClean="0"/>
              <a:t>The system is used by different kinds of employees.</a:t>
            </a:r>
          </a:p>
          <a:p>
            <a:pPr marL="36576" indent="0">
              <a:buNone/>
            </a:pPr>
            <a:r>
              <a:rPr lang="en-US" sz="2400" dirty="0" smtClean="0"/>
              <a:t>that is why we need to limit certain parts of the project:</a:t>
            </a:r>
          </a:p>
          <a:p>
            <a:pPr marL="36576" indent="0">
              <a:buNone/>
            </a:pPr>
            <a:endParaRPr lang="en-US" sz="2400" dirty="0" smtClean="0"/>
          </a:p>
          <a:p>
            <a:pPr>
              <a:buFont typeface="Wingdings" pitchFamily="2" charset="2"/>
              <a:buChar char="Ø"/>
            </a:pPr>
            <a:r>
              <a:rPr lang="en-US" sz="2400" dirty="0" smtClean="0"/>
              <a:t>Employee can’t access all parts of the system like adding employee, pay employee and others.</a:t>
            </a:r>
          </a:p>
          <a:p>
            <a:pPr>
              <a:buFont typeface="Wingdings" pitchFamily="2" charset="2"/>
              <a:buChar char="Ø"/>
            </a:pPr>
            <a:r>
              <a:rPr lang="en-US" sz="2400" dirty="0" smtClean="0"/>
              <a:t>This system is not hosted on the internet.</a:t>
            </a:r>
          </a:p>
          <a:p>
            <a:pPr>
              <a:buFont typeface="Wingdings" pitchFamily="2" charset="2"/>
              <a:buChar char="Ø"/>
            </a:pPr>
            <a:r>
              <a:rPr lang="en-US" sz="2400" dirty="0" smtClean="0"/>
              <a:t>This system has two users, admin and employee </a:t>
            </a:r>
            <a:endParaRPr lang="en-US" sz="2400" dirty="0"/>
          </a:p>
        </p:txBody>
      </p:sp>
    </p:spTree>
    <p:extLst>
      <p:ext uri="{BB962C8B-B14F-4D97-AF65-F5344CB8AC3E}">
        <p14:creationId xmlns:p14="http://schemas.microsoft.com/office/powerpoint/2010/main" val="1589281184"/>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1458</TotalTime>
  <Words>953</Words>
  <Application>Microsoft Office PowerPoint</Application>
  <PresentationFormat>Custom</PresentationFormat>
  <Paragraphs>119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PowerPoint Presentation</vt:lpstr>
      <vt:lpstr>PowerPoint Presentation</vt:lpstr>
      <vt:lpstr>PowerPoint Presentation</vt:lpstr>
      <vt:lpstr>PowerPoint Presentation</vt:lpstr>
      <vt:lpstr>PROBLEM STATEMENT </vt:lpstr>
      <vt:lpstr>GENERAL OBJECTIVES: </vt:lpstr>
      <vt:lpstr>SCOPE OF THE PROJECT </vt:lpstr>
      <vt:lpstr>PowerPoint Presentation</vt:lpstr>
      <vt:lpstr>LIMITATION OF THE PROJECT</vt:lpstr>
      <vt:lpstr>TOOLS USED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 epp</dc:creator>
  <cp:lastModifiedBy>moses</cp:lastModifiedBy>
  <cp:revision>123</cp:revision>
  <dcterms:created xsi:type="dcterms:W3CDTF">2016-07-01T17:33:19Z</dcterms:created>
  <dcterms:modified xsi:type="dcterms:W3CDTF">2018-09-24T11:25:01Z</dcterms:modified>
</cp:coreProperties>
</file>