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3" r:id="rId3"/>
    <p:sldId id="262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6BFF"/>
    <a:srgbClr val="FBE3D6"/>
    <a:srgbClr val="E8E8E8"/>
    <a:srgbClr val="F15B6C"/>
    <a:srgbClr val="FDB561"/>
    <a:srgbClr val="B3DF69"/>
    <a:srgbClr val="21A668"/>
    <a:srgbClr val="1FA568"/>
    <a:srgbClr val="3B7D23"/>
    <a:srgbClr val="F7F7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3848"/>
  </p:normalViewPr>
  <p:slideViewPr>
    <p:cSldViewPr snapToGrid="0" showGuides="1">
      <p:cViewPr>
        <p:scale>
          <a:sx n="95" d="100"/>
          <a:sy n="95" d="100"/>
        </p:scale>
        <p:origin x="1664" y="488"/>
      </p:cViewPr>
      <p:guideLst>
        <p:guide orient="horz" pos="22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8B6C-7FB5-4707-E4AD-62819F03C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4F8AB-687F-2FB1-D9CD-CE9D4CD09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8C96C-E8AF-3B98-E38F-4A2B51A6C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076C-C1EB-F749-9286-6EFF4D370086}" type="datetimeFigureOut">
              <a:rPr lang="en-CN" smtClean="0"/>
              <a:t>2025/5/19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56911-F989-E5AC-BEB1-CA2E71D0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98D77-50DD-EA0E-58C6-EA7675DC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D56F-E01D-EE44-ACC2-133A0FE36F9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9560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5FD6-A0BB-0315-1D7E-6AE80ECC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996CF-B1DC-F7EA-D0FE-B12E35E7A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23113-9141-9C71-BEBD-B8A86F1F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076C-C1EB-F749-9286-6EFF4D370086}" type="datetimeFigureOut">
              <a:rPr lang="en-CN" smtClean="0"/>
              <a:t>2025/5/19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E09C-1183-73B5-771A-6591D2ED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BCEC6-683C-F049-0BAD-448281A6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D56F-E01D-EE44-ACC2-133A0FE36F9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2071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D9CE86-02CD-93CB-66D0-7E9496746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72F65-125A-63D1-80FD-89FD0652B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EA83B-B09D-5D73-A931-3A1842A9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076C-C1EB-F749-9286-6EFF4D370086}" type="datetimeFigureOut">
              <a:rPr lang="en-CN" smtClean="0"/>
              <a:t>2025/5/19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7ED37-4D43-BB5F-6212-B5E2BC40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6DF01-ACCF-B8BA-E915-9A11E47D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D56F-E01D-EE44-ACC2-133A0FE36F9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058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57DD-7870-C9EB-D6A3-214C4427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6E0D2-120B-D8C6-78A5-11BFE596E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1A669-FB6F-F280-9B8B-F7BD0B1B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076C-C1EB-F749-9286-6EFF4D370086}" type="datetimeFigureOut">
              <a:rPr lang="en-CN" smtClean="0"/>
              <a:t>2025/5/19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0C66F-E2ED-576D-9115-E0640257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82201-61B0-2A33-CB47-1DB3F42D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D56F-E01D-EE44-ACC2-133A0FE36F9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2510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4997-E7E1-5E54-6AFE-06E10896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04A59-E239-528B-9EB9-3E65DDF01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6212A-C5BA-7A56-2384-9B4CF883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076C-C1EB-F749-9286-6EFF4D370086}" type="datetimeFigureOut">
              <a:rPr lang="en-CN" smtClean="0"/>
              <a:t>2025/5/19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10CD8-EBEF-5BE2-21B6-A28FE828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47257-404F-7580-87D6-785DA6CB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D56F-E01D-EE44-ACC2-133A0FE36F9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890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A351-DA5D-1996-97C9-282CB7C6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DFB36-DB11-091A-EA0D-370E89DFE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F053C-A1E1-3068-50DE-20272C0BB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0FD90-5343-15BD-1461-81F8EC79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076C-C1EB-F749-9286-6EFF4D370086}" type="datetimeFigureOut">
              <a:rPr lang="en-CN" smtClean="0"/>
              <a:t>2025/5/19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2B2E4-FF75-869A-EABB-2279BD15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43B53-2012-BA7F-42BA-F3C562A1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D56F-E01D-EE44-ACC2-133A0FE36F9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782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7F2E-CA0A-EBBA-A87A-C6F8DBBC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54F60-9403-0635-0393-A4E25A69A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7C970-5F15-FC5B-6239-AC40E58F5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E0B05-D587-4845-5DFD-7EF912841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AA51E-4FC6-94F8-9771-B4C13B52E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30F92E-AB95-1388-2E16-6542467C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076C-C1EB-F749-9286-6EFF4D370086}" type="datetimeFigureOut">
              <a:rPr lang="en-CN" smtClean="0"/>
              <a:t>2025/5/19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30AEA4-8898-92F1-7C63-A18A5AEB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61FFD-0982-31BF-E452-6A51F8816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D56F-E01D-EE44-ACC2-133A0FE36F9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5463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10B8-68D8-AAFB-13D5-577E4382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6D7BEE-D9EF-8EBA-F803-6B1634CA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076C-C1EB-F749-9286-6EFF4D370086}" type="datetimeFigureOut">
              <a:rPr lang="en-CN" smtClean="0"/>
              <a:t>2025/5/19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FA8D7-5839-5E36-E6FD-25D3A5E0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A22AE-2B89-DD81-3324-92E23A2F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D56F-E01D-EE44-ACC2-133A0FE36F9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647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DB6A04-722F-94D3-C8F9-04614C270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076C-C1EB-F749-9286-6EFF4D370086}" type="datetimeFigureOut">
              <a:rPr lang="en-CN" smtClean="0"/>
              <a:t>2025/5/19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D2037-87E0-8814-E3B3-318A1657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C5A75-9D96-47BE-97DE-DBF411DA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D56F-E01D-EE44-ACC2-133A0FE36F9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965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0914-3ECB-BD3F-4236-33CC21316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52F56-BCAD-D4DA-2E90-FA9DA58C4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9EC78-8655-4706-8486-7CFE2C24D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47741-8773-AA88-0EFE-9754A5BC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076C-C1EB-F749-9286-6EFF4D370086}" type="datetimeFigureOut">
              <a:rPr lang="en-CN" smtClean="0"/>
              <a:t>2025/5/19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19A94-B250-31D4-D357-50BE6000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10DA6-5027-9576-ED9F-27AEFF7E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D56F-E01D-EE44-ACC2-133A0FE36F9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754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AA5F7-5A57-6922-418D-99F4FAC1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F0C00C-3FA8-C6BF-0E3D-C49447DDF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31A86-F7C4-00EB-81FA-AEE4EF806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51AEC-5CE1-9430-7CF9-6AA0ECC6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076C-C1EB-F749-9286-6EFF4D370086}" type="datetimeFigureOut">
              <a:rPr lang="en-CN" smtClean="0"/>
              <a:t>2025/5/19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C65DE-3A12-31FB-E2DD-9CF27AD2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FF514-8682-110D-656C-BFC46882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9D56F-E01D-EE44-ACC2-133A0FE36F9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749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C8143B-4A6C-32A3-52AF-416E701EA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981B6-7D87-69CD-90D1-FFF2D4E48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FD4AC-409C-0626-5E61-6A3F9AE7D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95076C-C1EB-F749-9286-6EFF4D370086}" type="datetimeFigureOut">
              <a:rPr lang="en-CN" smtClean="0"/>
              <a:t>2025/5/19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48DDC-379C-2812-486E-3E7507945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62A00-3F01-C140-4039-302B5F87B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89D56F-E01D-EE44-ACC2-133A0FE36F9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7244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14.svg"/><Relationship Id="rId7" Type="http://schemas.openxmlformats.org/officeDocument/2006/relationships/image" Target="../media/image30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2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7.png"/><Relationship Id="rId5" Type="http://schemas.openxmlformats.org/officeDocument/2006/relationships/image" Target="../media/image3.pn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2.png"/><Relationship Id="rId9" Type="http://schemas.openxmlformats.org/officeDocument/2006/relationships/image" Target="../media/image32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728F6-37A9-5899-E1F5-7AEBFC459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A4EB57E-691C-FD88-04BB-EE73B06D9094}"/>
              </a:ext>
            </a:extLst>
          </p:cNvPr>
          <p:cNvSpPr/>
          <p:nvPr/>
        </p:nvSpPr>
        <p:spPr>
          <a:xfrm>
            <a:off x="3009418" y="2964103"/>
            <a:ext cx="2723480" cy="876522"/>
          </a:xfrm>
          <a:prstGeom prst="roundRect">
            <a:avLst>
              <a:gd name="adj" fmla="val 11936"/>
            </a:avLst>
          </a:prstGeom>
          <a:noFill/>
          <a:ln w="28575">
            <a:solidFill>
              <a:srgbClr val="3B7D23">
                <a:alpha val="87059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038EC46-842D-CCA6-50BA-A07307349BA1}"/>
              </a:ext>
            </a:extLst>
          </p:cNvPr>
          <p:cNvSpPr/>
          <p:nvPr/>
        </p:nvSpPr>
        <p:spPr>
          <a:xfrm>
            <a:off x="3009418" y="1634823"/>
            <a:ext cx="6482680" cy="1124028"/>
          </a:xfrm>
          <a:prstGeom prst="roundRect">
            <a:avLst>
              <a:gd name="adj" fmla="val 11936"/>
            </a:avLst>
          </a:prstGeom>
          <a:solidFill>
            <a:schemeClr val="accent1">
              <a:lumMod val="20000"/>
              <a:lumOff val="80000"/>
              <a:alpha val="60392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E57367-8C16-2DD2-7403-086A4C1F3FD1}"/>
                  </a:ext>
                </a:extLst>
              </p:cNvPr>
              <p:cNvSpPr txBox="1"/>
              <p:nvPr/>
            </p:nvSpPr>
            <p:spPr>
              <a:xfrm>
                <a:off x="4012679" y="1732944"/>
                <a:ext cx="547941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Q: </a:t>
                </a:r>
                <a:r>
                  <a:rPr lang="en-US" dirty="0"/>
                  <a:t>Given the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3)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if the solution set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&lt; 0</m:t>
                    </m:r>
                  </m:oMath>
                </a14:m>
                <a:r>
                  <a:rPr lang="en-US" dirty="0"/>
                  <a:t> contains only one positive integer, then the range of the real number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______.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E57367-8C16-2DD2-7403-086A4C1F3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679" y="1732944"/>
                <a:ext cx="5479419" cy="954107"/>
              </a:xfrm>
              <a:prstGeom prst="rect">
                <a:avLst/>
              </a:prstGeom>
              <a:blipFill>
                <a:blip r:embed="rId2"/>
                <a:stretch>
                  <a:fillRect l="-924" t="-3947" r="-693" b="-921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cartoon of a person thinking&#10;&#10;AI-generated content may be incorrect.">
            <a:extLst>
              <a:ext uri="{FF2B5EF4-FFF2-40B4-BE49-F238E27FC236}">
                <a16:creationId xmlns:a16="http://schemas.microsoft.com/office/drawing/2014/main" id="{82E480B7-11E4-8504-82F7-7EA9FD22B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481" y="1843975"/>
            <a:ext cx="776394" cy="776394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E0B1F80A-AB9F-935A-ADA0-39F20749A449}"/>
              </a:ext>
            </a:extLst>
          </p:cNvPr>
          <p:cNvGrpSpPr>
            <a:grpSpLocks noChangeAspect="1"/>
          </p:cNvGrpSpPr>
          <p:nvPr/>
        </p:nvGrpSpPr>
        <p:grpSpPr>
          <a:xfrm>
            <a:off x="3138510" y="4152387"/>
            <a:ext cx="612000" cy="611555"/>
            <a:chOff x="3605613" y="3905568"/>
            <a:chExt cx="749344" cy="748800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AF2E1353-F2A6-4BCE-E50E-9BCFF07D5679}"/>
                </a:ext>
              </a:extLst>
            </p:cNvPr>
            <p:cNvSpPr/>
            <p:nvPr/>
          </p:nvSpPr>
          <p:spPr>
            <a:xfrm>
              <a:off x="3605613" y="3905568"/>
              <a:ext cx="749344" cy="748800"/>
            </a:xfrm>
            <a:prstGeom prst="roundRect">
              <a:avLst>
                <a:gd name="adj" fmla="val 11936"/>
              </a:avLst>
            </a:prstGeom>
            <a:solidFill>
              <a:schemeClr val="bg2">
                <a:lumMod val="90000"/>
                <a:alpha val="60392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14" name="Picture 13" descr="A cartoon of a robot&#10;&#10;AI-generated content may be incorrect.">
              <a:extLst>
                <a:ext uri="{FF2B5EF4-FFF2-40B4-BE49-F238E27FC236}">
                  <a16:creationId xmlns:a16="http://schemas.microsoft.com/office/drawing/2014/main" id="{865C30C0-A40B-4D76-4F0D-55A551476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2038" y="3992404"/>
              <a:ext cx="528949" cy="528949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3E27431-64B6-B474-77D9-0681C93E0ADA}"/>
              </a:ext>
            </a:extLst>
          </p:cNvPr>
          <p:cNvGrpSpPr>
            <a:grpSpLocks noChangeAspect="1"/>
          </p:cNvGrpSpPr>
          <p:nvPr/>
        </p:nvGrpSpPr>
        <p:grpSpPr>
          <a:xfrm>
            <a:off x="3138510" y="3084149"/>
            <a:ext cx="612000" cy="612000"/>
            <a:chOff x="3605612" y="2844514"/>
            <a:chExt cx="749345" cy="749345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B7C08D64-1870-A900-D4A6-12A16E8C9C31}"/>
                </a:ext>
              </a:extLst>
            </p:cNvPr>
            <p:cNvSpPr/>
            <p:nvPr/>
          </p:nvSpPr>
          <p:spPr>
            <a:xfrm>
              <a:off x="3605612" y="2844514"/>
              <a:ext cx="749345" cy="749345"/>
            </a:xfrm>
            <a:prstGeom prst="roundRect">
              <a:avLst>
                <a:gd name="adj" fmla="val 11936"/>
              </a:avLst>
            </a:prstGeom>
            <a:solidFill>
              <a:schemeClr val="accent6">
                <a:lumMod val="60000"/>
                <a:lumOff val="40000"/>
                <a:alpha val="60392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23" name="Picture 22" descr="A cartoon of a person&#10;&#10;AI-generated content may be incorrect.">
              <a:extLst>
                <a:ext uri="{FF2B5EF4-FFF2-40B4-BE49-F238E27FC236}">
                  <a16:creationId xmlns:a16="http://schemas.microsoft.com/office/drawing/2014/main" id="{E66135E6-0503-30C7-CD98-538A98D00190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5199" y="2932672"/>
              <a:ext cx="617108" cy="573029"/>
            </a:xfrm>
            <a:prstGeom prst="rect">
              <a:avLst/>
            </a:prstGeom>
          </p:spPr>
        </p:pic>
      </p:grp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D84B1CD-1080-7EBB-B3B6-3E2F4498DD00}"/>
              </a:ext>
            </a:extLst>
          </p:cNvPr>
          <p:cNvSpPr/>
          <p:nvPr/>
        </p:nvSpPr>
        <p:spPr>
          <a:xfrm>
            <a:off x="3009419" y="4019904"/>
            <a:ext cx="2723479" cy="876522"/>
          </a:xfrm>
          <a:prstGeom prst="roundRect">
            <a:avLst>
              <a:gd name="adj" fmla="val 11936"/>
            </a:avLst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96228BE-7740-275A-838E-94F755649D42}"/>
              </a:ext>
            </a:extLst>
          </p:cNvPr>
          <p:cNvSpPr/>
          <p:nvPr/>
        </p:nvSpPr>
        <p:spPr>
          <a:xfrm>
            <a:off x="6566080" y="2914872"/>
            <a:ext cx="2215813" cy="338554"/>
          </a:xfrm>
          <a:custGeom>
            <a:avLst/>
            <a:gdLst>
              <a:gd name="connsiteX0" fmla="*/ 0 w 2215813"/>
              <a:gd name="connsiteY0" fmla="*/ 40410 h 338554"/>
              <a:gd name="connsiteX1" fmla="*/ 40410 w 2215813"/>
              <a:gd name="connsiteY1" fmla="*/ 0 h 338554"/>
              <a:gd name="connsiteX2" fmla="*/ 574158 w 2215813"/>
              <a:gd name="connsiteY2" fmla="*/ 0 h 338554"/>
              <a:gd name="connsiteX3" fmla="*/ 1043857 w 2215813"/>
              <a:gd name="connsiteY3" fmla="*/ 0 h 338554"/>
              <a:gd name="connsiteX4" fmla="*/ 1577605 w 2215813"/>
              <a:gd name="connsiteY4" fmla="*/ 0 h 338554"/>
              <a:gd name="connsiteX5" fmla="*/ 2175403 w 2215813"/>
              <a:gd name="connsiteY5" fmla="*/ 0 h 338554"/>
              <a:gd name="connsiteX6" fmla="*/ 2215813 w 2215813"/>
              <a:gd name="connsiteY6" fmla="*/ 40410 h 338554"/>
              <a:gd name="connsiteX7" fmla="*/ 2215813 w 2215813"/>
              <a:gd name="connsiteY7" fmla="*/ 298144 h 338554"/>
              <a:gd name="connsiteX8" fmla="*/ 2175403 w 2215813"/>
              <a:gd name="connsiteY8" fmla="*/ 338554 h 338554"/>
              <a:gd name="connsiteX9" fmla="*/ 1598955 w 2215813"/>
              <a:gd name="connsiteY9" fmla="*/ 338554 h 338554"/>
              <a:gd name="connsiteX10" fmla="*/ 1043857 w 2215813"/>
              <a:gd name="connsiteY10" fmla="*/ 338554 h 338554"/>
              <a:gd name="connsiteX11" fmla="*/ 510108 w 2215813"/>
              <a:gd name="connsiteY11" fmla="*/ 338554 h 338554"/>
              <a:gd name="connsiteX12" fmla="*/ 40410 w 2215813"/>
              <a:gd name="connsiteY12" fmla="*/ 338554 h 338554"/>
              <a:gd name="connsiteX13" fmla="*/ 0 w 2215813"/>
              <a:gd name="connsiteY13" fmla="*/ 298144 h 338554"/>
              <a:gd name="connsiteX14" fmla="*/ 0 w 2215813"/>
              <a:gd name="connsiteY14" fmla="*/ 4041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5813" h="338554" fill="none" extrusionOk="0">
                <a:moveTo>
                  <a:pt x="0" y="40410"/>
                </a:moveTo>
                <a:cubicBezTo>
                  <a:pt x="-1487" y="18629"/>
                  <a:pt x="15505" y="163"/>
                  <a:pt x="40410" y="0"/>
                </a:cubicBezTo>
                <a:cubicBezTo>
                  <a:pt x="242509" y="-23259"/>
                  <a:pt x="425097" y="604"/>
                  <a:pt x="574158" y="0"/>
                </a:cubicBezTo>
                <a:cubicBezTo>
                  <a:pt x="723219" y="-604"/>
                  <a:pt x="853287" y="12512"/>
                  <a:pt x="1043857" y="0"/>
                </a:cubicBezTo>
                <a:cubicBezTo>
                  <a:pt x="1234427" y="-12512"/>
                  <a:pt x="1394540" y="-1947"/>
                  <a:pt x="1577605" y="0"/>
                </a:cubicBezTo>
                <a:cubicBezTo>
                  <a:pt x="1760670" y="1947"/>
                  <a:pt x="1954943" y="413"/>
                  <a:pt x="2175403" y="0"/>
                </a:cubicBezTo>
                <a:cubicBezTo>
                  <a:pt x="2195957" y="3480"/>
                  <a:pt x="2214144" y="22267"/>
                  <a:pt x="2215813" y="40410"/>
                </a:cubicBezTo>
                <a:cubicBezTo>
                  <a:pt x="2228690" y="121810"/>
                  <a:pt x="2226252" y="191036"/>
                  <a:pt x="2215813" y="298144"/>
                </a:cubicBezTo>
                <a:cubicBezTo>
                  <a:pt x="2215392" y="319552"/>
                  <a:pt x="2195555" y="343501"/>
                  <a:pt x="2175403" y="338554"/>
                </a:cubicBezTo>
                <a:cubicBezTo>
                  <a:pt x="1902069" y="321434"/>
                  <a:pt x="1715045" y="327621"/>
                  <a:pt x="1598955" y="338554"/>
                </a:cubicBezTo>
                <a:cubicBezTo>
                  <a:pt x="1482865" y="349487"/>
                  <a:pt x="1304287" y="345583"/>
                  <a:pt x="1043857" y="338554"/>
                </a:cubicBezTo>
                <a:cubicBezTo>
                  <a:pt x="783427" y="331525"/>
                  <a:pt x="647472" y="325167"/>
                  <a:pt x="510108" y="338554"/>
                </a:cubicBezTo>
                <a:cubicBezTo>
                  <a:pt x="372744" y="351941"/>
                  <a:pt x="157272" y="321178"/>
                  <a:pt x="40410" y="338554"/>
                </a:cubicBezTo>
                <a:cubicBezTo>
                  <a:pt x="17412" y="334223"/>
                  <a:pt x="3077" y="323512"/>
                  <a:pt x="0" y="298144"/>
                </a:cubicBezTo>
                <a:cubicBezTo>
                  <a:pt x="-663" y="213385"/>
                  <a:pt x="-1093" y="162461"/>
                  <a:pt x="0" y="40410"/>
                </a:cubicBezTo>
                <a:close/>
              </a:path>
              <a:path w="2215813" h="338554" stroke="0" extrusionOk="0">
                <a:moveTo>
                  <a:pt x="0" y="40410"/>
                </a:moveTo>
                <a:cubicBezTo>
                  <a:pt x="3062" y="17212"/>
                  <a:pt x="15858" y="3163"/>
                  <a:pt x="40410" y="0"/>
                </a:cubicBezTo>
                <a:cubicBezTo>
                  <a:pt x="196081" y="-11774"/>
                  <a:pt x="301084" y="11582"/>
                  <a:pt x="531458" y="0"/>
                </a:cubicBezTo>
                <a:cubicBezTo>
                  <a:pt x="761832" y="-11582"/>
                  <a:pt x="830961" y="13001"/>
                  <a:pt x="1086557" y="0"/>
                </a:cubicBezTo>
                <a:cubicBezTo>
                  <a:pt x="1342153" y="-13001"/>
                  <a:pt x="1374870" y="-26349"/>
                  <a:pt x="1663005" y="0"/>
                </a:cubicBezTo>
                <a:cubicBezTo>
                  <a:pt x="1951140" y="26349"/>
                  <a:pt x="1952697" y="-15014"/>
                  <a:pt x="2175403" y="0"/>
                </a:cubicBezTo>
                <a:cubicBezTo>
                  <a:pt x="2194282" y="-705"/>
                  <a:pt x="2216077" y="23493"/>
                  <a:pt x="2215813" y="40410"/>
                </a:cubicBezTo>
                <a:cubicBezTo>
                  <a:pt x="2219268" y="133483"/>
                  <a:pt x="2211743" y="184123"/>
                  <a:pt x="2215813" y="298144"/>
                </a:cubicBezTo>
                <a:cubicBezTo>
                  <a:pt x="2216788" y="322117"/>
                  <a:pt x="2196942" y="342307"/>
                  <a:pt x="2175403" y="338554"/>
                </a:cubicBezTo>
                <a:cubicBezTo>
                  <a:pt x="1984738" y="328225"/>
                  <a:pt x="1906781" y="344601"/>
                  <a:pt x="1684355" y="338554"/>
                </a:cubicBezTo>
                <a:cubicBezTo>
                  <a:pt x="1461929" y="332507"/>
                  <a:pt x="1362948" y="354516"/>
                  <a:pt x="1193306" y="338554"/>
                </a:cubicBezTo>
                <a:cubicBezTo>
                  <a:pt x="1023664" y="322592"/>
                  <a:pt x="822016" y="336942"/>
                  <a:pt x="616858" y="338554"/>
                </a:cubicBezTo>
                <a:cubicBezTo>
                  <a:pt x="411700" y="340166"/>
                  <a:pt x="157726" y="320972"/>
                  <a:pt x="40410" y="338554"/>
                </a:cubicBezTo>
                <a:cubicBezTo>
                  <a:pt x="12796" y="337510"/>
                  <a:pt x="-611" y="322420"/>
                  <a:pt x="0" y="298144"/>
                </a:cubicBezTo>
                <a:cubicBezTo>
                  <a:pt x="845" y="188505"/>
                  <a:pt x="-10034" y="153600"/>
                  <a:pt x="0" y="40410"/>
                </a:cubicBezTo>
                <a:close/>
              </a:path>
            </a:pathLst>
          </a:custGeom>
          <a:solidFill>
            <a:srgbClr val="F7F795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roundRect">
                    <a:avLst>
                      <a:gd name="adj" fmla="val 11936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CN" sz="1600" b="1" dirty="0">
                <a:solidFill>
                  <a:srgbClr val="FF0000"/>
                </a:solidFill>
              </a:rPr>
              <a:t>False Negative!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7533DE0-A5A7-B9B4-215F-DAC5E4128F8F}"/>
              </a:ext>
            </a:extLst>
          </p:cNvPr>
          <p:cNvSpPr/>
          <p:nvPr/>
        </p:nvSpPr>
        <p:spPr>
          <a:xfrm>
            <a:off x="5621146" y="1470159"/>
            <a:ext cx="1003262" cy="24334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A6C84F-DD3C-5BC0-6358-05D25907CC7A}"/>
              </a:ext>
            </a:extLst>
          </p:cNvPr>
          <p:cNvSpPr txBox="1"/>
          <p:nvPr/>
        </p:nvSpPr>
        <p:spPr>
          <a:xfrm>
            <a:off x="5631829" y="14050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CN_K12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A4DE830-5F7B-4E52-D581-6F66FFA9AFFC}"/>
              </a:ext>
            </a:extLst>
          </p:cNvPr>
          <p:cNvSpPr/>
          <p:nvPr/>
        </p:nvSpPr>
        <p:spPr>
          <a:xfrm>
            <a:off x="3776139" y="2835011"/>
            <a:ext cx="1299783" cy="2332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1E4ED8-402F-60B8-C629-C57AA21315F1}"/>
              </a:ext>
            </a:extLst>
          </p:cNvPr>
          <p:cNvSpPr txBox="1"/>
          <p:nvPr/>
        </p:nvSpPr>
        <p:spPr>
          <a:xfrm>
            <a:off x="3751423" y="2777323"/>
            <a:ext cx="1349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/>
              <a:t>Ground Truth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7FBDEEC-8742-BB52-8D76-5559878CF984}"/>
              </a:ext>
            </a:extLst>
          </p:cNvPr>
          <p:cNvSpPr/>
          <p:nvPr/>
        </p:nvSpPr>
        <p:spPr>
          <a:xfrm>
            <a:off x="4162120" y="3910154"/>
            <a:ext cx="551754" cy="2332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A67FD0-24A5-51EB-10B6-43AF636CC78E}"/>
              </a:ext>
            </a:extLst>
          </p:cNvPr>
          <p:cNvSpPr txBox="1"/>
          <p:nvPr/>
        </p:nvSpPr>
        <p:spPr>
          <a:xfrm>
            <a:off x="4162120" y="3865426"/>
            <a:ext cx="551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/>
              <a:t>LLM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549EDAC-9D13-772A-25A6-26A809EDD8CE}"/>
              </a:ext>
            </a:extLst>
          </p:cNvPr>
          <p:cNvGrpSpPr>
            <a:grpSpLocks noChangeAspect="1"/>
          </p:cNvGrpSpPr>
          <p:nvPr/>
        </p:nvGrpSpPr>
        <p:grpSpPr>
          <a:xfrm>
            <a:off x="6162075" y="3429001"/>
            <a:ext cx="972000" cy="972000"/>
            <a:chOff x="6648729" y="3199281"/>
            <a:chExt cx="1080000" cy="1080000"/>
          </a:xfrm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6AB09DF3-F946-A694-739C-F90A5D4F5CBA}"/>
                </a:ext>
              </a:extLst>
            </p:cNvPr>
            <p:cNvSpPr/>
            <p:nvPr/>
          </p:nvSpPr>
          <p:spPr>
            <a:xfrm>
              <a:off x="6771493" y="3310060"/>
              <a:ext cx="861617" cy="852061"/>
            </a:xfrm>
            <a:custGeom>
              <a:avLst/>
              <a:gdLst>
                <a:gd name="connsiteX0" fmla="*/ 431079 w 861617"/>
                <a:gd name="connsiteY0" fmla="*/ 14 h 852061"/>
                <a:gd name="connsiteX1" fmla="*/ 490325 w 861617"/>
                <a:gd name="connsiteY1" fmla="*/ 18543 h 852061"/>
                <a:gd name="connsiteX2" fmla="*/ 571728 w 861617"/>
                <a:gd name="connsiteY2" fmla="*/ 80492 h 852061"/>
                <a:gd name="connsiteX3" fmla="*/ 743506 w 861617"/>
                <a:gd name="connsiteY3" fmla="*/ 134330 h 852061"/>
                <a:gd name="connsiteX4" fmla="*/ 771552 w 861617"/>
                <a:gd name="connsiteY4" fmla="*/ 229212 h 852061"/>
                <a:gd name="connsiteX5" fmla="*/ 810815 w 861617"/>
                <a:gd name="connsiteY5" fmla="*/ 330666 h 852061"/>
                <a:gd name="connsiteX6" fmla="*/ 847275 w 861617"/>
                <a:gd name="connsiteY6" fmla="*/ 494489 h 852061"/>
                <a:gd name="connsiteX7" fmla="*/ 780877 w 861617"/>
                <a:gd name="connsiteY7" fmla="*/ 566366 h 852061"/>
                <a:gd name="connsiteX8" fmla="*/ 756617 w 861617"/>
                <a:gd name="connsiteY8" fmla="*/ 695509 h 852061"/>
                <a:gd name="connsiteX9" fmla="*/ 672481 w 861617"/>
                <a:gd name="connsiteY9" fmla="*/ 766897 h 852061"/>
                <a:gd name="connsiteX10" fmla="*/ 583927 w 861617"/>
                <a:gd name="connsiteY10" fmla="*/ 772980 h 852061"/>
                <a:gd name="connsiteX11" fmla="*/ 471325 w 861617"/>
                <a:gd name="connsiteY11" fmla="*/ 845837 h 852061"/>
                <a:gd name="connsiteX12" fmla="*/ 389712 w 861617"/>
                <a:gd name="connsiteY12" fmla="*/ 845837 h 852061"/>
                <a:gd name="connsiteX13" fmla="*/ 277110 w 861617"/>
                <a:gd name="connsiteY13" fmla="*/ 772980 h 852061"/>
                <a:gd name="connsiteX14" fmla="*/ 188556 w 861617"/>
                <a:gd name="connsiteY14" fmla="*/ 766897 h 852061"/>
                <a:gd name="connsiteX15" fmla="*/ 105471 w 861617"/>
                <a:gd name="connsiteY15" fmla="*/ 695509 h 852061"/>
                <a:gd name="connsiteX16" fmla="*/ 81072 w 861617"/>
                <a:gd name="connsiteY16" fmla="*/ 566366 h 852061"/>
                <a:gd name="connsiteX17" fmla="*/ 14323 w 861617"/>
                <a:gd name="connsiteY17" fmla="*/ 494489 h 852061"/>
                <a:gd name="connsiteX18" fmla="*/ 50853 w 861617"/>
                <a:gd name="connsiteY18" fmla="*/ 330666 h 852061"/>
                <a:gd name="connsiteX19" fmla="*/ 90116 w 861617"/>
                <a:gd name="connsiteY19" fmla="*/ 229212 h 852061"/>
                <a:gd name="connsiteX20" fmla="*/ 118162 w 861617"/>
                <a:gd name="connsiteY20" fmla="*/ 134330 h 852061"/>
                <a:gd name="connsiteX21" fmla="*/ 290151 w 861617"/>
                <a:gd name="connsiteY21" fmla="*/ 80562 h 852061"/>
                <a:gd name="connsiteX22" fmla="*/ 371903 w 861617"/>
                <a:gd name="connsiteY22" fmla="*/ 18612 h 852061"/>
                <a:gd name="connsiteX23" fmla="*/ 431079 w 861617"/>
                <a:gd name="connsiteY23" fmla="*/ 14 h 852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61617" h="852061">
                  <a:moveTo>
                    <a:pt x="431079" y="14"/>
                  </a:moveTo>
                  <a:cubicBezTo>
                    <a:pt x="452315" y="-340"/>
                    <a:pt x="473096" y="6159"/>
                    <a:pt x="490325" y="18543"/>
                  </a:cubicBezTo>
                  <a:cubicBezTo>
                    <a:pt x="513463" y="33226"/>
                    <a:pt x="539405" y="62103"/>
                    <a:pt x="571728" y="80492"/>
                  </a:cubicBezTo>
                  <a:cubicBezTo>
                    <a:pt x="617301" y="106362"/>
                    <a:pt x="700737" y="70773"/>
                    <a:pt x="743506" y="134330"/>
                  </a:cubicBezTo>
                  <a:cubicBezTo>
                    <a:pt x="768537" y="171458"/>
                    <a:pt x="769659" y="200475"/>
                    <a:pt x="771552" y="229212"/>
                  </a:cubicBezTo>
                  <a:cubicBezTo>
                    <a:pt x="773585" y="260186"/>
                    <a:pt x="779054" y="288714"/>
                    <a:pt x="810815" y="330666"/>
                  </a:cubicBezTo>
                  <a:cubicBezTo>
                    <a:pt x="863471" y="400096"/>
                    <a:pt x="874409" y="446314"/>
                    <a:pt x="847275" y="494489"/>
                  </a:cubicBezTo>
                  <a:cubicBezTo>
                    <a:pt x="828835" y="527281"/>
                    <a:pt x="789851" y="545530"/>
                    <a:pt x="780877" y="566366"/>
                  </a:cubicBezTo>
                  <a:cubicBezTo>
                    <a:pt x="761666" y="610626"/>
                    <a:pt x="782910" y="643978"/>
                    <a:pt x="756617" y="695509"/>
                  </a:cubicBezTo>
                  <a:cubicBezTo>
                    <a:pt x="739776" y="729958"/>
                    <a:pt x="709277" y="755836"/>
                    <a:pt x="672481" y="766897"/>
                  </a:cubicBezTo>
                  <a:cubicBezTo>
                    <a:pt x="640930" y="777106"/>
                    <a:pt x="609379" y="762422"/>
                    <a:pt x="583927" y="772980"/>
                  </a:cubicBezTo>
                  <a:cubicBezTo>
                    <a:pt x="539475" y="791649"/>
                    <a:pt x="506802" y="834929"/>
                    <a:pt x="471325" y="845837"/>
                  </a:cubicBezTo>
                  <a:cubicBezTo>
                    <a:pt x="444757" y="854137"/>
                    <a:pt x="416280" y="854137"/>
                    <a:pt x="389712" y="845837"/>
                  </a:cubicBezTo>
                  <a:cubicBezTo>
                    <a:pt x="354655" y="834929"/>
                    <a:pt x="321562" y="791649"/>
                    <a:pt x="277110" y="772980"/>
                  </a:cubicBezTo>
                  <a:cubicBezTo>
                    <a:pt x="251799" y="762422"/>
                    <a:pt x="220107" y="777106"/>
                    <a:pt x="188556" y="766897"/>
                  </a:cubicBezTo>
                  <a:cubicBezTo>
                    <a:pt x="152152" y="755584"/>
                    <a:pt x="122073" y="729742"/>
                    <a:pt x="105471" y="695509"/>
                  </a:cubicBezTo>
                  <a:cubicBezTo>
                    <a:pt x="79038" y="643978"/>
                    <a:pt x="100283" y="610626"/>
                    <a:pt x="81072" y="566366"/>
                  </a:cubicBezTo>
                  <a:cubicBezTo>
                    <a:pt x="72097" y="545390"/>
                    <a:pt x="33114" y="527281"/>
                    <a:pt x="14323" y="494489"/>
                  </a:cubicBezTo>
                  <a:cubicBezTo>
                    <a:pt x="-12811" y="446314"/>
                    <a:pt x="-1803" y="400096"/>
                    <a:pt x="50853" y="330666"/>
                  </a:cubicBezTo>
                  <a:cubicBezTo>
                    <a:pt x="82614" y="288714"/>
                    <a:pt x="88083" y="260186"/>
                    <a:pt x="90116" y="229212"/>
                  </a:cubicBezTo>
                  <a:cubicBezTo>
                    <a:pt x="91939" y="200475"/>
                    <a:pt x="93131" y="171458"/>
                    <a:pt x="118162" y="134330"/>
                  </a:cubicBezTo>
                  <a:cubicBezTo>
                    <a:pt x="161141" y="70773"/>
                    <a:pt x="244927" y="106362"/>
                    <a:pt x="290151" y="80562"/>
                  </a:cubicBezTo>
                  <a:cubicBezTo>
                    <a:pt x="322824" y="62173"/>
                    <a:pt x="348696" y="33296"/>
                    <a:pt x="371903" y="18612"/>
                  </a:cubicBezTo>
                  <a:cubicBezTo>
                    <a:pt x="389105" y="6218"/>
                    <a:pt x="409860" y="-305"/>
                    <a:pt x="431079" y="14"/>
                  </a:cubicBezTo>
                  <a:close/>
                </a:path>
              </a:pathLst>
            </a:custGeom>
            <a:solidFill>
              <a:srgbClr val="10A64A"/>
            </a:solidFill>
            <a:ln w="69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608D9020-3489-422F-E14C-0256778478AD}"/>
                </a:ext>
              </a:extLst>
            </p:cNvPr>
            <p:cNvSpPr/>
            <p:nvPr/>
          </p:nvSpPr>
          <p:spPr>
            <a:xfrm>
              <a:off x="6862941" y="3581573"/>
              <a:ext cx="770099" cy="580548"/>
            </a:xfrm>
            <a:custGeom>
              <a:avLst/>
              <a:gdLst>
                <a:gd name="connsiteX0" fmla="*/ 687115 w 770099"/>
                <a:gd name="connsiteY0" fmla="*/ 0 h 580548"/>
                <a:gd name="connsiteX1" fmla="*/ 719297 w 770099"/>
                <a:gd name="connsiteY1" fmla="*/ 59152 h 580548"/>
                <a:gd name="connsiteX2" fmla="*/ 755756 w 770099"/>
                <a:gd name="connsiteY2" fmla="*/ 222975 h 580548"/>
                <a:gd name="connsiteX3" fmla="*/ 689358 w 770099"/>
                <a:gd name="connsiteY3" fmla="*/ 294853 h 580548"/>
                <a:gd name="connsiteX4" fmla="*/ 665099 w 770099"/>
                <a:gd name="connsiteY4" fmla="*/ 423995 h 580548"/>
                <a:gd name="connsiteX5" fmla="*/ 580962 w 770099"/>
                <a:gd name="connsiteY5" fmla="*/ 495384 h 580548"/>
                <a:gd name="connsiteX6" fmla="*/ 492409 w 770099"/>
                <a:gd name="connsiteY6" fmla="*/ 501467 h 580548"/>
                <a:gd name="connsiteX7" fmla="*/ 379806 w 770099"/>
                <a:gd name="connsiteY7" fmla="*/ 574324 h 580548"/>
                <a:gd name="connsiteX8" fmla="*/ 298194 w 770099"/>
                <a:gd name="connsiteY8" fmla="*/ 574324 h 580548"/>
                <a:gd name="connsiteX9" fmla="*/ 185591 w 770099"/>
                <a:gd name="connsiteY9" fmla="*/ 501467 h 580548"/>
                <a:gd name="connsiteX10" fmla="*/ 97037 w 770099"/>
                <a:gd name="connsiteY10" fmla="*/ 495384 h 580548"/>
                <a:gd name="connsiteX11" fmla="*/ 14023 w 770099"/>
                <a:gd name="connsiteY11" fmla="*/ 423995 h 580548"/>
                <a:gd name="connsiteX12" fmla="*/ 0 w 770099"/>
                <a:gd name="connsiteY12" fmla="*/ 375681 h 580548"/>
                <a:gd name="connsiteX13" fmla="*/ 687115 w 770099"/>
                <a:gd name="connsiteY13" fmla="*/ 0 h 580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0099" h="580548">
                  <a:moveTo>
                    <a:pt x="687115" y="0"/>
                  </a:moveTo>
                  <a:cubicBezTo>
                    <a:pt x="694203" y="21480"/>
                    <a:pt x="705106" y="41516"/>
                    <a:pt x="719297" y="59152"/>
                  </a:cubicBezTo>
                  <a:cubicBezTo>
                    <a:pt x="771952" y="128583"/>
                    <a:pt x="782890" y="174800"/>
                    <a:pt x="755756" y="222975"/>
                  </a:cubicBezTo>
                  <a:cubicBezTo>
                    <a:pt x="737316" y="255768"/>
                    <a:pt x="698333" y="274017"/>
                    <a:pt x="689358" y="294853"/>
                  </a:cubicBezTo>
                  <a:cubicBezTo>
                    <a:pt x="670147" y="339112"/>
                    <a:pt x="691392" y="372464"/>
                    <a:pt x="665099" y="423995"/>
                  </a:cubicBezTo>
                  <a:cubicBezTo>
                    <a:pt x="648244" y="458438"/>
                    <a:pt x="617751" y="484308"/>
                    <a:pt x="580962" y="495384"/>
                  </a:cubicBezTo>
                  <a:cubicBezTo>
                    <a:pt x="549411" y="505522"/>
                    <a:pt x="517860" y="490909"/>
                    <a:pt x="492409" y="501467"/>
                  </a:cubicBezTo>
                  <a:cubicBezTo>
                    <a:pt x="447957" y="520136"/>
                    <a:pt x="415284" y="563346"/>
                    <a:pt x="379806" y="574324"/>
                  </a:cubicBezTo>
                  <a:cubicBezTo>
                    <a:pt x="353239" y="582623"/>
                    <a:pt x="324761" y="582623"/>
                    <a:pt x="298194" y="574324"/>
                  </a:cubicBezTo>
                  <a:cubicBezTo>
                    <a:pt x="263137" y="563346"/>
                    <a:pt x="230043" y="520136"/>
                    <a:pt x="185591" y="501467"/>
                  </a:cubicBezTo>
                  <a:cubicBezTo>
                    <a:pt x="160280" y="490909"/>
                    <a:pt x="128589" y="505522"/>
                    <a:pt x="97037" y="495384"/>
                  </a:cubicBezTo>
                  <a:cubicBezTo>
                    <a:pt x="60660" y="484057"/>
                    <a:pt x="30609" y="458214"/>
                    <a:pt x="14023" y="423995"/>
                  </a:cubicBezTo>
                  <a:cubicBezTo>
                    <a:pt x="6163" y="408985"/>
                    <a:pt x="1395" y="392557"/>
                    <a:pt x="0" y="375681"/>
                  </a:cubicBezTo>
                  <a:lnTo>
                    <a:pt x="687115" y="0"/>
                  </a:lnTo>
                  <a:close/>
                </a:path>
              </a:pathLst>
            </a:custGeom>
            <a:solidFill>
              <a:srgbClr val="FF0000"/>
            </a:solidFill>
            <a:ln w="69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D7052063-ABF4-9506-1C90-843317CA50A3}"/>
                </a:ext>
              </a:extLst>
            </p:cNvPr>
            <p:cNvSpPr/>
            <p:nvPr/>
          </p:nvSpPr>
          <p:spPr>
            <a:xfrm>
              <a:off x="6946307" y="3488370"/>
              <a:ext cx="510007" cy="508598"/>
            </a:xfrm>
            <a:custGeom>
              <a:avLst/>
              <a:gdLst>
                <a:gd name="connsiteX0" fmla="*/ 255004 w 510007"/>
                <a:gd name="connsiteY0" fmla="*/ 0 h 508598"/>
                <a:gd name="connsiteX1" fmla="*/ 510007 w 510007"/>
                <a:gd name="connsiteY1" fmla="*/ 254299 h 508598"/>
                <a:gd name="connsiteX2" fmla="*/ 255004 w 510007"/>
                <a:gd name="connsiteY2" fmla="*/ 508599 h 508598"/>
                <a:gd name="connsiteX3" fmla="*/ 0 w 510007"/>
                <a:gd name="connsiteY3" fmla="*/ 254299 h 508598"/>
                <a:gd name="connsiteX4" fmla="*/ 255004 w 510007"/>
                <a:gd name="connsiteY4" fmla="*/ 0 h 508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007" h="508598">
                  <a:moveTo>
                    <a:pt x="255004" y="0"/>
                  </a:moveTo>
                  <a:cubicBezTo>
                    <a:pt x="395838" y="0"/>
                    <a:pt x="510007" y="113854"/>
                    <a:pt x="510007" y="254299"/>
                  </a:cubicBezTo>
                  <a:cubicBezTo>
                    <a:pt x="510007" y="394745"/>
                    <a:pt x="395838" y="508599"/>
                    <a:pt x="255004" y="508599"/>
                  </a:cubicBezTo>
                  <a:cubicBezTo>
                    <a:pt x="114169" y="508599"/>
                    <a:pt x="0" y="394745"/>
                    <a:pt x="0" y="254299"/>
                  </a:cubicBezTo>
                  <a:cubicBezTo>
                    <a:pt x="0" y="113854"/>
                    <a:pt x="114169" y="0"/>
                    <a:pt x="255004" y="0"/>
                  </a:cubicBezTo>
                  <a:close/>
                </a:path>
              </a:pathLst>
            </a:custGeom>
            <a:solidFill>
              <a:srgbClr val="FFFFFF"/>
            </a:solidFill>
            <a:ln w="69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02054DCC-EF56-5168-76AE-221F69DBEC5F}"/>
                </a:ext>
              </a:extLst>
            </p:cNvPr>
            <p:cNvSpPr/>
            <p:nvPr/>
          </p:nvSpPr>
          <p:spPr>
            <a:xfrm>
              <a:off x="7061431" y="3625383"/>
              <a:ext cx="298128" cy="241589"/>
            </a:xfrm>
            <a:custGeom>
              <a:avLst/>
              <a:gdLst>
                <a:gd name="connsiteX0" fmla="*/ 70818 w 298128"/>
                <a:gd name="connsiteY0" fmla="*/ 66524 h 241589"/>
                <a:gd name="connsiteX1" fmla="*/ 120739 w 298128"/>
                <a:gd name="connsiteY1" fmla="*/ 113441 h 241589"/>
                <a:gd name="connsiteX2" fmla="*/ 220861 w 298128"/>
                <a:gd name="connsiteY2" fmla="*/ 11917 h 241589"/>
                <a:gd name="connsiteX3" fmla="*/ 248907 w 298128"/>
                <a:gd name="connsiteY3" fmla="*/ 6393 h 241589"/>
                <a:gd name="connsiteX4" fmla="*/ 288661 w 298128"/>
                <a:gd name="connsiteY4" fmla="*/ 46877 h 241589"/>
                <a:gd name="connsiteX5" fmla="*/ 288661 w 298128"/>
                <a:gd name="connsiteY5" fmla="*/ 79250 h 241589"/>
                <a:gd name="connsiteX6" fmla="*/ 143315 w 298128"/>
                <a:gd name="connsiteY6" fmla="*/ 221887 h 241589"/>
                <a:gd name="connsiteX7" fmla="*/ 95638 w 298128"/>
                <a:gd name="connsiteY7" fmla="*/ 222726 h 241589"/>
                <a:gd name="connsiteX8" fmla="*/ 3999 w 298128"/>
                <a:gd name="connsiteY8" fmla="*/ 132179 h 241589"/>
                <a:gd name="connsiteX9" fmla="*/ 2821 w 298128"/>
                <a:gd name="connsiteY9" fmla="*/ 115906 h 241589"/>
                <a:gd name="connsiteX10" fmla="*/ 4841 w 298128"/>
                <a:gd name="connsiteY10" fmla="*/ 114070 h 241589"/>
                <a:gd name="connsiteX11" fmla="*/ 51116 w 298128"/>
                <a:gd name="connsiteY11" fmla="*/ 66455 h 241589"/>
                <a:gd name="connsiteX12" fmla="*/ 70818 w 298128"/>
                <a:gd name="connsiteY12" fmla="*/ 66455 h 24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8128" h="241589">
                  <a:moveTo>
                    <a:pt x="70818" y="66524"/>
                  </a:moveTo>
                  <a:lnTo>
                    <a:pt x="120739" y="113441"/>
                  </a:lnTo>
                  <a:lnTo>
                    <a:pt x="220861" y="11917"/>
                  </a:lnTo>
                  <a:cubicBezTo>
                    <a:pt x="230747" y="1918"/>
                    <a:pt x="236987" y="-6123"/>
                    <a:pt x="248907" y="6393"/>
                  </a:cubicBezTo>
                  <a:lnTo>
                    <a:pt x="288661" y="46877"/>
                  </a:lnTo>
                  <a:cubicBezTo>
                    <a:pt x="301632" y="59742"/>
                    <a:pt x="300931" y="67224"/>
                    <a:pt x="288661" y="79250"/>
                  </a:cubicBezTo>
                  <a:lnTo>
                    <a:pt x="143315" y="221887"/>
                  </a:lnTo>
                  <a:cubicBezTo>
                    <a:pt x="117443" y="247198"/>
                    <a:pt x="122281" y="248806"/>
                    <a:pt x="95638" y="222726"/>
                  </a:cubicBezTo>
                  <a:lnTo>
                    <a:pt x="3999" y="132179"/>
                  </a:lnTo>
                  <a:cubicBezTo>
                    <a:pt x="-832" y="128010"/>
                    <a:pt x="-1360" y="120724"/>
                    <a:pt x="2821" y="115906"/>
                  </a:cubicBezTo>
                  <a:cubicBezTo>
                    <a:pt x="3419" y="115217"/>
                    <a:pt x="4097" y="114600"/>
                    <a:pt x="4841" y="114070"/>
                  </a:cubicBezTo>
                  <a:lnTo>
                    <a:pt x="51116" y="66455"/>
                  </a:lnTo>
                  <a:cubicBezTo>
                    <a:pt x="58127" y="59463"/>
                    <a:pt x="63666" y="59463"/>
                    <a:pt x="70818" y="66455"/>
                  </a:cubicBezTo>
                  <a:close/>
                </a:path>
              </a:pathLst>
            </a:custGeom>
            <a:solidFill>
              <a:srgbClr val="303030"/>
            </a:solidFill>
            <a:ln w="69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7C28E23A-C71A-A112-9E59-6B40523955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8729" y="3199281"/>
              <a:ext cx="1080000" cy="1080000"/>
            </a:xfrm>
            <a:prstGeom prst="roundRect">
              <a:avLst>
                <a:gd name="adj" fmla="val 11936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CN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883BBD8E-28C0-BD21-8343-C1D4BB122659}"/>
              </a:ext>
            </a:extLst>
          </p:cNvPr>
          <p:cNvSpPr txBox="1"/>
          <p:nvPr/>
        </p:nvSpPr>
        <p:spPr>
          <a:xfrm>
            <a:off x="6152555" y="4401001"/>
            <a:ext cx="1030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b="1" dirty="0"/>
              <a:t>Verifier</a:t>
            </a:r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71599536-BB34-8437-5A40-8D30A75D4345}"/>
              </a:ext>
            </a:extLst>
          </p:cNvPr>
          <p:cNvSpPr/>
          <p:nvPr/>
        </p:nvSpPr>
        <p:spPr>
          <a:xfrm>
            <a:off x="5832937" y="3541821"/>
            <a:ext cx="252000" cy="20324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A3C89C00-DBBE-9AC3-B2D9-9302BF77782A}"/>
              </a:ext>
            </a:extLst>
          </p:cNvPr>
          <p:cNvSpPr/>
          <p:nvPr/>
        </p:nvSpPr>
        <p:spPr>
          <a:xfrm>
            <a:off x="5832937" y="4089701"/>
            <a:ext cx="252000" cy="20324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0B78B1B-7921-A78E-E3B5-BA8E7DEBD9FE}"/>
              </a:ext>
            </a:extLst>
          </p:cNvPr>
          <p:cNvSpPr/>
          <p:nvPr/>
        </p:nvSpPr>
        <p:spPr>
          <a:xfrm rot="1508603">
            <a:off x="7634509" y="2809933"/>
            <a:ext cx="78954" cy="154328"/>
          </a:xfrm>
          <a:prstGeom prst="rect">
            <a:avLst/>
          </a:prstGeom>
          <a:solidFill>
            <a:srgbClr val="FF0000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7A1227D1-A014-F442-2C99-E3127F45248F}"/>
              </a:ext>
            </a:extLst>
          </p:cNvPr>
          <p:cNvSpPr/>
          <p:nvPr/>
        </p:nvSpPr>
        <p:spPr>
          <a:xfrm>
            <a:off x="7215628" y="3827764"/>
            <a:ext cx="255878" cy="20324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D5640FC2-A2DD-F09E-11D8-392E65948E32}"/>
              </a:ext>
            </a:extLst>
          </p:cNvPr>
          <p:cNvSpPr>
            <a:spLocks noChangeAspect="1"/>
          </p:cNvSpPr>
          <p:nvPr/>
        </p:nvSpPr>
        <p:spPr>
          <a:xfrm>
            <a:off x="7529908" y="3429000"/>
            <a:ext cx="1939039" cy="967153"/>
          </a:xfrm>
          <a:prstGeom prst="roundRect">
            <a:avLst>
              <a:gd name="adj" fmla="val 11936"/>
            </a:avLst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07735C-7CE3-DF37-6873-26358379877F}"/>
              </a:ext>
            </a:extLst>
          </p:cNvPr>
          <p:cNvSpPr txBox="1"/>
          <p:nvPr/>
        </p:nvSpPr>
        <p:spPr>
          <a:xfrm>
            <a:off x="7997601" y="3499867"/>
            <a:ext cx="1018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b="1" dirty="0">
                <a:solidFill>
                  <a:srgbClr val="FF0000"/>
                </a:solidFill>
              </a:rPr>
              <a:t>Wrong!</a:t>
            </a:r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C0E4CC32-E7ED-43ED-B47A-04ECBAE733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68438" y="3546778"/>
            <a:ext cx="329163" cy="329163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F72F6B28-8371-E5F0-F8DF-635A2D4DD1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75576" y="3946888"/>
            <a:ext cx="329163" cy="32916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60879685-65F0-ECDA-E74A-E02C73DB5BAA}"/>
              </a:ext>
            </a:extLst>
          </p:cNvPr>
          <p:cNvSpPr txBox="1"/>
          <p:nvPr/>
        </p:nvSpPr>
        <p:spPr>
          <a:xfrm>
            <a:off x="7997601" y="3903890"/>
            <a:ext cx="1450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b="1" dirty="0">
                <a:solidFill>
                  <a:srgbClr val="FF0000"/>
                </a:solidFill>
              </a:rPr>
              <a:t>No Reward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1219EF2-5441-C83D-8457-F4A87106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979" y="2927422"/>
            <a:ext cx="845642" cy="84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64B3A0C-4C54-F6A1-2B28-49A810BBDD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76226" y="4223307"/>
            <a:ext cx="1523584" cy="540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F819D60-E837-98CA-A22F-D417B8E04C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09680" y="3232714"/>
            <a:ext cx="1865971" cy="38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1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3ADC6-4EFB-B7E8-2469-502D6A72F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0" name="Rounded Rectangle 6169">
            <a:extLst>
              <a:ext uri="{FF2B5EF4-FFF2-40B4-BE49-F238E27FC236}">
                <a16:creationId xmlns:a16="http://schemas.microsoft.com/office/drawing/2014/main" id="{188B1641-AF84-EBCF-92EF-E4A12900AEE2}"/>
              </a:ext>
            </a:extLst>
          </p:cNvPr>
          <p:cNvSpPr/>
          <p:nvPr/>
        </p:nvSpPr>
        <p:spPr>
          <a:xfrm>
            <a:off x="2975790" y="3429000"/>
            <a:ext cx="6240419" cy="2235144"/>
          </a:xfrm>
          <a:prstGeom prst="roundRect">
            <a:avLst>
              <a:gd name="adj" fmla="val 4717"/>
            </a:avLst>
          </a:prstGeom>
          <a:solidFill>
            <a:srgbClr val="FBE3D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69" name="Rounded Rectangle 6168">
            <a:extLst>
              <a:ext uri="{FF2B5EF4-FFF2-40B4-BE49-F238E27FC236}">
                <a16:creationId xmlns:a16="http://schemas.microsoft.com/office/drawing/2014/main" id="{7B358A46-E7FD-E446-5C8C-530693962BAB}"/>
              </a:ext>
            </a:extLst>
          </p:cNvPr>
          <p:cNvSpPr/>
          <p:nvPr/>
        </p:nvSpPr>
        <p:spPr>
          <a:xfrm>
            <a:off x="2975791" y="1911104"/>
            <a:ext cx="6240418" cy="1449246"/>
          </a:xfrm>
          <a:prstGeom prst="roundRect">
            <a:avLst>
              <a:gd name="adj" fmla="val 441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45033D1-C6DE-C211-1C6B-C0DD1EA6C7EB}"/>
              </a:ext>
            </a:extLst>
          </p:cNvPr>
          <p:cNvSpPr/>
          <p:nvPr/>
        </p:nvSpPr>
        <p:spPr>
          <a:xfrm>
            <a:off x="7381376" y="2250408"/>
            <a:ext cx="1628497" cy="689681"/>
          </a:xfrm>
          <a:prstGeom prst="roundRect">
            <a:avLst/>
          </a:prstGeom>
          <a:solidFill>
            <a:srgbClr val="E8E8E8">
              <a:alpha val="50980"/>
            </a:srgb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D1061645-30D3-94A0-E635-9936C4772E88}"/>
              </a:ext>
            </a:extLst>
          </p:cNvPr>
          <p:cNvSpPr>
            <a:spLocks noChangeAspect="1"/>
          </p:cNvSpPr>
          <p:nvPr/>
        </p:nvSpPr>
        <p:spPr>
          <a:xfrm>
            <a:off x="6903811" y="3508987"/>
            <a:ext cx="972000" cy="972000"/>
          </a:xfrm>
          <a:prstGeom prst="roundRect">
            <a:avLst>
              <a:gd name="adj" fmla="val 11936"/>
            </a:avLst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840F97-0CF5-FDA1-EB07-67A03C10425D}"/>
              </a:ext>
            </a:extLst>
          </p:cNvPr>
          <p:cNvSpPr txBox="1"/>
          <p:nvPr/>
        </p:nvSpPr>
        <p:spPr>
          <a:xfrm>
            <a:off x="7013520" y="4493572"/>
            <a:ext cx="75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/>
              <a:t>TinyV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4F1977C-790A-33C9-FF0C-16462E0B103B}"/>
              </a:ext>
            </a:extLst>
          </p:cNvPr>
          <p:cNvGrpSpPr/>
          <p:nvPr/>
        </p:nvGrpSpPr>
        <p:grpSpPr>
          <a:xfrm rot="5400000">
            <a:off x="7139526" y="2642232"/>
            <a:ext cx="500568" cy="1207772"/>
            <a:chOff x="5742947" y="2466750"/>
            <a:chExt cx="1009650" cy="642938"/>
          </a:xfrm>
        </p:grpSpPr>
        <p:cxnSp>
          <p:nvCxnSpPr>
            <p:cNvPr id="4" name="Elbow Connector 3">
              <a:extLst>
                <a:ext uri="{FF2B5EF4-FFF2-40B4-BE49-F238E27FC236}">
                  <a16:creationId xmlns:a16="http://schemas.microsoft.com/office/drawing/2014/main" id="{8F6B3B5A-4714-23BB-6573-572E26993373}"/>
                </a:ext>
              </a:extLst>
            </p:cNvPr>
            <p:cNvCxnSpPr>
              <a:cxnSpLocks/>
            </p:cNvCxnSpPr>
            <p:nvPr/>
          </p:nvCxnSpPr>
          <p:spPr>
            <a:xfrm>
              <a:off x="5742947" y="2466750"/>
              <a:ext cx="1009650" cy="31455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DDBF9491-7FD9-5F93-C82A-C8B4FAC3DA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2947" y="2781300"/>
              <a:ext cx="1009650" cy="328388"/>
            </a:xfrm>
            <a:prstGeom prst="bentConnector3">
              <a:avLst/>
            </a:prstGeom>
            <a:ln w="3810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4F1E88A-9044-EFE0-D3D0-000A9D1F7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89508" y="3623259"/>
            <a:ext cx="800605" cy="80060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872A932-9DCD-B52A-5D2D-6561511BA3E1}"/>
              </a:ext>
            </a:extLst>
          </p:cNvPr>
          <p:cNvSpPr txBox="1"/>
          <p:nvPr/>
        </p:nvSpPr>
        <p:spPr>
          <a:xfrm>
            <a:off x="7127494" y="2942930"/>
            <a:ext cx="524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b="1" dirty="0"/>
              <a:t>SFT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1CD8FEA-96E5-040A-6E5A-C3E45BA5EA48}"/>
              </a:ext>
            </a:extLst>
          </p:cNvPr>
          <p:cNvSpPr/>
          <p:nvPr/>
        </p:nvSpPr>
        <p:spPr>
          <a:xfrm>
            <a:off x="5769748" y="2259915"/>
            <a:ext cx="1454066" cy="689681"/>
          </a:xfrm>
          <a:prstGeom prst="roundRect">
            <a:avLst/>
          </a:prstGeom>
          <a:solidFill>
            <a:srgbClr val="E8E8E8">
              <a:alpha val="50980"/>
            </a:srgb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FAE1C0-6C6C-E81E-1D15-1F79756E1A1D}"/>
              </a:ext>
            </a:extLst>
          </p:cNvPr>
          <p:cNvSpPr txBox="1"/>
          <p:nvPr/>
        </p:nvSpPr>
        <p:spPr>
          <a:xfrm>
            <a:off x="6351927" y="2277482"/>
            <a:ext cx="84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b="1" dirty="0"/>
              <a:t>Real </a:t>
            </a:r>
          </a:p>
          <a:p>
            <a:pPr algn="ctr"/>
            <a:r>
              <a:rPr lang="en-CN" b="1" dirty="0"/>
              <a:t>FN/TN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4A06ED-796E-78C5-98DE-6C279038399F}"/>
              </a:ext>
            </a:extLst>
          </p:cNvPr>
          <p:cNvSpPr txBox="1"/>
          <p:nvPr/>
        </p:nvSpPr>
        <p:spPr>
          <a:xfrm>
            <a:off x="7826984" y="2266134"/>
            <a:ext cx="1182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b="1" dirty="0"/>
              <a:t>Synthetic</a:t>
            </a:r>
          </a:p>
          <a:p>
            <a:pPr algn="ctr"/>
            <a:r>
              <a:rPr lang="en-CN" b="1" dirty="0"/>
              <a:t>FN/TN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AE8F5A1-E6D3-D894-FCD2-A56FA1A2B2F4}"/>
              </a:ext>
            </a:extLst>
          </p:cNvPr>
          <p:cNvGrpSpPr>
            <a:grpSpLocks noChangeAspect="1"/>
          </p:cNvGrpSpPr>
          <p:nvPr/>
        </p:nvGrpSpPr>
        <p:grpSpPr>
          <a:xfrm>
            <a:off x="5501927" y="4150185"/>
            <a:ext cx="972000" cy="972000"/>
            <a:chOff x="6648729" y="3199281"/>
            <a:chExt cx="1080000" cy="1080000"/>
          </a:xfrm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EDC4EC4-B619-74A4-DD14-0793EA4471F8}"/>
                </a:ext>
              </a:extLst>
            </p:cNvPr>
            <p:cNvSpPr/>
            <p:nvPr/>
          </p:nvSpPr>
          <p:spPr>
            <a:xfrm>
              <a:off x="6771493" y="3310060"/>
              <a:ext cx="861617" cy="852061"/>
            </a:xfrm>
            <a:custGeom>
              <a:avLst/>
              <a:gdLst>
                <a:gd name="connsiteX0" fmla="*/ 431079 w 861617"/>
                <a:gd name="connsiteY0" fmla="*/ 14 h 852061"/>
                <a:gd name="connsiteX1" fmla="*/ 490325 w 861617"/>
                <a:gd name="connsiteY1" fmla="*/ 18543 h 852061"/>
                <a:gd name="connsiteX2" fmla="*/ 571728 w 861617"/>
                <a:gd name="connsiteY2" fmla="*/ 80492 h 852061"/>
                <a:gd name="connsiteX3" fmla="*/ 743506 w 861617"/>
                <a:gd name="connsiteY3" fmla="*/ 134330 h 852061"/>
                <a:gd name="connsiteX4" fmla="*/ 771552 w 861617"/>
                <a:gd name="connsiteY4" fmla="*/ 229212 h 852061"/>
                <a:gd name="connsiteX5" fmla="*/ 810815 w 861617"/>
                <a:gd name="connsiteY5" fmla="*/ 330666 h 852061"/>
                <a:gd name="connsiteX6" fmla="*/ 847275 w 861617"/>
                <a:gd name="connsiteY6" fmla="*/ 494489 h 852061"/>
                <a:gd name="connsiteX7" fmla="*/ 780877 w 861617"/>
                <a:gd name="connsiteY7" fmla="*/ 566366 h 852061"/>
                <a:gd name="connsiteX8" fmla="*/ 756617 w 861617"/>
                <a:gd name="connsiteY8" fmla="*/ 695509 h 852061"/>
                <a:gd name="connsiteX9" fmla="*/ 672481 w 861617"/>
                <a:gd name="connsiteY9" fmla="*/ 766897 h 852061"/>
                <a:gd name="connsiteX10" fmla="*/ 583927 w 861617"/>
                <a:gd name="connsiteY10" fmla="*/ 772980 h 852061"/>
                <a:gd name="connsiteX11" fmla="*/ 471325 w 861617"/>
                <a:gd name="connsiteY11" fmla="*/ 845837 h 852061"/>
                <a:gd name="connsiteX12" fmla="*/ 389712 w 861617"/>
                <a:gd name="connsiteY12" fmla="*/ 845837 h 852061"/>
                <a:gd name="connsiteX13" fmla="*/ 277110 w 861617"/>
                <a:gd name="connsiteY13" fmla="*/ 772980 h 852061"/>
                <a:gd name="connsiteX14" fmla="*/ 188556 w 861617"/>
                <a:gd name="connsiteY14" fmla="*/ 766897 h 852061"/>
                <a:gd name="connsiteX15" fmla="*/ 105471 w 861617"/>
                <a:gd name="connsiteY15" fmla="*/ 695509 h 852061"/>
                <a:gd name="connsiteX16" fmla="*/ 81072 w 861617"/>
                <a:gd name="connsiteY16" fmla="*/ 566366 h 852061"/>
                <a:gd name="connsiteX17" fmla="*/ 14323 w 861617"/>
                <a:gd name="connsiteY17" fmla="*/ 494489 h 852061"/>
                <a:gd name="connsiteX18" fmla="*/ 50853 w 861617"/>
                <a:gd name="connsiteY18" fmla="*/ 330666 h 852061"/>
                <a:gd name="connsiteX19" fmla="*/ 90116 w 861617"/>
                <a:gd name="connsiteY19" fmla="*/ 229212 h 852061"/>
                <a:gd name="connsiteX20" fmla="*/ 118162 w 861617"/>
                <a:gd name="connsiteY20" fmla="*/ 134330 h 852061"/>
                <a:gd name="connsiteX21" fmla="*/ 290151 w 861617"/>
                <a:gd name="connsiteY21" fmla="*/ 80562 h 852061"/>
                <a:gd name="connsiteX22" fmla="*/ 371903 w 861617"/>
                <a:gd name="connsiteY22" fmla="*/ 18612 h 852061"/>
                <a:gd name="connsiteX23" fmla="*/ 431079 w 861617"/>
                <a:gd name="connsiteY23" fmla="*/ 14 h 852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61617" h="852061">
                  <a:moveTo>
                    <a:pt x="431079" y="14"/>
                  </a:moveTo>
                  <a:cubicBezTo>
                    <a:pt x="452315" y="-340"/>
                    <a:pt x="473096" y="6159"/>
                    <a:pt x="490325" y="18543"/>
                  </a:cubicBezTo>
                  <a:cubicBezTo>
                    <a:pt x="513463" y="33226"/>
                    <a:pt x="539405" y="62103"/>
                    <a:pt x="571728" y="80492"/>
                  </a:cubicBezTo>
                  <a:cubicBezTo>
                    <a:pt x="617301" y="106362"/>
                    <a:pt x="700737" y="70773"/>
                    <a:pt x="743506" y="134330"/>
                  </a:cubicBezTo>
                  <a:cubicBezTo>
                    <a:pt x="768537" y="171458"/>
                    <a:pt x="769659" y="200475"/>
                    <a:pt x="771552" y="229212"/>
                  </a:cubicBezTo>
                  <a:cubicBezTo>
                    <a:pt x="773585" y="260186"/>
                    <a:pt x="779054" y="288714"/>
                    <a:pt x="810815" y="330666"/>
                  </a:cubicBezTo>
                  <a:cubicBezTo>
                    <a:pt x="863471" y="400096"/>
                    <a:pt x="874409" y="446314"/>
                    <a:pt x="847275" y="494489"/>
                  </a:cubicBezTo>
                  <a:cubicBezTo>
                    <a:pt x="828835" y="527281"/>
                    <a:pt x="789851" y="545530"/>
                    <a:pt x="780877" y="566366"/>
                  </a:cubicBezTo>
                  <a:cubicBezTo>
                    <a:pt x="761666" y="610626"/>
                    <a:pt x="782910" y="643978"/>
                    <a:pt x="756617" y="695509"/>
                  </a:cubicBezTo>
                  <a:cubicBezTo>
                    <a:pt x="739776" y="729958"/>
                    <a:pt x="709277" y="755836"/>
                    <a:pt x="672481" y="766897"/>
                  </a:cubicBezTo>
                  <a:cubicBezTo>
                    <a:pt x="640930" y="777106"/>
                    <a:pt x="609379" y="762422"/>
                    <a:pt x="583927" y="772980"/>
                  </a:cubicBezTo>
                  <a:cubicBezTo>
                    <a:pt x="539475" y="791649"/>
                    <a:pt x="506802" y="834929"/>
                    <a:pt x="471325" y="845837"/>
                  </a:cubicBezTo>
                  <a:cubicBezTo>
                    <a:pt x="444757" y="854137"/>
                    <a:pt x="416280" y="854137"/>
                    <a:pt x="389712" y="845837"/>
                  </a:cubicBezTo>
                  <a:cubicBezTo>
                    <a:pt x="354655" y="834929"/>
                    <a:pt x="321562" y="791649"/>
                    <a:pt x="277110" y="772980"/>
                  </a:cubicBezTo>
                  <a:cubicBezTo>
                    <a:pt x="251799" y="762422"/>
                    <a:pt x="220107" y="777106"/>
                    <a:pt x="188556" y="766897"/>
                  </a:cubicBezTo>
                  <a:cubicBezTo>
                    <a:pt x="152152" y="755584"/>
                    <a:pt x="122073" y="729742"/>
                    <a:pt x="105471" y="695509"/>
                  </a:cubicBezTo>
                  <a:cubicBezTo>
                    <a:pt x="79038" y="643978"/>
                    <a:pt x="100283" y="610626"/>
                    <a:pt x="81072" y="566366"/>
                  </a:cubicBezTo>
                  <a:cubicBezTo>
                    <a:pt x="72097" y="545390"/>
                    <a:pt x="33114" y="527281"/>
                    <a:pt x="14323" y="494489"/>
                  </a:cubicBezTo>
                  <a:cubicBezTo>
                    <a:pt x="-12811" y="446314"/>
                    <a:pt x="-1803" y="400096"/>
                    <a:pt x="50853" y="330666"/>
                  </a:cubicBezTo>
                  <a:cubicBezTo>
                    <a:pt x="82614" y="288714"/>
                    <a:pt x="88083" y="260186"/>
                    <a:pt x="90116" y="229212"/>
                  </a:cubicBezTo>
                  <a:cubicBezTo>
                    <a:pt x="91939" y="200475"/>
                    <a:pt x="93131" y="171458"/>
                    <a:pt x="118162" y="134330"/>
                  </a:cubicBezTo>
                  <a:cubicBezTo>
                    <a:pt x="161141" y="70773"/>
                    <a:pt x="244927" y="106362"/>
                    <a:pt x="290151" y="80562"/>
                  </a:cubicBezTo>
                  <a:cubicBezTo>
                    <a:pt x="322824" y="62173"/>
                    <a:pt x="348696" y="33296"/>
                    <a:pt x="371903" y="18612"/>
                  </a:cubicBezTo>
                  <a:cubicBezTo>
                    <a:pt x="389105" y="6218"/>
                    <a:pt x="409860" y="-305"/>
                    <a:pt x="431079" y="14"/>
                  </a:cubicBezTo>
                  <a:close/>
                </a:path>
              </a:pathLst>
            </a:custGeom>
            <a:solidFill>
              <a:srgbClr val="10A64A"/>
            </a:solidFill>
            <a:ln w="69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980FDA4C-D1A6-66F4-6385-20219B448819}"/>
                </a:ext>
              </a:extLst>
            </p:cNvPr>
            <p:cNvSpPr/>
            <p:nvPr/>
          </p:nvSpPr>
          <p:spPr>
            <a:xfrm>
              <a:off x="6862941" y="3581573"/>
              <a:ext cx="770099" cy="580548"/>
            </a:xfrm>
            <a:custGeom>
              <a:avLst/>
              <a:gdLst>
                <a:gd name="connsiteX0" fmla="*/ 687115 w 770099"/>
                <a:gd name="connsiteY0" fmla="*/ 0 h 580548"/>
                <a:gd name="connsiteX1" fmla="*/ 719297 w 770099"/>
                <a:gd name="connsiteY1" fmla="*/ 59152 h 580548"/>
                <a:gd name="connsiteX2" fmla="*/ 755756 w 770099"/>
                <a:gd name="connsiteY2" fmla="*/ 222975 h 580548"/>
                <a:gd name="connsiteX3" fmla="*/ 689358 w 770099"/>
                <a:gd name="connsiteY3" fmla="*/ 294853 h 580548"/>
                <a:gd name="connsiteX4" fmla="*/ 665099 w 770099"/>
                <a:gd name="connsiteY4" fmla="*/ 423995 h 580548"/>
                <a:gd name="connsiteX5" fmla="*/ 580962 w 770099"/>
                <a:gd name="connsiteY5" fmla="*/ 495384 h 580548"/>
                <a:gd name="connsiteX6" fmla="*/ 492409 w 770099"/>
                <a:gd name="connsiteY6" fmla="*/ 501467 h 580548"/>
                <a:gd name="connsiteX7" fmla="*/ 379806 w 770099"/>
                <a:gd name="connsiteY7" fmla="*/ 574324 h 580548"/>
                <a:gd name="connsiteX8" fmla="*/ 298194 w 770099"/>
                <a:gd name="connsiteY8" fmla="*/ 574324 h 580548"/>
                <a:gd name="connsiteX9" fmla="*/ 185591 w 770099"/>
                <a:gd name="connsiteY9" fmla="*/ 501467 h 580548"/>
                <a:gd name="connsiteX10" fmla="*/ 97037 w 770099"/>
                <a:gd name="connsiteY10" fmla="*/ 495384 h 580548"/>
                <a:gd name="connsiteX11" fmla="*/ 14023 w 770099"/>
                <a:gd name="connsiteY11" fmla="*/ 423995 h 580548"/>
                <a:gd name="connsiteX12" fmla="*/ 0 w 770099"/>
                <a:gd name="connsiteY12" fmla="*/ 375681 h 580548"/>
                <a:gd name="connsiteX13" fmla="*/ 687115 w 770099"/>
                <a:gd name="connsiteY13" fmla="*/ 0 h 580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0099" h="580548">
                  <a:moveTo>
                    <a:pt x="687115" y="0"/>
                  </a:moveTo>
                  <a:cubicBezTo>
                    <a:pt x="694203" y="21480"/>
                    <a:pt x="705106" y="41516"/>
                    <a:pt x="719297" y="59152"/>
                  </a:cubicBezTo>
                  <a:cubicBezTo>
                    <a:pt x="771952" y="128583"/>
                    <a:pt x="782890" y="174800"/>
                    <a:pt x="755756" y="222975"/>
                  </a:cubicBezTo>
                  <a:cubicBezTo>
                    <a:pt x="737316" y="255768"/>
                    <a:pt x="698333" y="274017"/>
                    <a:pt x="689358" y="294853"/>
                  </a:cubicBezTo>
                  <a:cubicBezTo>
                    <a:pt x="670147" y="339112"/>
                    <a:pt x="691392" y="372464"/>
                    <a:pt x="665099" y="423995"/>
                  </a:cubicBezTo>
                  <a:cubicBezTo>
                    <a:pt x="648244" y="458438"/>
                    <a:pt x="617751" y="484308"/>
                    <a:pt x="580962" y="495384"/>
                  </a:cubicBezTo>
                  <a:cubicBezTo>
                    <a:pt x="549411" y="505522"/>
                    <a:pt x="517860" y="490909"/>
                    <a:pt x="492409" y="501467"/>
                  </a:cubicBezTo>
                  <a:cubicBezTo>
                    <a:pt x="447957" y="520136"/>
                    <a:pt x="415284" y="563346"/>
                    <a:pt x="379806" y="574324"/>
                  </a:cubicBezTo>
                  <a:cubicBezTo>
                    <a:pt x="353239" y="582623"/>
                    <a:pt x="324761" y="582623"/>
                    <a:pt x="298194" y="574324"/>
                  </a:cubicBezTo>
                  <a:cubicBezTo>
                    <a:pt x="263137" y="563346"/>
                    <a:pt x="230043" y="520136"/>
                    <a:pt x="185591" y="501467"/>
                  </a:cubicBezTo>
                  <a:cubicBezTo>
                    <a:pt x="160280" y="490909"/>
                    <a:pt x="128589" y="505522"/>
                    <a:pt x="97037" y="495384"/>
                  </a:cubicBezTo>
                  <a:cubicBezTo>
                    <a:pt x="60660" y="484057"/>
                    <a:pt x="30609" y="458214"/>
                    <a:pt x="14023" y="423995"/>
                  </a:cubicBezTo>
                  <a:cubicBezTo>
                    <a:pt x="6163" y="408985"/>
                    <a:pt x="1395" y="392557"/>
                    <a:pt x="0" y="375681"/>
                  </a:cubicBezTo>
                  <a:lnTo>
                    <a:pt x="687115" y="0"/>
                  </a:lnTo>
                  <a:close/>
                </a:path>
              </a:pathLst>
            </a:custGeom>
            <a:solidFill>
              <a:srgbClr val="FF0000"/>
            </a:solidFill>
            <a:ln w="69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258494A6-A83D-7176-AD5E-C2E14797116C}"/>
                </a:ext>
              </a:extLst>
            </p:cNvPr>
            <p:cNvSpPr/>
            <p:nvPr/>
          </p:nvSpPr>
          <p:spPr>
            <a:xfrm>
              <a:off x="6946307" y="3488370"/>
              <a:ext cx="510007" cy="508598"/>
            </a:xfrm>
            <a:custGeom>
              <a:avLst/>
              <a:gdLst>
                <a:gd name="connsiteX0" fmla="*/ 255004 w 510007"/>
                <a:gd name="connsiteY0" fmla="*/ 0 h 508598"/>
                <a:gd name="connsiteX1" fmla="*/ 510007 w 510007"/>
                <a:gd name="connsiteY1" fmla="*/ 254299 h 508598"/>
                <a:gd name="connsiteX2" fmla="*/ 255004 w 510007"/>
                <a:gd name="connsiteY2" fmla="*/ 508599 h 508598"/>
                <a:gd name="connsiteX3" fmla="*/ 0 w 510007"/>
                <a:gd name="connsiteY3" fmla="*/ 254299 h 508598"/>
                <a:gd name="connsiteX4" fmla="*/ 255004 w 510007"/>
                <a:gd name="connsiteY4" fmla="*/ 0 h 508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007" h="508598">
                  <a:moveTo>
                    <a:pt x="255004" y="0"/>
                  </a:moveTo>
                  <a:cubicBezTo>
                    <a:pt x="395838" y="0"/>
                    <a:pt x="510007" y="113854"/>
                    <a:pt x="510007" y="254299"/>
                  </a:cubicBezTo>
                  <a:cubicBezTo>
                    <a:pt x="510007" y="394745"/>
                    <a:pt x="395838" y="508599"/>
                    <a:pt x="255004" y="508599"/>
                  </a:cubicBezTo>
                  <a:cubicBezTo>
                    <a:pt x="114169" y="508599"/>
                    <a:pt x="0" y="394745"/>
                    <a:pt x="0" y="254299"/>
                  </a:cubicBezTo>
                  <a:cubicBezTo>
                    <a:pt x="0" y="113854"/>
                    <a:pt x="114169" y="0"/>
                    <a:pt x="255004" y="0"/>
                  </a:cubicBezTo>
                  <a:close/>
                </a:path>
              </a:pathLst>
            </a:custGeom>
            <a:solidFill>
              <a:srgbClr val="FFFFFF"/>
            </a:solidFill>
            <a:ln w="69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dirty="0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1181B591-7263-466A-A39F-202FB0C5E8C2}"/>
                </a:ext>
              </a:extLst>
            </p:cNvPr>
            <p:cNvSpPr/>
            <p:nvPr/>
          </p:nvSpPr>
          <p:spPr>
            <a:xfrm>
              <a:off x="7061431" y="3625383"/>
              <a:ext cx="298128" cy="241589"/>
            </a:xfrm>
            <a:custGeom>
              <a:avLst/>
              <a:gdLst>
                <a:gd name="connsiteX0" fmla="*/ 70818 w 298128"/>
                <a:gd name="connsiteY0" fmla="*/ 66524 h 241589"/>
                <a:gd name="connsiteX1" fmla="*/ 120739 w 298128"/>
                <a:gd name="connsiteY1" fmla="*/ 113441 h 241589"/>
                <a:gd name="connsiteX2" fmla="*/ 220861 w 298128"/>
                <a:gd name="connsiteY2" fmla="*/ 11917 h 241589"/>
                <a:gd name="connsiteX3" fmla="*/ 248907 w 298128"/>
                <a:gd name="connsiteY3" fmla="*/ 6393 h 241589"/>
                <a:gd name="connsiteX4" fmla="*/ 288661 w 298128"/>
                <a:gd name="connsiteY4" fmla="*/ 46877 h 241589"/>
                <a:gd name="connsiteX5" fmla="*/ 288661 w 298128"/>
                <a:gd name="connsiteY5" fmla="*/ 79250 h 241589"/>
                <a:gd name="connsiteX6" fmla="*/ 143315 w 298128"/>
                <a:gd name="connsiteY6" fmla="*/ 221887 h 241589"/>
                <a:gd name="connsiteX7" fmla="*/ 95638 w 298128"/>
                <a:gd name="connsiteY7" fmla="*/ 222726 h 241589"/>
                <a:gd name="connsiteX8" fmla="*/ 3999 w 298128"/>
                <a:gd name="connsiteY8" fmla="*/ 132179 h 241589"/>
                <a:gd name="connsiteX9" fmla="*/ 2821 w 298128"/>
                <a:gd name="connsiteY9" fmla="*/ 115906 h 241589"/>
                <a:gd name="connsiteX10" fmla="*/ 4841 w 298128"/>
                <a:gd name="connsiteY10" fmla="*/ 114070 h 241589"/>
                <a:gd name="connsiteX11" fmla="*/ 51116 w 298128"/>
                <a:gd name="connsiteY11" fmla="*/ 66455 h 241589"/>
                <a:gd name="connsiteX12" fmla="*/ 70818 w 298128"/>
                <a:gd name="connsiteY12" fmla="*/ 66455 h 24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8128" h="241589">
                  <a:moveTo>
                    <a:pt x="70818" y="66524"/>
                  </a:moveTo>
                  <a:lnTo>
                    <a:pt x="120739" y="113441"/>
                  </a:lnTo>
                  <a:lnTo>
                    <a:pt x="220861" y="11917"/>
                  </a:lnTo>
                  <a:cubicBezTo>
                    <a:pt x="230747" y="1918"/>
                    <a:pt x="236987" y="-6123"/>
                    <a:pt x="248907" y="6393"/>
                  </a:cubicBezTo>
                  <a:lnTo>
                    <a:pt x="288661" y="46877"/>
                  </a:lnTo>
                  <a:cubicBezTo>
                    <a:pt x="301632" y="59742"/>
                    <a:pt x="300931" y="67224"/>
                    <a:pt x="288661" y="79250"/>
                  </a:cubicBezTo>
                  <a:lnTo>
                    <a:pt x="143315" y="221887"/>
                  </a:lnTo>
                  <a:cubicBezTo>
                    <a:pt x="117443" y="247198"/>
                    <a:pt x="122281" y="248806"/>
                    <a:pt x="95638" y="222726"/>
                  </a:cubicBezTo>
                  <a:lnTo>
                    <a:pt x="3999" y="132179"/>
                  </a:lnTo>
                  <a:cubicBezTo>
                    <a:pt x="-832" y="128010"/>
                    <a:pt x="-1360" y="120724"/>
                    <a:pt x="2821" y="115906"/>
                  </a:cubicBezTo>
                  <a:cubicBezTo>
                    <a:pt x="3419" y="115217"/>
                    <a:pt x="4097" y="114600"/>
                    <a:pt x="4841" y="114070"/>
                  </a:cubicBezTo>
                  <a:lnTo>
                    <a:pt x="51116" y="66455"/>
                  </a:lnTo>
                  <a:cubicBezTo>
                    <a:pt x="58127" y="59463"/>
                    <a:pt x="63666" y="59463"/>
                    <a:pt x="70818" y="66455"/>
                  </a:cubicBezTo>
                  <a:close/>
                </a:path>
              </a:pathLst>
            </a:custGeom>
            <a:solidFill>
              <a:srgbClr val="303030"/>
            </a:solidFill>
            <a:ln w="69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F0191CE5-2D88-0241-77E5-3C8E66733A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48729" y="3199281"/>
              <a:ext cx="1080000" cy="1080000"/>
            </a:xfrm>
            <a:prstGeom prst="roundRect">
              <a:avLst>
                <a:gd name="adj" fmla="val 11936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CN" dirty="0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9D349AC-2ACA-0EAD-C929-5E1AEE6CC0A4}"/>
              </a:ext>
            </a:extLst>
          </p:cNvPr>
          <p:cNvSpPr txBox="1"/>
          <p:nvPr/>
        </p:nvSpPr>
        <p:spPr>
          <a:xfrm>
            <a:off x="5361441" y="5112465"/>
            <a:ext cx="1252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b="1" dirty="0"/>
              <a:t>Rule-based</a:t>
            </a:r>
          </a:p>
          <a:p>
            <a:pPr algn="ctr"/>
            <a:r>
              <a:rPr lang="en-CN" sz="1600" b="1" dirty="0"/>
              <a:t>Verifier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2662B10-07C4-92B3-E7C8-CC7E68445D43}"/>
              </a:ext>
            </a:extLst>
          </p:cNvPr>
          <p:cNvGrpSpPr>
            <a:grpSpLocks noChangeAspect="1"/>
          </p:cNvGrpSpPr>
          <p:nvPr/>
        </p:nvGrpSpPr>
        <p:grpSpPr>
          <a:xfrm>
            <a:off x="4515680" y="4854788"/>
            <a:ext cx="612000" cy="611555"/>
            <a:chOff x="3605613" y="3905568"/>
            <a:chExt cx="749344" cy="748800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0D52E354-C826-6A31-C9D7-D51E67C72661}"/>
                </a:ext>
              </a:extLst>
            </p:cNvPr>
            <p:cNvSpPr/>
            <p:nvPr/>
          </p:nvSpPr>
          <p:spPr>
            <a:xfrm>
              <a:off x="3605613" y="3905568"/>
              <a:ext cx="749344" cy="748800"/>
            </a:xfrm>
            <a:prstGeom prst="roundRect">
              <a:avLst>
                <a:gd name="adj" fmla="val 11936"/>
              </a:avLst>
            </a:prstGeom>
            <a:solidFill>
              <a:schemeClr val="bg2">
                <a:lumMod val="90000"/>
                <a:alpha val="60392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71" name="Picture 70" descr="A cartoon of a robot&#10;&#10;AI-generated content may be incorrect.">
              <a:extLst>
                <a:ext uri="{FF2B5EF4-FFF2-40B4-BE49-F238E27FC236}">
                  <a16:creationId xmlns:a16="http://schemas.microsoft.com/office/drawing/2014/main" id="{5ACBC592-8BAA-A72B-D84D-C9CD4BE8B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2038" y="3992404"/>
              <a:ext cx="528949" cy="528949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20EEFE2-D79D-289E-346C-6AD190D73F01}"/>
              </a:ext>
            </a:extLst>
          </p:cNvPr>
          <p:cNvGrpSpPr>
            <a:grpSpLocks noChangeAspect="1"/>
          </p:cNvGrpSpPr>
          <p:nvPr/>
        </p:nvGrpSpPr>
        <p:grpSpPr>
          <a:xfrm>
            <a:off x="4515680" y="4152101"/>
            <a:ext cx="612000" cy="612000"/>
            <a:chOff x="3605612" y="2844514"/>
            <a:chExt cx="749345" cy="749345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CDBB092C-658E-6F44-E0CB-1906794DBC15}"/>
                </a:ext>
              </a:extLst>
            </p:cNvPr>
            <p:cNvSpPr/>
            <p:nvPr/>
          </p:nvSpPr>
          <p:spPr>
            <a:xfrm>
              <a:off x="3605612" y="2844514"/>
              <a:ext cx="749345" cy="749345"/>
            </a:xfrm>
            <a:prstGeom prst="roundRect">
              <a:avLst>
                <a:gd name="adj" fmla="val 11936"/>
              </a:avLst>
            </a:prstGeom>
            <a:solidFill>
              <a:schemeClr val="accent6">
                <a:lumMod val="60000"/>
                <a:lumOff val="40000"/>
                <a:alpha val="60392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pic>
          <p:nvPicPr>
            <p:cNvPr id="74" name="Picture 73" descr="A cartoon of a person&#10;&#10;AI-generated content may be incorrect.">
              <a:extLst>
                <a:ext uri="{FF2B5EF4-FFF2-40B4-BE49-F238E27FC236}">
                  <a16:creationId xmlns:a16="http://schemas.microsoft.com/office/drawing/2014/main" id="{E1BC9711-1C4E-2597-5B76-2DE786E16329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5199" y="2932672"/>
              <a:ext cx="617108" cy="573029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AD3CC1D-95CC-7E46-CABD-273FEA878BB3}"/>
              </a:ext>
            </a:extLst>
          </p:cNvPr>
          <p:cNvGrpSpPr/>
          <p:nvPr/>
        </p:nvGrpSpPr>
        <p:grpSpPr>
          <a:xfrm>
            <a:off x="3133964" y="4119547"/>
            <a:ext cx="1349216" cy="338554"/>
            <a:chOff x="1933462" y="3208806"/>
            <a:chExt cx="1349216" cy="338554"/>
          </a:xfrm>
          <a:noFill/>
        </p:grpSpPr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4095AC97-0498-F480-4A7F-759704A3B9CF}"/>
                </a:ext>
              </a:extLst>
            </p:cNvPr>
            <p:cNvSpPr/>
            <p:nvPr/>
          </p:nvSpPr>
          <p:spPr>
            <a:xfrm>
              <a:off x="1958178" y="3266494"/>
              <a:ext cx="1299783" cy="233260"/>
            </a:xfrm>
            <a:prstGeom prst="roundRect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F2722E6-8ACD-255B-5A35-8EBF93E936C6}"/>
                </a:ext>
              </a:extLst>
            </p:cNvPr>
            <p:cNvSpPr txBox="1"/>
            <p:nvPr/>
          </p:nvSpPr>
          <p:spPr>
            <a:xfrm>
              <a:off x="1933462" y="3208806"/>
              <a:ext cx="1349216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CN" sz="1600" dirty="0"/>
                <a:t>Ground Truth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88EA1E2-3F8E-5F68-9C54-67FD7B627E3B}"/>
              </a:ext>
            </a:extLst>
          </p:cNvPr>
          <p:cNvGrpSpPr/>
          <p:nvPr/>
        </p:nvGrpSpPr>
        <p:grpSpPr>
          <a:xfrm>
            <a:off x="3915228" y="4839198"/>
            <a:ext cx="551754" cy="338554"/>
            <a:chOff x="2305659" y="4296909"/>
            <a:chExt cx="551754" cy="338554"/>
          </a:xfrm>
          <a:noFill/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FFE023D9-B1A3-97CB-D8C1-CEF70034B964}"/>
                </a:ext>
              </a:extLst>
            </p:cNvPr>
            <p:cNvSpPr/>
            <p:nvPr/>
          </p:nvSpPr>
          <p:spPr>
            <a:xfrm>
              <a:off x="2305659" y="4341637"/>
              <a:ext cx="551754" cy="233260"/>
            </a:xfrm>
            <a:prstGeom prst="roundRect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D337028-797B-4668-DA9C-B559926B7E56}"/>
                </a:ext>
              </a:extLst>
            </p:cNvPr>
            <p:cNvSpPr txBox="1"/>
            <p:nvPr/>
          </p:nvSpPr>
          <p:spPr>
            <a:xfrm>
              <a:off x="2305659" y="4296909"/>
              <a:ext cx="551754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CN" sz="1600" dirty="0"/>
                <a:t>LLM</a:t>
              </a:r>
            </a:p>
          </p:txBody>
        </p:sp>
      </p:grp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5736FD79-F2A5-3E4E-8C80-9D2B3E043219}"/>
              </a:ext>
            </a:extLst>
          </p:cNvPr>
          <p:cNvSpPr>
            <a:spLocks noChangeAspect="1"/>
          </p:cNvSpPr>
          <p:nvPr/>
        </p:nvSpPr>
        <p:spPr>
          <a:xfrm>
            <a:off x="4515680" y="3464784"/>
            <a:ext cx="612000" cy="612000"/>
          </a:xfrm>
          <a:prstGeom prst="roundRect">
            <a:avLst>
              <a:gd name="adj" fmla="val 11936"/>
            </a:avLst>
          </a:prstGeom>
          <a:solidFill>
            <a:schemeClr val="accent1">
              <a:lumMod val="20000"/>
              <a:lumOff val="80000"/>
              <a:alpha val="60392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5" name="Picture 84" descr="A cartoon of a person thinking&#10;&#10;AI-generated content may be incorrect.">
            <a:extLst>
              <a:ext uri="{FF2B5EF4-FFF2-40B4-BE49-F238E27FC236}">
                <a16:creationId xmlns:a16="http://schemas.microsoft.com/office/drawing/2014/main" id="{806A2523-2A29-19D3-9E7D-EAF5E025A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2160" y="3542346"/>
            <a:ext cx="456875" cy="456875"/>
          </a:xfrm>
          <a:prstGeom prst="rect">
            <a:avLst/>
          </a:prstGeom>
        </p:spPr>
      </p:pic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53ACB5FB-D0FF-80D3-A5DF-C7A3FEED5019}"/>
              </a:ext>
            </a:extLst>
          </p:cNvPr>
          <p:cNvCxnSpPr>
            <a:cxnSpLocks/>
          </p:cNvCxnSpPr>
          <p:nvPr/>
        </p:nvCxnSpPr>
        <p:spPr>
          <a:xfrm>
            <a:off x="5127680" y="3692138"/>
            <a:ext cx="1776131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DDB1ADBD-F261-0B73-F743-1BE0BD19BF34}"/>
              </a:ext>
            </a:extLst>
          </p:cNvPr>
          <p:cNvCxnSpPr>
            <a:cxnSpLocks/>
          </p:cNvCxnSpPr>
          <p:nvPr/>
        </p:nvCxnSpPr>
        <p:spPr>
          <a:xfrm>
            <a:off x="6485617" y="4294272"/>
            <a:ext cx="418194" cy="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8D139D68-B7D7-9928-F0CD-7F807E6BC6B5}"/>
              </a:ext>
            </a:extLst>
          </p:cNvPr>
          <p:cNvSpPr/>
          <p:nvPr/>
        </p:nvSpPr>
        <p:spPr>
          <a:xfrm>
            <a:off x="3637415" y="3493177"/>
            <a:ext cx="817902" cy="243349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CBDE9D6-3508-7589-E5FE-EABBC8E27CFD}"/>
              </a:ext>
            </a:extLst>
          </p:cNvPr>
          <p:cNvSpPr txBox="1"/>
          <p:nvPr/>
        </p:nvSpPr>
        <p:spPr>
          <a:xfrm>
            <a:off x="3635697" y="3446178"/>
            <a:ext cx="837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/>
              <a:t>Prompt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B31C46E-B7F6-221E-1541-B4690DE553D0}"/>
                  </a:ext>
                </a:extLst>
              </p:cNvPr>
              <p:cNvSpPr txBox="1"/>
              <p:nvPr/>
            </p:nvSpPr>
            <p:spPr>
              <a:xfrm>
                <a:off x="4128920" y="3668287"/>
                <a:ext cx="3850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20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CN" sz="2000" b="1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B31C46E-B7F6-221E-1541-B4690DE55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920" y="3668287"/>
                <a:ext cx="385042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C72F37B-F8D6-3DBC-D687-EDFC031F89A0}"/>
                  </a:ext>
                </a:extLst>
              </p:cNvPr>
              <p:cNvSpPr txBox="1"/>
              <p:nvPr/>
            </p:nvSpPr>
            <p:spPr>
              <a:xfrm>
                <a:off x="3824684" y="4333528"/>
                <a:ext cx="711477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𝒓𝒆𝒇</m:t>
                          </m:r>
                        </m:sub>
                      </m:sSub>
                    </m:oMath>
                  </m:oMathPara>
                </a14:m>
                <a:endParaRPr lang="en-CN" sz="2000" b="1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C72F37B-F8D6-3DBC-D687-EDFC031F8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684" y="4333528"/>
                <a:ext cx="711477" cy="429220"/>
              </a:xfrm>
              <a:prstGeom prst="rect">
                <a:avLst/>
              </a:prstGeom>
              <a:blipFill>
                <a:blip r:embed="rId8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1D7C75B-C463-F57C-3B21-34DAD3378CF1}"/>
                  </a:ext>
                </a:extLst>
              </p:cNvPr>
              <p:cNvSpPr txBox="1"/>
              <p:nvPr/>
            </p:nvSpPr>
            <p:spPr>
              <a:xfrm>
                <a:off x="4069253" y="5068384"/>
                <a:ext cx="4710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CN" sz="2000" b="1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1D7C75B-C463-F57C-3B21-34DAD3378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253" y="5068384"/>
                <a:ext cx="471026" cy="400110"/>
              </a:xfrm>
              <a:prstGeom prst="rect">
                <a:avLst/>
              </a:prstGeom>
              <a:blipFill>
                <a:blip r:embed="rId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23A2B244-A149-1BA3-5F6C-6E35FAF9E8E7}"/>
              </a:ext>
            </a:extLst>
          </p:cNvPr>
          <p:cNvSpPr/>
          <p:nvPr/>
        </p:nvSpPr>
        <p:spPr>
          <a:xfrm>
            <a:off x="3816757" y="2262338"/>
            <a:ext cx="738237" cy="689681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DD878EAC-13D1-4052-B3B9-BBC22846838F}"/>
              </a:ext>
            </a:extLst>
          </p:cNvPr>
          <p:cNvCxnSpPr>
            <a:cxnSpLocks/>
          </p:cNvCxnSpPr>
          <p:nvPr/>
        </p:nvCxnSpPr>
        <p:spPr>
          <a:xfrm>
            <a:off x="6485617" y="4972621"/>
            <a:ext cx="1800000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F27E63FA-280E-F8A5-B382-2FF00C778CBB}"/>
              </a:ext>
            </a:extLst>
          </p:cNvPr>
          <p:cNvSpPr txBox="1"/>
          <p:nvPr/>
        </p:nvSpPr>
        <p:spPr>
          <a:xfrm>
            <a:off x="3660230" y="2942930"/>
            <a:ext cx="111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/>
              <a:t>Big-Math</a:t>
            </a:r>
          </a:p>
        </p:txBody>
      </p:sp>
      <p:pic>
        <p:nvPicPr>
          <p:cNvPr id="6144" name="Picture 6143" descr="A math symbols on a black background&#10;&#10;AI-generated content may be incorrect.">
            <a:extLst>
              <a:ext uri="{FF2B5EF4-FFF2-40B4-BE49-F238E27FC236}">
                <a16:creationId xmlns:a16="http://schemas.microsoft.com/office/drawing/2014/main" id="{F4B7CD42-ACBD-9CE7-8229-2D1C253951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33964" y="2348572"/>
            <a:ext cx="503819" cy="503819"/>
          </a:xfrm>
          <a:prstGeom prst="rect">
            <a:avLst/>
          </a:prstGeom>
        </p:spPr>
      </p:pic>
      <p:sp>
        <p:nvSpPr>
          <p:cNvPr id="6145" name="Right Arrow 6144">
            <a:extLst>
              <a:ext uri="{FF2B5EF4-FFF2-40B4-BE49-F238E27FC236}">
                <a16:creationId xmlns:a16="http://schemas.microsoft.com/office/drawing/2014/main" id="{B961FFF5-3DF2-4795-BD6E-A517EF0197DF}"/>
              </a:ext>
            </a:extLst>
          </p:cNvPr>
          <p:cNvSpPr/>
          <p:nvPr/>
        </p:nvSpPr>
        <p:spPr>
          <a:xfrm>
            <a:off x="4601605" y="2559176"/>
            <a:ext cx="180000" cy="14158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47" name="Bent-Up Arrow 6146">
            <a:extLst>
              <a:ext uri="{FF2B5EF4-FFF2-40B4-BE49-F238E27FC236}">
                <a16:creationId xmlns:a16="http://schemas.microsoft.com/office/drawing/2014/main" id="{B99F16EC-EA07-FCDE-8257-25F03B288EB7}"/>
              </a:ext>
            </a:extLst>
          </p:cNvPr>
          <p:cNvSpPr/>
          <p:nvPr/>
        </p:nvSpPr>
        <p:spPr>
          <a:xfrm flipV="1">
            <a:off x="4159477" y="2065204"/>
            <a:ext cx="4104000" cy="189914"/>
          </a:xfrm>
          <a:prstGeom prst="bentUpArrow">
            <a:avLst>
              <a:gd name="adj1" fmla="val 36198"/>
              <a:gd name="adj2" fmla="val 35284"/>
              <a:gd name="adj3" fmla="val 440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48" name="Rectangle 6147">
            <a:extLst>
              <a:ext uri="{FF2B5EF4-FFF2-40B4-BE49-F238E27FC236}">
                <a16:creationId xmlns:a16="http://schemas.microsoft.com/office/drawing/2014/main" id="{52CBB67F-5B4B-9F31-5C81-5E5A078DD72F}"/>
              </a:ext>
            </a:extLst>
          </p:cNvPr>
          <p:cNvSpPr/>
          <p:nvPr/>
        </p:nvSpPr>
        <p:spPr>
          <a:xfrm>
            <a:off x="4152277" y="2075598"/>
            <a:ext cx="74185" cy="1835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6149" name="Elbow Connector 6148">
            <a:extLst>
              <a:ext uri="{FF2B5EF4-FFF2-40B4-BE49-F238E27FC236}">
                <a16:creationId xmlns:a16="http://schemas.microsoft.com/office/drawing/2014/main" id="{679FFE49-5402-9467-DFE5-4F03C0EB12D7}"/>
              </a:ext>
            </a:extLst>
          </p:cNvPr>
          <p:cNvCxnSpPr>
            <a:cxnSpLocks/>
          </p:cNvCxnSpPr>
          <p:nvPr/>
        </p:nvCxnSpPr>
        <p:spPr>
          <a:xfrm>
            <a:off x="7867423" y="4306798"/>
            <a:ext cx="418194" cy="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50" name="Elbow Connector 6149">
            <a:extLst>
              <a:ext uri="{FF2B5EF4-FFF2-40B4-BE49-F238E27FC236}">
                <a16:creationId xmlns:a16="http://schemas.microsoft.com/office/drawing/2014/main" id="{A9D9DAF3-A6E4-8936-A5CB-36004194F39D}"/>
              </a:ext>
            </a:extLst>
          </p:cNvPr>
          <p:cNvCxnSpPr>
            <a:cxnSpLocks/>
          </p:cNvCxnSpPr>
          <p:nvPr/>
        </p:nvCxnSpPr>
        <p:spPr>
          <a:xfrm>
            <a:off x="7875811" y="3633176"/>
            <a:ext cx="418194" cy="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54" name="Group 6153">
            <a:extLst>
              <a:ext uri="{FF2B5EF4-FFF2-40B4-BE49-F238E27FC236}">
                <a16:creationId xmlns:a16="http://schemas.microsoft.com/office/drawing/2014/main" id="{10E11219-7DAE-45DE-5D0B-2A647FE94F74}"/>
              </a:ext>
            </a:extLst>
          </p:cNvPr>
          <p:cNvGrpSpPr/>
          <p:nvPr/>
        </p:nvGrpSpPr>
        <p:grpSpPr>
          <a:xfrm>
            <a:off x="5131318" y="4351985"/>
            <a:ext cx="370546" cy="722069"/>
            <a:chOff x="5742947" y="2466750"/>
            <a:chExt cx="1009650" cy="642938"/>
          </a:xfrm>
        </p:grpSpPr>
        <p:cxnSp>
          <p:nvCxnSpPr>
            <p:cNvPr id="6155" name="Elbow Connector 6154">
              <a:extLst>
                <a:ext uri="{FF2B5EF4-FFF2-40B4-BE49-F238E27FC236}">
                  <a16:creationId xmlns:a16="http://schemas.microsoft.com/office/drawing/2014/main" id="{3E7D571B-5F9C-1ACB-7288-00493670114E}"/>
                </a:ext>
              </a:extLst>
            </p:cNvPr>
            <p:cNvCxnSpPr>
              <a:cxnSpLocks/>
            </p:cNvCxnSpPr>
            <p:nvPr/>
          </p:nvCxnSpPr>
          <p:spPr>
            <a:xfrm>
              <a:off x="5742947" y="2466750"/>
              <a:ext cx="1009650" cy="31455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6" name="Elbow Connector 6155">
              <a:extLst>
                <a:ext uri="{FF2B5EF4-FFF2-40B4-BE49-F238E27FC236}">
                  <a16:creationId xmlns:a16="http://schemas.microsoft.com/office/drawing/2014/main" id="{CF53A6A0-B19D-0332-5A63-26F6C46EB1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2947" y="2781300"/>
              <a:ext cx="1009650" cy="328388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59" name="Picture 6158" descr="A red circle with a white letter n in it&#10;&#10;AI-generated content may be incorrect.">
            <a:extLst>
              <a:ext uri="{FF2B5EF4-FFF2-40B4-BE49-F238E27FC236}">
                <a16:creationId xmlns:a16="http://schemas.microsoft.com/office/drawing/2014/main" id="{2E387D0C-8412-D57F-CC13-39CEF0335AB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39226" y="3990471"/>
            <a:ext cx="252000" cy="252000"/>
          </a:xfrm>
          <a:prstGeom prst="rect">
            <a:avLst/>
          </a:prstGeom>
        </p:spPr>
      </p:pic>
      <p:pic>
        <p:nvPicPr>
          <p:cNvPr id="6160" name="Picture 6159" descr="A red circle with a white letter n in it&#10;&#10;AI-generated content may be incorrect.">
            <a:extLst>
              <a:ext uri="{FF2B5EF4-FFF2-40B4-BE49-F238E27FC236}">
                <a16:creationId xmlns:a16="http://schemas.microsoft.com/office/drawing/2014/main" id="{11D74035-DC5B-0F9A-60C8-38391A1533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49514" y="3997054"/>
            <a:ext cx="252000" cy="252000"/>
          </a:xfrm>
          <a:prstGeom prst="rect">
            <a:avLst/>
          </a:prstGeom>
        </p:spPr>
      </p:pic>
      <p:pic>
        <p:nvPicPr>
          <p:cNvPr id="6162" name="Picture 6161" descr="A green circle with a white letter y in it&#10;&#10;AI-generated content may be incorrect.">
            <a:extLst>
              <a:ext uri="{FF2B5EF4-FFF2-40B4-BE49-F238E27FC236}">
                <a16:creationId xmlns:a16="http://schemas.microsoft.com/office/drawing/2014/main" id="{F2D31B4F-92DD-9704-C854-15CB85340E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39226" y="4659907"/>
            <a:ext cx="252000" cy="252000"/>
          </a:xfrm>
          <a:prstGeom prst="rect">
            <a:avLst/>
          </a:prstGeom>
        </p:spPr>
      </p:pic>
      <p:pic>
        <p:nvPicPr>
          <p:cNvPr id="6163" name="Picture 6162" descr="A green circle with a white letter y in it&#10;&#10;AI-generated content may be incorrect.">
            <a:extLst>
              <a:ext uri="{FF2B5EF4-FFF2-40B4-BE49-F238E27FC236}">
                <a16:creationId xmlns:a16="http://schemas.microsoft.com/office/drawing/2014/main" id="{4DD14196-BC1A-152F-137E-7519E557F4A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49514" y="3313710"/>
            <a:ext cx="252000" cy="252000"/>
          </a:xfrm>
          <a:prstGeom prst="rect">
            <a:avLst/>
          </a:prstGeom>
        </p:spPr>
      </p:pic>
      <p:pic>
        <p:nvPicPr>
          <p:cNvPr id="6166" name="Picture 6165" descr="A bag of money and coins&#10;&#10;AI-generated content may be incorrect.">
            <a:extLst>
              <a:ext uri="{FF2B5EF4-FFF2-40B4-BE49-F238E27FC236}">
                <a16:creationId xmlns:a16="http://schemas.microsoft.com/office/drawing/2014/main" id="{D8559CE4-0EE8-2502-EB91-F0B5550A9A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53526" y="3307517"/>
            <a:ext cx="540000" cy="540000"/>
          </a:xfrm>
          <a:prstGeom prst="rect">
            <a:avLst/>
          </a:prstGeom>
        </p:spPr>
      </p:pic>
      <p:pic>
        <p:nvPicPr>
          <p:cNvPr id="6167" name="Picture 6166" descr="A bag of money and coins&#10;&#10;AI-generated content may be incorrect.">
            <a:extLst>
              <a:ext uri="{FF2B5EF4-FFF2-40B4-BE49-F238E27FC236}">
                <a16:creationId xmlns:a16="http://schemas.microsoft.com/office/drawing/2014/main" id="{46F0461F-2517-BA97-85BD-BBA02A6CABC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50111" y="4655708"/>
            <a:ext cx="540000" cy="540000"/>
          </a:xfrm>
          <a:prstGeom prst="rect">
            <a:avLst/>
          </a:prstGeom>
        </p:spPr>
      </p:pic>
      <p:sp>
        <p:nvSpPr>
          <p:cNvPr id="6171" name="Rounded Rectangle 6170">
            <a:extLst>
              <a:ext uri="{FF2B5EF4-FFF2-40B4-BE49-F238E27FC236}">
                <a16:creationId xmlns:a16="http://schemas.microsoft.com/office/drawing/2014/main" id="{ACEDC208-99E6-807F-A522-D24872BB4414}"/>
              </a:ext>
            </a:extLst>
          </p:cNvPr>
          <p:cNvSpPr/>
          <p:nvPr/>
        </p:nvSpPr>
        <p:spPr>
          <a:xfrm>
            <a:off x="4812854" y="2262692"/>
            <a:ext cx="738237" cy="689681"/>
          </a:xfrm>
          <a:prstGeom prst="roundRect">
            <a:avLst/>
          </a:prstGeom>
          <a:noFill/>
          <a:ln w="28575">
            <a:solidFill>
              <a:srgbClr val="4D6B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6173" name="Picture 6172">
            <a:extLst>
              <a:ext uri="{FF2B5EF4-FFF2-40B4-BE49-F238E27FC236}">
                <a16:creationId xmlns:a16="http://schemas.microsoft.com/office/drawing/2014/main" id="{B4010308-4BAB-5F3B-CA1C-A2D4711BFE2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8359572" y="3990471"/>
            <a:ext cx="540000" cy="540000"/>
          </a:xfrm>
          <a:prstGeom prst="rect">
            <a:avLst/>
          </a:prstGeom>
        </p:spPr>
      </p:pic>
      <p:pic>
        <p:nvPicPr>
          <p:cNvPr id="6175" name="Picture 6174" descr="A stack of papers with text&#10;&#10;AI-generated content may be incorrect.">
            <a:extLst>
              <a:ext uri="{FF2B5EF4-FFF2-40B4-BE49-F238E27FC236}">
                <a16:creationId xmlns:a16="http://schemas.microsoft.com/office/drawing/2014/main" id="{E3128716-7812-C550-CA3D-311CE51DC6E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65658" y="2367213"/>
            <a:ext cx="468000" cy="468000"/>
          </a:xfrm>
          <a:prstGeom prst="rect">
            <a:avLst/>
          </a:prstGeom>
        </p:spPr>
      </p:pic>
      <p:pic>
        <p:nvPicPr>
          <p:cNvPr id="6177" name="Picture 617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76857A7-1733-51D1-ED39-844A403948A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35422" y="2365213"/>
            <a:ext cx="468000" cy="468000"/>
          </a:xfrm>
          <a:prstGeom prst="rect">
            <a:avLst/>
          </a:prstGeom>
        </p:spPr>
      </p:pic>
      <p:sp>
        <p:nvSpPr>
          <p:cNvPr id="6178" name="TextBox 6177">
            <a:extLst>
              <a:ext uri="{FF2B5EF4-FFF2-40B4-BE49-F238E27FC236}">
                <a16:creationId xmlns:a16="http://schemas.microsoft.com/office/drawing/2014/main" id="{EEA31C30-11D2-E381-D4D4-A3F71855D587}"/>
              </a:ext>
            </a:extLst>
          </p:cNvPr>
          <p:cNvSpPr txBox="1"/>
          <p:nvPr/>
        </p:nvSpPr>
        <p:spPr>
          <a:xfrm>
            <a:off x="4901523" y="295234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/>
              <a:t>LLM</a:t>
            </a:r>
          </a:p>
        </p:txBody>
      </p:sp>
      <p:sp>
        <p:nvSpPr>
          <p:cNvPr id="6179" name="Right Arrow 6178">
            <a:extLst>
              <a:ext uri="{FF2B5EF4-FFF2-40B4-BE49-F238E27FC236}">
                <a16:creationId xmlns:a16="http://schemas.microsoft.com/office/drawing/2014/main" id="{18B14C76-0721-FA86-928D-536A504A800F}"/>
              </a:ext>
            </a:extLst>
          </p:cNvPr>
          <p:cNvSpPr/>
          <p:nvPr/>
        </p:nvSpPr>
        <p:spPr>
          <a:xfrm>
            <a:off x="5578778" y="2561844"/>
            <a:ext cx="180000" cy="141589"/>
          </a:xfrm>
          <a:prstGeom prst="rightArrow">
            <a:avLst/>
          </a:prstGeom>
          <a:solidFill>
            <a:srgbClr val="4D6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81" name="AutoShape 2" descr="Deepseek logo Organic Lowercase Display Letter D, Alphabet logo, whale Artificial Intelligence Figurative shape Pictorial Rounded Single-Color, Blue.">
            <a:extLst>
              <a:ext uri="{FF2B5EF4-FFF2-40B4-BE49-F238E27FC236}">
                <a16:creationId xmlns:a16="http://schemas.microsoft.com/office/drawing/2014/main" id="{291D1D82-4BC7-DF0C-D5E8-DA4920013C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75334" y="31915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N"/>
          </a:p>
        </p:txBody>
      </p:sp>
      <p:pic>
        <p:nvPicPr>
          <p:cNvPr id="6183" name="Graphic 6182">
            <a:extLst>
              <a:ext uri="{FF2B5EF4-FFF2-40B4-BE49-F238E27FC236}">
                <a16:creationId xmlns:a16="http://schemas.microsoft.com/office/drawing/2014/main" id="{C82563F3-9266-2EF9-C289-60523B9C2D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06183" y="2414911"/>
            <a:ext cx="583139" cy="430117"/>
          </a:xfrm>
          <a:prstGeom prst="rect">
            <a:avLst/>
          </a:prstGeom>
        </p:spPr>
      </p:pic>
      <p:sp>
        <p:nvSpPr>
          <p:cNvPr id="6186" name="TextBox 6185">
            <a:extLst>
              <a:ext uri="{FF2B5EF4-FFF2-40B4-BE49-F238E27FC236}">
                <a16:creationId xmlns:a16="http://schemas.microsoft.com/office/drawing/2014/main" id="{A39BB57B-74B7-80CA-F03A-84F350432787}"/>
              </a:ext>
            </a:extLst>
          </p:cNvPr>
          <p:cNvSpPr txBox="1"/>
          <p:nvPr/>
        </p:nvSpPr>
        <p:spPr>
          <a:xfrm>
            <a:off x="2995227" y="1928491"/>
            <a:ext cx="823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TinyV </a:t>
            </a:r>
          </a:p>
          <a:p>
            <a:r>
              <a:rPr lang="en-CN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</a:t>
            </a:r>
          </a:p>
        </p:txBody>
      </p:sp>
      <p:sp>
        <p:nvSpPr>
          <p:cNvPr id="6187" name="TextBox 6186">
            <a:extLst>
              <a:ext uri="{FF2B5EF4-FFF2-40B4-BE49-F238E27FC236}">
                <a16:creationId xmlns:a16="http://schemas.microsoft.com/office/drawing/2014/main" id="{8A5A8413-ED47-21F1-307E-EED7A9412F52}"/>
              </a:ext>
            </a:extLst>
          </p:cNvPr>
          <p:cNvSpPr txBox="1"/>
          <p:nvPr/>
        </p:nvSpPr>
        <p:spPr>
          <a:xfrm>
            <a:off x="3002954" y="5129732"/>
            <a:ext cx="1186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b="1" dirty="0">
                <a:solidFill>
                  <a:schemeClr val="accent2"/>
                </a:solidFill>
              </a:rPr>
              <a:t>TinyV </a:t>
            </a:r>
          </a:p>
          <a:p>
            <a:r>
              <a:rPr lang="en-US" sz="1400" b="1" dirty="0">
                <a:solidFill>
                  <a:schemeClr val="accent2"/>
                </a:solidFill>
              </a:rPr>
              <a:t>Deployment</a:t>
            </a:r>
            <a:endParaRPr lang="en-CN" sz="1400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92" name="TextBox 6191">
                <a:extLst>
                  <a:ext uri="{FF2B5EF4-FFF2-40B4-BE49-F238E27FC236}">
                    <a16:creationId xmlns:a16="http://schemas.microsoft.com/office/drawing/2014/main" id="{3FC6E128-9C07-E917-FD0F-FD43017C4834}"/>
                  </a:ext>
                </a:extLst>
              </p:cNvPr>
              <p:cNvSpPr txBox="1"/>
              <p:nvPr/>
            </p:nvSpPr>
            <p:spPr>
              <a:xfrm>
                <a:off x="8111292" y="5185185"/>
                <a:ext cx="11049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1600" b="1" dirty="0"/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CN" sz="1600" b="1" dirty="0"/>
              </a:p>
            </p:txBody>
          </p:sp>
        </mc:Choice>
        <mc:Fallback xmlns="">
          <p:sp>
            <p:nvSpPr>
              <p:cNvPr id="6192" name="TextBox 6191">
                <a:extLst>
                  <a:ext uri="{FF2B5EF4-FFF2-40B4-BE49-F238E27FC236}">
                    <a16:creationId xmlns:a16="http://schemas.microsoft.com/office/drawing/2014/main" id="{3FC6E128-9C07-E917-FD0F-FD43017C4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292" y="5185185"/>
                <a:ext cx="1104918" cy="338554"/>
              </a:xfrm>
              <a:prstGeom prst="rect">
                <a:avLst/>
              </a:prstGeom>
              <a:blipFill>
                <a:blip r:embed="rId20"/>
                <a:stretch>
                  <a:fillRect l="-2273" t="-3704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55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57B68-AF14-309E-0D21-0B41ECE94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DC9D81F-144E-56E6-4FE4-7A5FDAEAB0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88" t="1437" r="57855" b="81959"/>
          <a:stretch>
            <a:fillRect/>
          </a:stretch>
        </p:blipFill>
        <p:spPr>
          <a:xfrm>
            <a:off x="1810641" y="158380"/>
            <a:ext cx="997717" cy="104109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D6794A1-75BA-143F-29FE-653EEF89EF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200" t="2548" r="5930" b="82612"/>
          <a:stretch>
            <a:fillRect/>
          </a:stretch>
        </p:blipFill>
        <p:spPr>
          <a:xfrm>
            <a:off x="2827391" y="226482"/>
            <a:ext cx="1014304" cy="95588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6484483-55B2-85D2-9762-92E9F1A27D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64" t="23841" r="62345" b="63921"/>
          <a:stretch>
            <a:fillRect/>
          </a:stretch>
        </p:blipFill>
        <p:spPr>
          <a:xfrm>
            <a:off x="4844188" y="343134"/>
            <a:ext cx="878385" cy="83923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5664188-E8B6-A0FC-F25D-E2131D03A5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247" t="23067" r="8074" b="63524"/>
          <a:stretch>
            <a:fillRect/>
          </a:stretch>
        </p:blipFill>
        <p:spPr>
          <a:xfrm>
            <a:off x="3929407" y="282871"/>
            <a:ext cx="898769" cy="91980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C453AA2-CB17-B4EF-1802-6078D83EC7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545" t="44974" r="63493" b="44778"/>
          <a:stretch>
            <a:fillRect/>
          </a:stretch>
        </p:blipFill>
        <p:spPr>
          <a:xfrm>
            <a:off x="6621113" y="496488"/>
            <a:ext cx="731291" cy="70298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1E6567C-3DE3-64DC-E3C6-9C26E85DB3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915" t="44454" r="11123" b="44553"/>
          <a:stretch>
            <a:fillRect/>
          </a:stretch>
        </p:blipFill>
        <p:spPr>
          <a:xfrm>
            <a:off x="5794394" y="450728"/>
            <a:ext cx="731292" cy="75409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259F3AF-85D0-6DAF-B594-16C5DB7171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930" t="64792" r="64035" b="24960"/>
          <a:stretch>
            <a:fillRect/>
          </a:stretch>
        </p:blipFill>
        <p:spPr>
          <a:xfrm>
            <a:off x="8263326" y="496488"/>
            <a:ext cx="704137" cy="70298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9956331-A7F8-76BB-10DD-517945DA7C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594" t="64819" r="9955" b="24933"/>
          <a:stretch>
            <a:fillRect/>
          </a:stretch>
        </p:blipFill>
        <p:spPr>
          <a:xfrm>
            <a:off x="7429999" y="503696"/>
            <a:ext cx="745615" cy="70298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83B9139-7882-9781-E027-A3C6B56448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775" t="84596" r="11190" b="4664"/>
          <a:stretch>
            <a:fillRect/>
          </a:stretch>
        </p:blipFill>
        <p:spPr>
          <a:xfrm>
            <a:off x="9833993" y="503696"/>
            <a:ext cx="704138" cy="73674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AE7B8CD-E55C-05B1-9AF0-25B60A951E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644" t="84669" r="64321" b="5083"/>
          <a:stretch>
            <a:fillRect/>
          </a:stretch>
        </p:blipFill>
        <p:spPr>
          <a:xfrm>
            <a:off x="9012331" y="503696"/>
            <a:ext cx="704138" cy="70298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DF95DD0-5813-0DB4-5BE1-20BC36E1F41F}"/>
              </a:ext>
            </a:extLst>
          </p:cNvPr>
          <p:cNvSpPr txBox="1"/>
          <p:nvPr/>
        </p:nvSpPr>
        <p:spPr>
          <a:xfrm>
            <a:off x="1853284" y="1250588"/>
            <a:ext cx="912429" cy="261610"/>
          </a:xfrm>
          <a:prstGeom prst="rect">
            <a:avLst/>
          </a:prstGeom>
          <a:solidFill>
            <a:srgbClr val="8DD3C7">
              <a:alpha val="80000"/>
            </a:srgbClr>
          </a:solidFill>
        </p:spPr>
        <p:txBody>
          <a:bodyPr wrap="none" rtlCol="0">
            <a:spAutoFit/>
          </a:bodyPr>
          <a:lstStyle/>
          <a:p>
            <a:r>
              <a:rPr lang="en-CN" sz="1100" dirty="0"/>
              <a:t>ORCA-Math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107544-CF27-53AF-9DD3-320616385E35}"/>
              </a:ext>
            </a:extLst>
          </p:cNvPr>
          <p:cNvSpPr txBox="1"/>
          <p:nvPr/>
        </p:nvSpPr>
        <p:spPr>
          <a:xfrm>
            <a:off x="1995642" y="744705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32,406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AA3147-DAAE-C99F-252B-12B46D04EBF8}"/>
              </a:ext>
            </a:extLst>
          </p:cNvPr>
          <p:cNvSpPr txBox="1"/>
          <p:nvPr/>
        </p:nvSpPr>
        <p:spPr>
          <a:xfrm>
            <a:off x="2984271" y="1256684"/>
            <a:ext cx="676788" cy="261610"/>
          </a:xfrm>
          <a:prstGeom prst="rect">
            <a:avLst/>
          </a:prstGeom>
          <a:solidFill>
            <a:srgbClr val="FFFFB3">
              <a:alpha val="89020"/>
            </a:srgbClr>
          </a:solidFill>
        </p:spPr>
        <p:txBody>
          <a:bodyPr wrap="none" rtlCol="0">
            <a:spAutoFit/>
          </a:bodyPr>
          <a:lstStyle/>
          <a:p>
            <a:r>
              <a:rPr lang="en-CN" sz="1100" dirty="0"/>
              <a:t>CN_K12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CE55CA-C736-F6F1-0C1B-D7CB1D01C236}"/>
              </a:ext>
            </a:extLst>
          </p:cNvPr>
          <p:cNvSpPr txBox="1"/>
          <p:nvPr/>
        </p:nvSpPr>
        <p:spPr>
          <a:xfrm>
            <a:off x="4951710" y="1256684"/>
            <a:ext cx="731290" cy="261610"/>
          </a:xfrm>
          <a:prstGeom prst="rect">
            <a:avLst/>
          </a:prstGeom>
          <a:solidFill>
            <a:srgbClr val="BEBBDA">
              <a:alpha val="49804"/>
            </a:srgbClr>
          </a:solidFill>
        </p:spPr>
        <p:txBody>
          <a:bodyPr wrap="none" rtlCol="0">
            <a:spAutoFit/>
          </a:bodyPr>
          <a:lstStyle/>
          <a:p>
            <a:r>
              <a:rPr lang="en-CN" sz="1100" dirty="0"/>
              <a:t>Big-Math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42C63A-EFD2-F248-0920-1B85EB2DE1E3}"/>
              </a:ext>
            </a:extLst>
          </p:cNvPr>
          <p:cNvSpPr txBox="1"/>
          <p:nvPr/>
        </p:nvSpPr>
        <p:spPr>
          <a:xfrm>
            <a:off x="3922089" y="1256684"/>
            <a:ext cx="843501" cy="261610"/>
          </a:xfrm>
          <a:prstGeom prst="rect">
            <a:avLst/>
          </a:prstGeom>
          <a:solidFill>
            <a:srgbClr val="80B1D3">
              <a:alpha val="81961"/>
            </a:srgbClr>
          </a:solidFill>
        </p:spPr>
        <p:txBody>
          <a:bodyPr wrap="none" rtlCol="0">
            <a:spAutoFit/>
          </a:bodyPr>
          <a:lstStyle/>
          <a:p>
            <a:r>
              <a:rPr lang="en-CN" sz="1100" dirty="0"/>
              <a:t>Olympiads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B7BF26-0326-B253-594B-23D42D2E67FE}"/>
              </a:ext>
            </a:extLst>
          </p:cNvPr>
          <p:cNvSpPr txBox="1"/>
          <p:nvPr/>
        </p:nvSpPr>
        <p:spPr>
          <a:xfrm>
            <a:off x="6693296" y="1256684"/>
            <a:ext cx="546945" cy="261610"/>
          </a:xfrm>
          <a:prstGeom prst="rect">
            <a:avLst/>
          </a:prstGeom>
          <a:solidFill>
            <a:srgbClr val="FDB561">
              <a:alpha val="74902"/>
            </a:srgbClr>
          </a:solidFill>
        </p:spPr>
        <p:txBody>
          <a:bodyPr wrap="none" rtlCol="0">
            <a:spAutoFit/>
          </a:bodyPr>
          <a:lstStyle/>
          <a:p>
            <a:r>
              <a:rPr lang="en-CN" sz="1100" dirty="0"/>
              <a:t>MATH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276DE5-A4DA-2774-5285-B2A3844A1059}"/>
              </a:ext>
            </a:extLst>
          </p:cNvPr>
          <p:cNvSpPr txBox="1"/>
          <p:nvPr/>
        </p:nvSpPr>
        <p:spPr>
          <a:xfrm>
            <a:off x="5899748" y="1256684"/>
            <a:ext cx="532518" cy="261610"/>
          </a:xfrm>
          <a:prstGeom prst="rect">
            <a:avLst/>
          </a:prstGeom>
          <a:solidFill>
            <a:srgbClr val="B3DF69">
              <a:alpha val="76863"/>
            </a:srgbClr>
          </a:solidFill>
        </p:spPr>
        <p:txBody>
          <a:bodyPr wrap="none" rtlCol="0">
            <a:spAutoFit/>
          </a:bodyPr>
          <a:lstStyle/>
          <a:p>
            <a:r>
              <a:rPr lang="en-CN" sz="1100" dirty="0"/>
              <a:t>AOPS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2F05B7-AB26-C74F-ADB4-93A8741DA0B6}"/>
              </a:ext>
            </a:extLst>
          </p:cNvPr>
          <p:cNvSpPr txBox="1"/>
          <p:nvPr/>
        </p:nvSpPr>
        <p:spPr>
          <a:xfrm>
            <a:off x="8348333" y="1256684"/>
            <a:ext cx="534121" cy="261610"/>
          </a:xfrm>
          <a:prstGeom prst="rect">
            <a:avLst/>
          </a:prstGeom>
          <a:solidFill>
            <a:srgbClr val="D9D9D9"/>
          </a:solidFill>
        </p:spPr>
        <p:txBody>
          <a:bodyPr wrap="none" rtlCol="0">
            <a:spAutoFit/>
          </a:bodyPr>
          <a:lstStyle/>
          <a:p>
            <a:r>
              <a:rPr lang="en-CN" sz="1100" dirty="0"/>
              <a:t>HARP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69D7D5-02D4-3FD9-584C-CC769F0C5BEB}"/>
              </a:ext>
            </a:extLst>
          </p:cNvPr>
          <p:cNvSpPr txBox="1"/>
          <p:nvPr/>
        </p:nvSpPr>
        <p:spPr>
          <a:xfrm>
            <a:off x="7333263" y="1256684"/>
            <a:ext cx="930063" cy="261610"/>
          </a:xfrm>
          <a:prstGeom prst="rect">
            <a:avLst/>
          </a:prstGeom>
          <a:solidFill>
            <a:srgbClr val="BD80BD">
              <a:alpha val="74902"/>
            </a:srgbClr>
          </a:solidFill>
        </p:spPr>
        <p:txBody>
          <a:bodyPr wrap="none" rtlCol="0">
            <a:spAutoFit/>
          </a:bodyPr>
          <a:lstStyle/>
          <a:p>
            <a:r>
              <a:rPr lang="en-CN" sz="1100" dirty="0"/>
              <a:t>Omni-MATH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7694160-D825-4A12-65D0-51F2ED3B7CAD}"/>
              </a:ext>
            </a:extLst>
          </p:cNvPr>
          <p:cNvSpPr txBox="1"/>
          <p:nvPr/>
        </p:nvSpPr>
        <p:spPr>
          <a:xfrm>
            <a:off x="9761337" y="1260940"/>
            <a:ext cx="829073" cy="261610"/>
          </a:xfrm>
          <a:prstGeom prst="rect">
            <a:avLst/>
          </a:prstGeom>
          <a:solidFill>
            <a:srgbClr val="FFED6F">
              <a:alpha val="80000"/>
            </a:srgbClr>
          </a:solidFill>
        </p:spPr>
        <p:txBody>
          <a:bodyPr wrap="none" rtlCol="0">
            <a:spAutoFit/>
          </a:bodyPr>
          <a:lstStyle/>
          <a:p>
            <a:r>
              <a:rPr lang="en-CN" sz="1100" dirty="0"/>
              <a:t>OpenMath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0A1E24-BEFD-41FF-C53B-2FC70EEC2500}"/>
              </a:ext>
            </a:extLst>
          </p:cNvPr>
          <p:cNvSpPr txBox="1"/>
          <p:nvPr/>
        </p:nvSpPr>
        <p:spPr>
          <a:xfrm>
            <a:off x="9060266" y="1256684"/>
            <a:ext cx="631904" cy="261610"/>
          </a:xfrm>
          <a:prstGeom prst="rect">
            <a:avLst/>
          </a:prstGeom>
          <a:solidFill>
            <a:srgbClr val="CCECC5">
              <a:alpha val="80000"/>
            </a:srgbClr>
          </a:solidFill>
        </p:spPr>
        <p:txBody>
          <a:bodyPr wrap="none" rtlCol="0">
            <a:spAutoFit/>
          </a:bodyPr>
          <a:lstStyle/>
          <a:p>
            <a:r>
              <a:rPr lang="en-CN" sz="1100" dirty="0"/>
              <a:t>GSM8K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8DE493D-4DDD-EE39-1F50-A9814F8496BD}"/>
              </a:ext>
            </a:extLst>
          </p:cNvPr>
          <p:cNvSpPr txBox="1"/>
          <p:nvPr/>
        </p:nvSpPr>
        <p:spPr>
          <a:xfrm>
            <a:off x="3034227" y="728106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25,915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A9901A-A1AD-7F4F-888E-B664C172B15C}"/>
              </a:ext>
            </a:extLst>
          </p:cNvPr>
          <p:cNvSpPr txBox="1"/>
          <p:nvPr/>
        </p:nvSpPr>
        <p:spPr>
          <a:xfrm>
            <a:off x="4067314" y="834123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100" dirty="0"/>
              <a:t>16,488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84A12E6-505B-36DB-423A-844114D22395}"/>
              </a:ext>
            </a:extLst>
          </p:cNvPr>
          <p:cNvSpPr txBox="1"/>
          <p:nvPr/>
        </p:nvSpPr>
        <p:spPr>
          <a:xfrm>
            <a:off x="4997645" y="835374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100" dirty="0"/>
              <a:t>12,462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1B55D5-7362-8BD7-0067-40BA40B55B1F}"/>
              </a:ext>
            </a:extLst>
          </p:cNvPr>
          <p:cNvSpPr txBox="1"/>
          <p:nvPr/>
        </p:nvSpPr>
        <p:spPr>
          <a:xfrm>
            <a:off x="5906160" y="849572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100" dirty="0"/>
              <a:t>2,316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378F23A-6787-C5CB-E303-8EEE20713AD0}"/>
              </a:ext>
            </a:extLst>
          </p:cNvPr>
          <p:cNvSpPr txBox="1"/>
          <p:nvPr/>
        </p:nvSpPr>
        <p:spPr>
          <a:xfrm>
            <a:off x="6714135" y="880067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100" dirty="0"/>
              <a:t>1,880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EEC4E18-D7F8-FE72-18F9-BDA496A2C69D}"/>
              </a:ext>
            </a:extLst>
          </p:cNvPr>
          <p:cNvSpPr txBox="1"/>
          <p:nvPr/>
        </p:nvSpPr>
        <p:spPr>
          <a:xfrm>
            <a:off x="7581799" y="896451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100" dirty="0"/>
              <a:t>878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552AC52-FE22-81E5-EA92-6F3FF5493B59}"/>
              </a:ext>
            </a:extLst>
          </p:cNvPr>
          <p:cNvSpPr txBox="1"/>
          <p:nvPr/>
        </p:nvSpPr>
        <p:spPr>
          <a:xfrm>
            <a:off x="8393203" y="896118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100" dirty="0"/>
              <a:t>865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81D151A-2C22-7877-049D-352B47A5FB2C}"/>
              </a:ext>
            </a:extLst>
          </p:cNvPr>
          <p:cNvSpPr txBox="1"/>
          <p:nvPr/>
        </p:nvSpPr>
        <p:spPr>
          <a:xfrm>
            <a:off x="9167391" y="919890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100" dirty="0"/>
              <a:t>677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49226F1-1520-AB6C-898E-9A9B9AFC13D2}"/>
              </a:ext>
            </a:extLst>
          </p:cNvPr>
          <p:cNvSpPr txBox="1"/>
          <p:nvPr/>
        </p:nvSpPr>
        <p:spPr>
          <a:xfrm>
            <a:off x="9990029" y="914122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100" dirty="0"/>
              <a:t>594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3E799477-48F3-078A-ED8A-766AD5F0A1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792"/>
          <a:stretch>
            <a:fillRect/>
          </a:stretch>
        </p:blipFill>
        <p:spPr>
          <a:xfrm>
            <a:off x="1853284" y="1595431"/>
            <a:ext cx="8684847" cy="507729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739E376F-C0CC-AD16-A316-F3BF7428C393}"/>
              </a:ext>
            </a:extLst>
          </p:cNvPr>
          <p:cNvSpPr txBox="1"/>
          <p:nvPr/>
        </p:nvSpPr>
        <p:spPr>
          <a:xfrm>
            <a:off x="2341520" y="6461674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CN" sz="1000" dirty="0">
                <a:latin typeface="Calibri" panose="020F0502020204030204" pitchFamily="34" charset="0"/>
                <a:cs typeface="Calibri" panose="020F0502020204030204" pitchFamily="34" charset="0"/>
              </a:rPr>
              <a:t>recentage</a:t>
            </a:r>
            <a:r>
              <a:rPr lang="zh-CN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(%)</a:t>
            </a:r>
            <a:endParaRPr lang="en-CN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4" name="Picture 73" descr="A gold medal with red ribbons&#10;&#10;AI-generated content may be incorrect.">
            <a:extLst>
              <a:ext uri="{FF2B5EF4-FFF2-40B4-BE49-F238E27FC236}">
                <a16:creationId xmlns:a16="http://schemas.microsoft.com/office/drawing/2014/main" id="{26754174-6220-873B-43C7-2F5DD042E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707" y="4688515"/>
            <a:ext cx="360000" cy="360000"/>
          </a:xfrm>
          <a:prstGeom prst="rect">
            <a:avLst/>
          </a:prstGeom>
        </p:spPr>
      </p:pic>
      <p:pic>
        <p:nvPicPr>
          <p:cNvPr id="76" name="Picture 75" descr="A silver medal with green ribbons&#10;&#10;AI-generated content may be incorrect.">
            <a:extLst>
              <a:ext uri="{FF2B5EF4-FFF2-40B4-BE49-F238E27FC236}">
                <a16:creationId xmlns:a16="http://schemas.microsoft.com/office/drawing/2014/main" id="{5617E00B-1536-ECC6-7454-76C34CFB7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261" y="2138109"/>
            <a:ext cx="360000" cy="360000"/>
          </a:xfrm>
          <a:prstGeom prst="rect">
            <a:avLst/>
          </a:prstGeom>
        </p:spPr>
      </p:pic>
      <p:pic>
        <p:nvPicPr>
          <p:cNvPr id="78" name="Picture 77" descr="A gold medal with blue ribbons&#10;&#10;AI-generated content may be incorrect.">
            <a:extLst>
              <a:ext uri="{FF2B5EF4-FFF2-40B4-BE49-F238E27FC236}">
                <a16:creationId xmlns:a16="http://schemas.microsoft.com/office/drawing/2014/main" id="{45D15679-4AD7-D4CB-F284-E7A5C0D644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3261" y="288685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56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14093</TotalTime>
  <Words>110</Words>
  <Application>Microsoft Macintosh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Zhangchen Xu (student)</dc:creator>
  <cp:lastModifiedBy>Zhangchen Xu (student)</cp:lastModifiedBy>
  <cp:revision>7</cp:revision>
  <dcterms:created xsi:type="dcterms:W3CDTF">2025-05-11T23:28:54Z</dcterms:created>
  <dcterms:modified xsi:type="dcterms:W3CDTF">2025-05-21T19:42:51Z</dcterms:modified>
</cp:coreProperties>
</file>