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1" r:id="rId8"/>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B7A70-96EF-EC8E-9059-7E24835AFE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L"/>
          </a:p>
        </p:txBody>
      </p:sp>
      <p:sp>
        <p:nvSpPr>
          <p:cNvPr id="3" name="Subtitle 2">
            <a:extLst>
              <a:ext uri="{FF2B5EF4-FFF2-40B4-BE49-F238E27FC236}">
                <a16:creationId xmlns:a16="http://schemas.microsoft.com/office/drawing/2014/main" id="{52C88CC7-0D42-2504-E223-9C104CD54E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L"/>
          </a:p>
        </p:txBody>
      </p:sp>
      <p:sp>
        <p:nvSpPr>
          <p:cNvPr id="4" name="Date Placeholder 3">
            <a:extLst>
              <a:ext uri="{FF2B5EF4-FFF2-40B4-BE49-F238E27FC236}">
                <a16:creationId xmlns:a16="http://schemas.microsoft.com/office/drawing/2014/main" id="{305DD4D0-F566-B6F4-8AD7-0CE70138F2FF}"/>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5" name="Footer Placeholder 4">
            <a:extLst>
              <a:ext uri="{FF2B5EF4-FFF2-40B4-BE49-F238E27FC236}">
                <a16:creationId xmlns:a16="http://schemas.microsoft.com/office/drawing/2014/main" id="{3C8602AB-FCC1-6B1C-3A79-C6D452F89BB6}"/>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E3D20607-9693-20BF-9EA0-F7BD33C395A1}"/>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37387024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41FED-F56B-10D0-885E-5A1DCCE5E8B5}"/>
              </a:ext>
            </a:extLst>
          </p:cNvPr>
          <p:cNvSpPr>
            <a:spLocks noGrp="1"/>
          </p:cNvSpPr>
          <p:nvPr>
            <p:ph type="title"/>
          </p:nvPr>
        </p:nvSpPr>
        <p:spPr/>
        <p:txBody>
          <a:bodyPr/>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78D6F9BB-CAB0-F225-9326-BB3E506D25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9C4D5C5F-FFBB-2449-9039-FAD08C3C4179}"/>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5" name="Footer Placeholder 4">
            <a:extLst>
              <a:ext uri="{FF2B5EF4-FFF2-40B4-BE49-F238E27FC236}">
                <a16:creationId xmlns:a16="http://schemas.microsoft.com/office/drawing/2014/main" id="{B9096DE6-02F7-DA09-1B83-F07B86B7BCB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C2936ECE-E9AB-B11A-5A3F-EF02AD9D9F7F}"/>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3617176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3E6B3C-8F33-710B-015A-93A3C9DFAA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L"/>
          </a:p>
        </p:txBody>
      </p:sp>
      <p:sp>
        <p:nvSpPr>
          <p:cNvPr id="3" name="Vertical Text Placeholder 2">
            <a:extLst>
              <a:ext uri="{FF2B5EF4-FFF2-40B4-BE49-F238E27FC236}">
                <a16:creationId xmlns:a16="http://schemas.microsoft.com/office/drawing/2014/main" id="{32A13E5C-F7B7-144A-0F3E-1037A07F9E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51D539D6-9231-287D-DBC2-722DE7778CAA}"/>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5" name="Footer Placeholder 4">
            <a:extLst>
              <a:ext uri="{FF2B5EF4-FFF2-40B4-BE49-F238E27FC236}">
                <a16:creationId xmlns:a16="http://schemas.microsoft.com/office/drawing/2014/main" id="{8B52355F-A19F-C604-9EC8-D5BE5292C19E}"/>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B5CB0F00-B3EE-69D1-76ED-A32780CF04DE}"/>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4102689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086B8-4C7E-71A9-8EB0-8A201F83A27E}"/>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DA741B99-E5BB-E475-8671-96331EF954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175B6367-D042-48B4-F88F-6D6C284CE5EE}"/>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5" name="Footer Placeholder 4">
            <a:extLst>
              <a:ext uri="{FF2B5EF4-FFF2-40B4-BE49-F238E27FC236}">
                <a16:creationId xmlns:a16="http://schemas.microsoft.com/office/drawing/2014/main" id="{A255D80E-0F65-22E6-3179-C177F28C1237}"/>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F374A2E-0E3A-7714-60CA-A3E001286887}"/>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550249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5810C-6ECF-B167-8D59-754AEBDF34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L"/>
          </a:p>
        </p:txBody>
      </p:sp>
      <p:sp>
        <p:nvSpPr>
          <p:cNvPr id="3" name="Text Placeholder 2">
            <a:extLst>
              <a:ext uri="{FF2B5EF4-FFF2-40B4-BE49-F238E27FC236}">
                <a16:creationId xmlns:a16="http://schemas.microsoft.com/office/drawing/2014/main" id="{593873A8-769D-A9D8-5073-3E3B559ED9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8D250D-5422-489C-1BC7-6D5C18387CBA}"/>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5" name="Footer Placeholder 4">
            <a:extLst>
              <a:ext uri="{FF2B5EF4-FFF2-40B4-BE49-F238E27FC236}">
                <a16:creationId xmlns:a16="http://schemas.microsoft.com/office/drawing/2014/main" id="{A6C67626-10F0-EE55-6DD3-A9A00EB7C49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2DC62B54-4257-32FD-DCEC-AC4CC32987BB}"/>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3979819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69E6-0263-2650-4363-6A636515E9BE}"/>
              </a:ext>
            </a:extLst>
          </p:cNvPr>
          <p:cNvSpPr>
            <a:spLocks noGrp="1"/>
          </p:cNvSpPr>
          <p:nvPr>
            <p:ph type="title"/>
          </p:nvPr>
        </p:nvSpPr>
        <p:spPr/>
        <p:txBody>
          <a:bodyPr/>
          <a:lstStyle/>
          <a:p>
            <a:r>
              <a:rPr lang="en-US"/>
              <a:t>Click to edit Master title style</a:t>
            </a:r>
            <a:endParaRPr lang="en-NL"/>
          </a:p>
        </p:txBody>
      </p:sp>
      <p:sp>
        <p:nvSpPr>
          <p:cNvPr id="3" name="Content Placeholder 2">
            <a:extLst>
              <a:ext uri="{FF2B5EF4-FFF2-40B4-BE49-F238E27FC236}">
                <a16:creationId xmlns:a16="http://schemas.microsoft.com/office/drawing/2014/main" id="{BA48325F-B137-64E9-97E7-91B09F08F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Content Placeholder 3">
            <a:extLst>
              <a:ext uri="{FF2B5EF4-FFF2-40B4-BE49-F238E27FC236}">
                <a16:creationId xmlns:a16="http://schemas.microsoft.com/office/drawing/2014/main" id="{28D3EA54-ADD3-630D-89DC-FABF7E8E60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Date Placeholder 4">
            <a:extLst>
              <a:ext uri="{FF2B5EF4-FFF2-40B4-BE49-F238E27FC236}">
                <a16:creationId xmlns:a16="http://schemas.microsoft.com/office/drawing/2014/main" id="{38E040DB-AD3C-74FA-B0A1-188E5B159D61}"/>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6" name="Footer Placeholder 5">
            <a:extLst>
              <a:ext uri="{FF2B5EF4-FFF2-40B4-BE49-F238E27FC236}">
                <a16:creationId xmlns:a16="http://schemas.microsoft.com/office/drawing/2014/main" id="{59FCD220-D584-534B-4926-E801D859B13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300B0D6-3A38-8DDE-E115-4AF81517B9F9}"/>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217122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FD062-2CC2-8BB6-D590-98760EEF56A5}"/>
              </a:ext>
            </a:extLst>
          </p:cNvPr>
          <p:cNvSpPr>
            <a:spLocks noGrp="1"/>
          </p:cNvSpPr>
          <p:nvPr>
            <p:ph type="title"/>
          </p:nvPr>
        </p:nvSpPr>
        <p:spPr>
          <a:xfrm>
            <a:off x="839788" y="365125"/>
            <a:ext cx="10515600" cy="1325563"/>
          </a:xfrm>
        </p:spPr>
        <p:txBody>
          <a:bodyPr/>
          <a:lstStyle/>
          <a:p>
            <a:r>
              <a:rPr lang="en-US"/>
              <a:t>Click to edit Master title style</a:t>
            </a:r>
            <a:endParaRPr lang="en-NL"/>
          </a:p>
        </p:txBody>
      </p:sp>
      <p:sp>
        <p:nvSpPr>
          <p:cNvPr id="3" name="Text Placeholder 2">
            <a:extLst>
              <a:ext uri="{FF2B5EF4-FFF2-40B4-BE49-F238E27FC236}">
                <a16:creationId xmlns:a16="http://schemas.microsoft.com/office/drawing/2014/main" id="{713704CD-BB1C-C24A-A611-C52302E2A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0E4FF6-94A7-9874-FCAE-3A54FAB4D8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5" name="Text Placeholder 4">
            <a:extLst>
              <a:ext uri="{FF2B5EF4-FFF2-40B4-BE49-F238E27FC236}">
                <a16:creationId xmlns:a16="http://schemas.microsoft.com/office/drawing/2014/main" id="{281088A3-4116-B6A7-CD9A-192D79A322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E8460-936D-B45D-1556-3A6950FFA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7" name="Date Placeholder 6">
            <a:extLst>
              <a:ext uri="{FF2B5EF4-FFF2-40B4-BE49-F238E27FC236}">
                <a16:creationId xmlns:a16="http://schemas.microsoft.com/office/drawing/2014/main" id="{1FDAE752-1520-E6FE-636F-669B2BDC8C4F}"/>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8" name="Footer Placeholder 7">
            <a:extLst>
              <a:ext uri="{FF2B5EF4-FFF2-40B4-BE49-F238E27FC236}">
                <a16:creationId xmlns:a16="http://schemas.microsoft.com/office/drawing/2014/main" id="{E22258D0-9C61-2849-8A1C-35516837E7C8}"/>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61DAED5D-25BF-7380-5FDA-949A0C2BA894}"/>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2105984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CF0C0-AF77-C28A-50B2-E1FC671C35F8}"/>
              </a:ext>
            </a:extLst>
          </p:cNvPr>
          <p:cNvSpPr>
            <a:spLocks noGrp="1"/>
          </p:cNvSpPr>
          <p:nvPr>
            <p:ph type="title"/>
          </p:nvPr>
        </p:nvSpPr>
        <p:spPr/>
        <p:txBody>
          <a:bodyPr/>
          <a:lstStyle/>
          <a:p>
            <a:r>
              <a:rPr lang="en-US"/>
              <a:t>Click to edit Master title style</a:t>
            </a:r>
            <a:endParaRPr lang="en-NL"/>
          </a:p>
        </p:txBody>
      </p:sp>
      <p:sp>
        <p:nvSpPr>
          <p:cNvPr id="3" name="Date Placeholder 2">
            <a:extLst>
              <a:ext uri="{FF2B5EF4-FFF2-40B4-BE49-F238E27FC236}">
                <a16:creationId xmlns:a16="http://schemas.microsoft.com/office/drawing/2014/main" id="{F0FD9F4A-E9B0-FCE4-4D77-88066C231E89}"/>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4" name="Footer Placeholder 3">
            <a:extLst>
              <a:ext uri="{FF2B5EF4-FFF2-40B4-BE49-F238E27FC236}">
                <a16:creationId xmlns:a16="http://schemas.microsoft.com/office/drawing/2014/main" id="{6B101624-1FA4-6504-7468-ADA5666BC2E4}"/>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13216586-DD77-B3EC-CEFF-F50E43FCDB70}"/>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567942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F8679B-6464-93E1-AC86-79BC25250A64}"/>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3" name="Footer Placeholder 2">
            <a:extLst>
              <a:ext uri="{FF2B5EF4-FFF2-40B4-BE49-F238E27FC236}">
                <a16:creationId xmlns:a16="http://schemas.microsoft.com/office/drawing/2014/main" id="{9E18F2E6-443A-9400-5EA0-E7210A766859}"/>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2FA129A8-371D-8323-6B81-79A9807B904A}"/>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177962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2CDA5-68C9-73BB-7590-762FDC0A16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Content Placeholder 2">
            <a:extLst>
              <a:ext uri="{FF2B5EF4-FFF2-40B4-BE49-F238E27FC236}">
                <a16:creationId xmlns:a16="http://schemas.microsoft.com/office/drawing/2014/main" id="{153A3106-D89A-23F4-E5BE-8B0ED2029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Text Placeholder 3">
            <a:extLst>
              <a:ext uri="{FF2B5EF4-FFF2-40B4-BE49-F238E27FC236}">
                <a16:creationId xmlns:a16="http://schemas.microsoft.com/office/drawing/2014/main" id="{E2744945-061F-8071-F306-8DD12C3D5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1FFCFD-A3C7-AAEF-C3B7-233FB7E9B989}"/>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6" name="Footer Placeholder 5">
            <a:extLst>
              <a:ext uri="{FF2B5EF4-FFF2-40B4-BE49-F238E27FC236}">
                <a16:creationId xmlns:a16="http://schemas.microsoft.com/office/drawing/2014/main" id="{13BCB8C0-5288-046D-FE7A-0D72855C8A0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1A194C00-7ADF-3EA9-5C92-9146F16072A8}"/>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322042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CACF-CF3A-8C40-4B70-771F1FEAA4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L"/>
          </a:p>
        </p:txBody>
      </p:sp>
      <p:sp>
        <p:nvSpPr>
          <p:cNvPr id="3" name="Picture Placeholder 2">
            <a:extLst>
              <a:ext uri="{FF2B5EF4-FFF2-40B4-BE49-F238E27FC236}">
                <a16:creationId xmlns:a16="http://schemas.microsoft.com/office/drawing/2014/main" id="{55CCD7E0-3F2D-E0B5-0E45-0D14425D7C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38595868-A05D-E04B-4821-9FC123B518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53A67-ED9C-471B-A822-86B76DD54EAA}"/>
              </a:ext>
            </a:extLst>
          </p:cNvPr>
          <p:cNvSpPr>
            <a:spLocks noGrp="1"/>
          </p:cNvSpPr>
          <p:nvPr>
            <p:ph type="dt" sz="half" idx="10"/>
          </p:nvPr>
        </p:nvSpPr>
        <p:spPr/>
        <p:txBody>
          <a:bodyPr/>
          <a:lstStyle/>
          <a:p>
            <a:fld id="{B1F12507-DC74-4784-A492-24F7483A5EA9}" type="datetimeFigureOut">
              <a:rPr lang="en-NL" smtClean="0"/>
              <a:t>03/03/2025</a:t>
            </a:fld>
            <a:endParaRPr lang="en-NL"/>
          </a:p>
        </p:txBody>
      </p:sp>
      <p:sp>
        <p:nvSpPr>
          <p:cNvPr id="6" name="Footer Placeholder 5">
            <a:extLst>
              <a:ext uri="{FF2B5EF4-FFF2-40B4-BE49-F238E27FC236}">
                <a16:creationId xmlns:a16="http://schemas.microsoft.com/office/drawing/2014/main" id="{21F047AD-F5C8-D718-E7D7-0C6E605D18E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C6FEBB51-0836-51F9-FE25-65FF43267C98}"/>
              </a:ext>
            </a:extLst>
          </p:cNvPr>
          <p:cNvSpPr>
            <a:spLocks noGrp="1"/>
          </p:cNvSpPr>
          <p:nvPr>
            <p:ph type="sldNum" sz="quarter" idx="12"/>
          </p:nvPr>
        </p:nvSpPr>
        <p:spPr/>
        <p:txBody>
          <a:bodyPr/>
          <a:lstStyle/>
          <a:p>
            <a:fld id="{D1855283-28E7-416D-9CDE-DA0CF16B38B0}" type="slidenum">
              <a:rPr lang="en-NL" smtClean="0"/>
              <a:t>‹#›</a:t>
            </a:fld>
            <a:endParaRPr lang="en-NL"/>
          </a:p>
        </p:txBody>
      </p:sp>
    </p:spTree>
    <p:extLst>
      <p:ext uri="{BB962C8B-B14F-4D97-AF65-F5344CB8AC3E}">
        <p14:creationId xmlns:p14="http://schemas.microsoft.com/office/powerpoint/2010/main" val="3719166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BFCE3A-4C37-0A05-D7A9-4404A38FBB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L"/>
          </a:p>
        </p:txBody>
      </p:sp>
      <p:sp>
        <p:nvSpPr>
          <p:cNvPr id="3" name="Text Placeholder 2">
            <a:extLst>
              <a:ext uri="{FF2B5EF4-FFF2-40B4-BE49-F238E27FC236}">
                <a16:creationId xmlns:a16="http://schemas.microsoft.com/office/drawing/2014/main" id="{ECE97816-B7CE-D3DC-995A-998739AA32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4" name="Date Placeholder 3">
            <a:extLst>
              <a:ext uri="{FF2B5EF4-FFF2-40B4-BE49-F238E27FC236}">
                <a16:creationId xmlns:a16="http://schemas.microsoft.com/office/drawing/2014/main" id="{E0C2F2C3-993B-72CB-3610-BC91D6EA7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1F12507-DC74-4784-A492-24F7483A5EA9}" type="datetimeFigureOut">
              <a:rPr lang="en-NL" smtClean="0"/>
              <a:t>03/03/2025</a:t>
            </a:fld>
            <a:endParaRPr lang="en-NL"/>
          </a:p>
        </p:txBody>
      </p:sp>
      <p:sp>
        <p:nvSpPr>
          <p:cNvPr id="5" name="Footer Placeholder 4">
            <a:extLst>
              <a:ext uri="{FF2B5EF4-FFF2-40B4-BE49-F238E27FC236}">
                <a16:creationId xmlns:a16="http://schemas.microsoft.com/office/drawing/2014/main" id="{ACC8141E-C6A2-7236-2DAA-812DD7DCC5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L"/>
          </a:p>
        </p:txBody>
      </p:sp>
      <p:sp>
        <p:nvSpPr>
          <p:cNvPr id="6" name="Slide Number Placeholder 5">
            <a:extLst>
              <a:ext uri="{FF2B5EF4-FFF2-40B4-BE49-F238E27FC236}">
                <a16:creationId xmlns:a16="http://schemas.microsoft.com/office/drawing/2014/main" id="{8E185D81-1901-6D37-56DD-15A71821DB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855283-28E7-416D-9CDE-DA0CF16B38B0}" type="slidenum">
              <a:rPr lang="en-NL" smtClean="0"/>
              <a:t>‹#›</a:t>
            </a:fld>
            <a:endParaRPr lang="en-NL"/>
          </a:p>
        </p:txBody>
      </p:sp>
    </p:spTree>
    <p:extLst>
      <p:ext uri="{BB962C8B-B14F-4D97-AF65-F5344CB8AC3E}">
        <p14:creationId xmlns:p14="http://schemas.microsoft.com/office/powerpoint/2010/main" val="38801697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4.wmf"/><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7CB48-F5BC-4412-C099-F2554750DDD2}"/>
              </a:ext>
            </a:extLst>
          </p:cNvPr>
          <p:cNvSpPr>
            <a:spLocks noGrp="1"/>
          </p:cNvSpPr>
          <p:nvPr>
            <p:ph type="ctrTitle"/>
          </p:nvPr>
        </p:nvSpPr>
        <p:spPr/>
        <p:txBody>
          <a:bodyPr/>
          <a:lstStyle/>
          <a:p>
            <a:r>
              <a:rPr lang="en-GB" dirty="0"/>
              <a:t>DLM+Spline Code Verification</a:t>
            </a:r>
            <a:endParaRPr lang="en-NL" dirty="0"/>
          </a:p>
        </p:txBody>
      </p:sp>
      <p:sp>
        <p:nvSpPr>
          <p:cNvPr id="3" name="Subtitle 2">
            <a:extLst>
              <a:ext uri="{FF2B5EF4-FFF2-40B4-BE49-F238E27FC236}">
                <a16:creationId xmlns:a16="http://schemas.microsoft.com/office/drawing/2014/main" id="{3FF8FF3D-0687-66D9-BB64-CFBE9523A33E}"/>
              </a:ext>
            </a:extLst>
          </p:cNvPr>
          <p:cNvSpPr>
            <a:spLocks noGrp="1"/>
          </p:cNvSpPr>
          <p:nvPr>
            <p:ph type="subTitle" idx="1"/>
          </p:nvPr>
        </p:nvSpPr>
        <p:spPr/>
        <p:txBody>
          <a:bodyPr/>
          <a:lstStyle/>
          <a:p>
            <a:endParaRPr lang="en-NL"/>
          </a:p>
        </p:txBody>
      </p:sp>
    </p:spTree>
    <p:extLst>
      <p:ext uri="{BB962C8B-B14F-4D97-AF65-F5344CB8AC3E}">
        <p14:creationId xmlns:p14="http://schemas.microsoft.com/office/powerpoint/2010/main" val="40506093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E34E3-6A14-28CB-4C48-D3B4782FD5EE}"/>
              </a:ext>
            </a:extLst>
          </p:cNvPr>
          <p:cNvSpPr>
            <a:spLocks noGrp="1"/>
          </p:cNvSpPr>
          <p:nvPr>
            <p:ph type="title"/>
          </p:nvPr>
        </p:nvSpPr>
        <p:spPr/>
        <p:txBody>
          <a:bodyPr/>
          <a:lstStyle/>
          <a:p>
            <a:r>
              <a:rPr lang="en-GB" dirty="0" err="1"/>
              <a:t>Spline+DLM</a:t>
            </a:r>
            <a:r>
              <a:rPr lang="en-GB" dirty="0"/>
              <a:t> Code</a:t>
            </a:r>
            <a:endParaRPr lang="en-NL" dirty="0"/>
          </a:p>
        </p:txBody>
      </p:sp>
      <p:sp>
        <p:nvSpPr>
          <p:cNvPr id="4" name="TextBox 3">
            <a:extLst>
              <a:ext uri="{FF2B5EF4-FFF2-40B4-BE49-F238E27FC236}">
                <a16:creationId xmlns:a16="http://schemas.microsoft.com/office/drawing/2014/main" id="{6394E1D8-5598-973E-8639-B0C0697EE99A}"/>
              </a:ext>
            </a:extLst>
          </p:cNvPr>
          <p:cNvSpPr txBox="1"/>
          <p:nvPr/>
        </p:nvSpPr>
        <p:spPr>
          <a:xfrm>
            <a:off x="494721" y="1835967"/>
            <a:ext cx="1828800" cy="646331"/>
          </a:xfrm>
          <a:prstGeom prst="rect">
            <a:avLst/>
          </a:prstGeom>
          <a:noFill/>
        </p:spPr>
        <p:txBody>
          <a:bodyPr wrap="square" rtlCol="0">
            <a:spAutoFit/>
          </a:bodyPr>
          <a:lstStyle/>
          <a:p>
            <a:r>
              <a:rPr lang="en-GB" dirty="0"/>
              <a:t>Input: FEM mode shape</a:t>
            </a:r>
            <a:endParaRPr lang="en-NL" dirty="0"/>
          </a:p>
        </p:txBody>
      </p:sp>
      <p:sp>
        <p:nvSpPr>
          <p:cNvPr id="5" name="TextBox 4">
            <a:extLst>
              <a:ext uri="{FF2B5EF4-FFF2-40B4-BE49-F238E27FC236}">
                <a16:creationId xmlns:a16="http://schemas.microsoft.com/office/drawing/2014/main" id="{BA8F5502-D51C-46A4-0EF3-13ACF9F3E3CC}"/>
              </a:ext>
            </a:extLst>
          </p:cNvPr>
          <p:cNvSpPr txBox="1"/>
          <p:nvPr/>
        </p:nvSpPr>
        <p:spPr>
          <a:xfrm>
            <a:off x="2323521" y="1585848"/>
            <a:ext cx="1899138" cy="1477328"/>
          </a:xfrm>
          <a:prstGeom prst="rect">
            <a:avLst/>
          </a:prstGeom>
          <a:noFill/>
        </p:spPr>
        <p:txBody>
          <a:bodyPr wrap="square" rtlCol="0">
            <a:spAutoFit/>
          </a:bodyPr>
          <a:lstStyle/>
          <a:p>
            <a:r>
              <a:rPr lang="en-GB" dirty="0"/>
              <a:t>Step 1) Spline: Converts mode shape from FEM mesh to DLM mesh</a:t>
            </a:r>
            <a:endParaRPr lang="en-NL" dirty="0"/>
          </a:p>
        </p:txBody>
      </p:sp>
      <p:sp>
        <p:nvSpPr>
          <p:cNvPr id="6" name="TextBox 5">
            <a:extLst>
              <a:ext uri="{FF2B5EF4-FFF2-40B4-BE49-F238E27FC236}">
                <a16:creationId xmlns:a16="http://schemas.microsoft.com/office/drawing/2014/main" id="{539ED8AA-0CBF-16F9-A413-3823F55E5ED9}"/>
              </a:ext>
            </a:extLst>
          </p:cNvPr>
          <p:cNvSpPr txBox="1"/>
          <p:nvPr/>
        </p:nvSpPr>
        <p:spPr>
          <a:xfrm>
            <a:off x="4511814" y="1554421"/>
            <a:ext cx="1899138" cy="1477328"/>
          </a:xfrm>
          <a:prstGeom prst="rect">
            <a:avLst/>
          </a:prstGeom>
          <a:noFill/>
        </p:spPr>
        <p:txBody>
          <a:bodyPr wrap="square" rtlCol="0">
            <a:spAutoFit/>
          </a:bodyPr>
          <a:lstStyle/>
          <a:p>
            <a:r>
              <a:rPr lang="en-GB" dirty="0"/>
              <a:t>Step 2) DLM: Calculates pressure coefficients over lifting surfaces</a:t>
            </a:r>
            <a:endParaRPr lang="en-NL" dirty="0"/>
          </a:p>
        </p:txBody>
      </p:sp>
      <p:sp>
        <p:nvSpPr>
          <p:cNvPr id="7" name="TextBox 6">
            <a:extLst>
              <a:ext uri="{FF2B5EF4-FFF2-40B4-BE49-F238E27FC236}">
                <a16:creationId xmlns:a16="http://schemas.microsoft.com/office/drawing/2014/main" id="{519BC3A9-C346-B5D5-08E1-A6BFA306239E}"/>
              </a:ext>
            </a:extLst>
          </p:cNvPr>
          <p:cNvSpPr txBox="1"/>
          <p:nvPr/>
        </p:nvSpPr>
        <p:spPr>
          <a:xfrm>
            <a:off x="6878792" y="1439690"/>
            <a:ext cx="1899138" cy="1754326"/>
          </a:xfrm>
          <a:prstGeom prst="rect">
            <a:avLst/>
          </a:prstGeom>
          <a:noFill/>
        </p:spPr>
        <p:txBody>
          <a:bodyPr wrap="square" rtlCol="0">
            <a:spAutoFit/>
          </a:bodyPr>
          <a:lstStyle/>
          <a:p>
            <a:r>
              <a:rPr lang="en-GB" dirty="0"/>
              <a:t>Step 3) Pressure coefficients converted to </a:t>
            </a:r>
            <a:r>
              <a:rPr lang="en-GB" dirty="0" err="1"/>
              <a:t>Qij</a:t>
            </a:r>
            <a:r>
              <a:rPr lang="en-GB" dirty="0"/>
              <a:t>: aerodynamic work done by mode j on mode </a:t>
            </a:r>
            <a:r>
              <a:rPr lang="en-GB" dirty="0" err="1"/>
              <a:t>i</a:t>
            </a:r>
            <a:endParaRPr lang="en-NL" dirty="0"/>
          </a:p>
        </p:txBody>
      </p:sp>
      <p:sp>
        <p:nvSpPr>
          <p:cNvPr id="8" name="TextBox 7">
            <a:extLst>
              <a:ext uri="{FF2B5EF4-FFF2-40B4-BE49-F238E27FC236}">
                <a16:creationId xmlns:a16="http://schemas.microsoft.com/office/drawing/2014/main" id="{98131CA2-6012-1C77-FA82-F8ECD1CFA602}"/>
              </a:ext>
            </a:extLst>
          </p:cNvPr>
          <p:cNvSpPr txBox="1"/>
          <p:nvPr/>
        </p:nvSpPr>
        <p:spPr>
          <a:xfrm>
            <a:off x="9187543" y="1437450"/>
            <a:ext cx="2166257" cy="1754326"/>
          </a:xfrm>
          <a:prstGeom prst="rect">
            <a:avLst/>
          </a:prstGeom>
          <a:noFill/>
        </p:spPr>
        <p:txBody>
          <a:bodyPr wrap="square" rtlCol="0">
            <a:spAutoFit/>
          </a:bodyPr>
          <a:lstStyle/>
          <a:p>
            <a:r>
              <a:rPr lang="en-GB" dirty="0"/>
              <a:t>Step 4) Aeroelastic System State space calculation based on </a:t>
            </a:r>
            <a:r>
              <a:rPr lang="en-GB" dirty="0" err="1"/>
              <a:t>Qij’s</a:t>
            </a:r>
            <a:r>
              <a:rPr lang="en-GB" dirty="0"/>
              <a:t> rational function approximation</a:t>
            </a:r>
            <a:endParaRPr lang="en-NL" dirty="0"/>
          </a:p>
        </p:txBody>
      </p:sp>
      <p:sp>
        <p:nvSpPr>
          <p:cNvPr id="12" name="Arrow: Right 11">
            <a:extLst>
              <a:ext uri="{FF2B5EF4-FFF2-40B4-BE49-F238E27FC236}">
                <a16:creationId xmlns:a16="http://schemas.microsoft.com/office/drawing/2014/main" id="{F2737F34-72BF-4539-19A4-BD724913832E}"/>
              </a:ext>
            </a:extLst>
          </p:cNvPr>
          <p:cNvSpPr/>
          <p:nvPr/>
        </p:nvSpPr>
        <p:spPr>
          <a:xfrm>
            <a:off x="1946107" y="1993772"/>
            <a:ext cx="345215" cy="3307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Arrow: Right 12">
            <a:extLst>
              <a:ext uri="{FF2B5EF4-FFF2-40B4-BE49-F238E27FC236}">
                <a16:creationId xmlns:a16="http://schemas.microsoft.com/office/drawing/2014/main" id="{9F995CE1-7339-B0BE-5597-3C2049C669E0}"/>
              </a:ext>
            </a:extLst>
          </p:cNvPr>
          <p:cNvSpPr/>
          <p:nvPr/>
        </p:nvSpPr>
        <p:spPr>
          <a:xfrm>
            <a:off x="4120122" y="1963581"/>
            <a:ext cx="345215" cy="3307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Arrow: Right 13">
            <a:extLst>
              <a:ext uri="{FF2B5EF4-FFF2-40B4-BE49-F238E27FC236}">
                <a16:creationId xmlns:a16="http://schemas.microsoft.com/office/drawing/2014/main" id="{97404020-239C-B1F9-2D9C-4275E7395AD5}"/>
              </a:ext>
            </a:extLst>
          </p:cNvPr>
          <p:cNvSpPr/>
          <p:nvPr/>
        </p:nvSpPr>
        <p:spPr>
          <a:xfrm>
            <a:off x="6357584" y="1993772"/>
            <a:ext cx="345215" cy="3307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5" name="Arrow: Right 14">
            <a:extLst>
              <a:ext uri="{FF2B5EF4-FFF2-40B4-BE49-F238E27FC236}">
                <a16:creationId xmlns:a16="http://schemas.microsoft.com/office/drawing/2014/main" id="{8DA73737-5DCC-0F07-5177-002C5488F886}"/>
              </a:ext>
            </a:extLst>
          </p:cNvPr>
          <p:cNvSpPr/>
          <p:nvPr/>
        </p:nvSpPr>
        <p:spPr>
          <a:xfrm>
            <a:off x="8781315" y="2030478"/>
            <a:ext cx="345215" cy="3307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TextBox 15">
            <a:extLst>
              <a:ext uri="{FF2B5EF4-FFF2-40B4-BE49-F238E27FC236}">
                <a16:creationId xmlns:a16="http://schemas.microsoft.com/office/drawing/2014/main" id="{424F7BA4-9EA4-DE54-1D33-A924F9C72B29}"/>
              </a:ext>
            </a:extLst>
          </p:cNvPr>
          <p:cNvSpPr txBox="1"/>
          <p:nvPr/>
        </p:nvSpPr>
        <p:spPr>
          <a:xfrm>
            <a:off x="1885094" y="1361872"/>
            <a:ext cx="6983884" cy="2412460"/>
          </a:xfrm>
          <a:prstGeom prst="rect">
            <a:avLst/>
          </a:prstGeom>
          <a:noFill/>
          <a:ln w="38100">
            <a:solidFill>
              <a:srgbClr val="FF0000"/>
            </a:solidFill>
          </a:ln>
        </p:spPr>
        <p:txBody>
          <a:bodyPr wrap="square" rtlCol="0">
            <a:spAutoFit/>
          </a:bodyPr>
          <a:lstStyle/>
          <a:p>
            <a:endParaRPr lang="en-NL" dirty="0"/>
          </a:p>
        </p:txBody>
      </p:sp>
      <p:sp>
        <p:nvSpPr>
          <p:cNvPr id="18" name="TextBox 17">
            <a:extLst>
              <a:ext uri="{FF2B5EF4-FFF2-40B4-BE49-F238E27FC236}">
                <a16:creationId xmlns:a16="http://schemas.microsoft.com/office/drawing/2014/main" id="{16BDA839-0AD6-3E84-0A4A-39668F853A61}"/>
              </a:ext>
            </a:extLst>
          </p:cNvPr>
          <p:cNvSpPr txBox="1"/>
          <p:nvPr/>
        </p:nvSpPr>
        <p:spPr>
          <a:xfrm>
            <a:off x="8959750" y="1361872"/>
            <a:ext cx="2599201" cy="2412460"/>
          </a:xfrm>
          <a:prstGeom prst="rect">
            <a:avLst/>
          </a:prstGeom>
          <a:noFill/>
          <a:ln w="38100">
            <a:solidFill>
              <a:schemeClr val="accent6"/>
            </a:solidFill>
          </a:ln>
        </p:spPr>
        <p:txBody>
          <a:bodyPr wrap="square" rtlCol="0">
            <a:spAutoFit/>
          </a:bodyPr>
          <a:lstStyle/>
          <a:p>
            <a:endParaRPr lang="en-NL" dirty="0"/>
          </a:p>
        </p:txBody>
      </p:sp>
      <p:sp>
        <p:nvSpPr>
          <p:cNvPr id="19" name="TextBox 18">
            <a:extLst>
              <a:ext uri="{FF2B5EF4-FFF2-40B4-BE49-F238E27FC236}">
                <a16:creationId xmlns:a16="http://schemas.microsoft.com/office/drawing/2014/main" id="{E19A55B1-C95A-0A96-23DB-508809DAA705}"/>
              </a:ext>
            </a:extLst>
          </p:cNvPr>
          <p:cNvSpPr txBox="1"/>
          <p:nvPr/>
        </p:nvSpPr>
        <p:spPr>
          <a:xfrm>
            <a:off x="4292729" y="3956434"/>
            <a:ext cx="1990673" cy="369332"/>
          </a:xfrm>
          <a:prstGeom prst="rect">
            <a:avLst/>
          </a:prstGeom>
          <a:noFill/>
        </p:spPr>
        <p:txBody>
          <a:bodyPr wrap="none" rtlCol="0">
            <a:spAutoFit/>
          </a:bodyPr>
          <a:lstStyle/>
          <a:p>
            <a:r>
              <a:rPr lang="en-GB" dirty="0">
                <a:solidFill>
                  <a:srgbClr val="FF0000"/>
                </a:solidFill>
              </a:rPr>
              <a:t>Code verified here</a:t>
            </a:r>
            <a:endParaRPr lang="en-NL" dirty="0">
              <a:solidFill>
                <a:srgbClr val="FF0000"/>
              </a:solidFill>
            </a:endParaRPr>
          </a:p>
        </p:txBody>
      </p:sp>
      <p:sp>
        <p:nvSpPr>
          <p:cNvPr id="20" name="TextBox 19">
            <a:extLst>
              <a:ext uri="{FF2B5EF4-FFF2-40B4-BE49-F238E27FC236}">
                <a16:creationId xmlns:a16="http://schemas.microsoft.com/office/drawing/2014/main" id="{4A614D8D-A744-6517-B133-939A32605E8C}"/>
              </a:ext>
            </a:extLst>
          </p:cNvPr>
          <p:cNvSpPr txBox="1"/>
          <p:nvPr/>
        </p:nvSpPr>
        <p:spPr>
          <a:xfrm>
            <a:off x="9363127" y="3875629"/>
            <a:ext cx="1990673" cy="923330"/>
          </a:xfrm>
          <a:prstGeom prst="rect">
            <a:avLst/>
          </a:prstGeom>
          <a:noFill/>
          <a:ln>
            <a:noFill/>
          </a:ln>
        </p:spPr>
        <p:txBody>
          <a:bodyPr wrap="square" rtlCol="0">
            <a:spAutoFit/>
          </a:bodyPr>
          <a:lstStyle/>
          <a:p>
            <a:r>
              <a:rPr lang="en-GB" dirty="0">
                <a:solidFill>
                  <a:schemeClr val="accent6"/>
                </a:solidFill>
              </a:rPr>
              <a:t>Code largely taken from Large wing project</a:t>
            </a:r>
            <a:endParaRPr lang="en-NL" dirty="0">
              <a:solidFill>
                <a:schemeClr val="accent6"/>
              </a:solidFill>
            </a:endParaRPr>
          </a:p>
        </p:txBody>
      </p:sp>
      <p:sp>
        <p:nvSpPr>
          <p:cNvPr id="21" name="TextBox 20">
            <a:extLst>
              <a:ext uri="{FF2B5EF4-FFF2-40B4-BE49-F238E27FC236}">
                <a16:creationId xmlns:a16="http://schemas.microsoft.com/office/drawing/2014/main" id="{6DB84727-CFE4-A2B1-B7F4-BDD7FD61C89C}"/>
              </a:ext>
            </a:extLst>
          </p:cNvPr>
          <p:cNvSpPr txBox="1"/>
          <p:nvPr/>
        </p:nvSpPr>
        <p:spPr>
          <a:xfrm>
            <a:off x="396152" y="5272152"/>
            <a:ext cx="11393771" cy="923330"/>
          </a:xfrm>
          <a:prstGeom prst="rect">
            <a:avLst/>
          </a:prstGeom>
          <a:noFill/>
        </p:spPr>
        <p:txBody>
          <a:bodyPr wrap="square" rtlCol="0">
            <a:spAutoFit/>
          </a:bodyPr>
          <a:lstStyle/>
          <a:p>
            <a:r>
              <a:rPr lang="en-GB" dirty="0"/>
              <a:t>*Implementation of Step 3 is highly dependant on the way in which splines are applied over the aerodynamic surface. Code related to Step 3 used in this verification is different than used for Marge II due to different nature of the problem.</a:t>
            </a:r>
            <a:endParaRPr lang="en-NL" dirty="0"/>
          </a:p>
        </p:txBody>
      </p:sp>
    </p:spTree>
    <p:extLst>
      <p:ext uri="{BB962C8B-B14F-4D97-AF65-F5344CB8AC3E}">
        <p14:creationId xmlns:p14="http://schemas.microsoft.com/office/powerpoint/2010/main" val="1155374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F3FE5-43C8-4A44-FE7A-8D4CDF061BA0}"/>
              </a:ext>
            </a:extLst>
          </p:cNvPr>
          <p:cNvSpPr>
            <a:spLocks noGrp="1"/>
          </p:cNvSpPr>
          <p:nvPr>
            <p:ph type="title"/>
          </p:nvPr>
        </p:nvSpPr>
        <p:spPr/>
        <p:txBody>
          <a:bodyPr/>
          <a:lstStyle/>
          <a:p>
            <a:r>
              <a:rPr lang="en-GB" dirty="0"/>
              <a:t>Verification case: AGARD F</a:t>
            </a:r>
            <a:r>
              <a:rPr lang="tr-TR" dirty="0"/>
              <a:t>ö</a:t>
            </a:r>
            <a:r>
              <a:rPr lang="en-GB" dirty="0" err="1"/>
              <a:t>rsching</a:t>
            </a:r>
            <a:r>
              <a:rPr lang="en-GB" dirty="0"/>
              <a:t> Wing </a:t>
            </a:r>
            <a:endParaRPr lang="en-NL" dirty="0"/>
          </a:p>
        </p:txBody>
      </p:sp>
      <p:pic>
        <p:nvPicPr>
          <p:cNvPr id="5" name="Picture 4">
            <a:extLst>
              <a:ext uri="{FF2B5EF4-FFF2-40B4-BE49-F238E27FC236}">
                <a16:creationId xmlns:a16="http://schemas.microsoft.com/office/drawing/2014/main" id="{5ECD5955-3D9A-D231-67C2-9BE0290E9E1C}"/>
              </a:ext>
            </a:extLst>
          </p:cNvPr>
          <p:cNvPicPr>
            <a:picLocks noChangeAspect="1"/>
          </p:cNvPicPr>
          <p:nvPr/>
        </p:nvPicPr>
        <p:blipFill>
          <a:blip r:embed="rId2"/>
          <a:stretch>
            <a:fillRect/>
          </a:stretch>
        </p:blipFill>
        <p:spPr>
          <a:xfrm>
            <a:off x="838200" y="2075424"/>
            <a:ext cx="4854361" cy="4625741"/>
          </a:xfrm>
          <a:prstGeom prst="rect">
            <a:avLst/>
          </a:prstGeom>
        </p:spPr>
      </p:pic>
      <p:pic>
        <p:nvPicPr>
          <p:cNvPr id="7" name="Picture 6">
            <a:extLst>
              <a:ext uri="{FF2B5EF4-FFF2-40B4-BE49-F238E27FC236}">
                <a16:creationId xmlns:a16="http://schemas.microsoft.com/office/drawing/2014/main" id="{45A71D5B-D0B0-C2A4-FAE8-7C18E4D64E9C}"/>
              </a:ext>
            </a:extLst>
          </p:cNvPr>
          <p:cNvPicPr>
            <a:picLocks noChangeAspect="1"/>
          </p:cNvPicPr>
          <p:nvPr/>
        </p:nvPicPr>
        <p:blipFill>
          <a:blip r:embed="rId3"/>
          <a:stretch>
            <a:fillRect/>
          </a:stretch>
        </p:blipFill>
        <p:spPr>
          <a:xfrm>
            <a:off x="6009415" y="2075424"/>
            <a:ext cx="5788530" cy="4004363"/>
          </a:xfrm>
          <a:prstGeom prst="rect">
            <a:avLst/>
          </a:prstGeom>
        </p:spPr>
      </p:pic>
      <p:sp>
        <p:nvSpPr>
          <p:cNvPr id="8" name="TextBox 7">
            <a:extLst>
              <a:ext uri="{FF2B5EF4-FFF2-40B4-BE49-F238E27FC236}">
                <a16:creationId xmlns:a16="http://schemas.microsoft.com/office/drawing/2014/main" id="{A18B6E2F-ED08-7CC7-978F-CF435184BD0E}"/>
              </a:ext>
            </a:extLst>
          </p:cNvPr>
          <p:cNvSpPr txBox="1"/>
          <p:nvPr/>
        </p:nvSpPr>
        <p:spPr>
          <a:xfrm>
            <a:off x="707473" y="1606774"/>
            <a:ext cx="11460766" cy="369332"/>
          </a:xfrm>
          <a:prstGeom prst="rect">
            <a:avLst/>
          </a:prstGeom>
          <a:noFill/>
        </p:spPr>
        <p:txBody>
          <a:bodyPr wrap="none" rtlCol="0">
            <a:spAutoFit/>
          </a:bodyPr>
          <a:lstStyle/>
          <a:p>
            <a:r>
              <a:rPr lang="tr-TR" dirty="0"/>
              <a:t>We conduct ver</a:t>
            </a:r>
            <a:r>
              <a:rPr lang="en-GB" dirty="0" err="1"/>
              <a:t>ification</a:t>
            </a:r>
            <a:r>
              <a:rPr lang="en-GB" dirty="0"/>
              <a:t> of the DLM +Spline code by calculating ‘</a:t>
            </a:r>
            <a:r>
              <a:rPr lang="en-GB" dirty="0" err="1"/>
              <a:t>Qij</a:t>
            </a:r>
            <a:r>
              <a:rPr lang="en-GB" dirty="0"/>
              <a:t>’ for the control surface oscillation mode shape.</a:t>
            </a:r>
            <a:endParaRPr lang="en-NL" dirty="0"/>
          </a:p>
        </p:txBody>
      </p:sp>
      <p:sp>
        <p:nvSpPr>
          <p:cNvPr id="9" name="TextBox 8">
            <a:extLst>
              <a:ext uri="{FF2B5EF4-FFF2-40B4-BE49-F238E27FC236}">
                <a16:creationId xmlns:a16="http://schemas.microsoft.com/office/drawing/2014/main" id="{DB12A813-094D-E50E-B70C-61DCD2913C68}"/>
              </a:ext>
            </a:extLst>
          </p:cNvPr>
          <p:cNvSpPr txBox="1"/>
          <p:nvPr/>
        </p:nvSpPr>
        <p:spPr>
          <a:xfrm>
            <a:off x="6260628" y="6179105"/>
            <a:ext cx="5537317" cy="646331"/>
          </a:xfrm>
          <a:prstGeom prst="rect">
            <a:avLst/>
          </a:prstGeom>
          <a:noFill/>
        </p:spPr>
        <p:txBody>
          <a:bodyPr wrap="square" rtlCol="0">
            <a:spAutoFit/>
          </a:bodyPr>
          <a:lstStyle/>
          <a:p>
            <a:r>
              <a:rPr lang="en-GB" dirty="0"/>
              <a:t>Fig. 3 shows the real and imaginary part of the pressure coefficient along the chord at half span.</a:t>
            </a:r>
            <a:endParaRPr lang="en-NL" dirty="0"/>
          </a:p>
        </p:txBody>
      </p:sp>
    </p:spTree>
    <p:extLst>
      <p:ext uri="{BB962C8B-B14F-4D97-AF65-F5344CB8AC3E}">
        <p14:creationId xmlns:p14="http://schemas.microsoft.com/office/powerpoint/2010/main" val="49071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42130-6946-773C-92BC-01F418D75ADF}"/>
              </a:ext>
            </a:extLst>
          </p:cNvPr>
          <p:cNvSpPr>
            <a:spLocks noGrp="1"/>
          </p:cNvSpPr>
          <p:nvPr>
            <p:ph type="title"/>
          </p:nvPr>
        </p:nvSpPr>
        <p:spPr>
          <a:xfrm>
            <a:off x="838200" y="18255"/>
            <a:ext cx="10515600" cy="1325563"/>
          </a:xfrm>
        </p:spPr>
        <p:txBody>
          <a:bodyPr/>
          <a:lstStyle/>
          <a:p>
            <a:r>
              <a:rPr lang="en-GB" dirty="0"/>
              <a:t>‘</a:t>
            </a:r>
            <a:r>
              <a:rPr lang="en-GB" dirty="0" err="1"/>
              <a:t>Qij</a:t>
            </a:r>
            <a:r>
              <a:rPr lang="en-GB" dirty="0"/>
              <a:t>’ from Experimental Data</a:t>
            </a:r>
            <a:endParaRPr lang="en-N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046F9BC-4411-6206-A244-F1AC44D9FDCB}"/>
                  </a:ext>
                </a:extLst>
              </p:cNvPr>
              <p:cNvSpPr>
                <a:spLocks noGrp="1"/>
              </p:cNvSpPr>
              <p:nvPr>
                <p:ph idx="1"/>
              </p:nvPr>
            </p:nvSpPr>
            <p:spPr>
              <a:xfrm>
                <a:off x="838200" y="1050587"/>
                <a:ext cx="10515600" cy="5321030"/>
              </a:xfrm>
            </p:spPr>
            <p:txBody>
              <a:bodyPr>
                <a:normAutofit lnSpcReduction="10000"/>
              </a:bodyPr>
              <a:lstStyle/>
              <a:p>
                <a:r>
                  <a:rPr lang="en-GB" dirty="0"/>
                  <a:t>Qij is the work done by mode shape ‘j’ on mode shape ‘</a:t>
                </a:r>
                <a:r>
                  <a:rPr lang="en-GB" dirty="0" err="1"/>
                  <a:t>i</a:t>
                </a:r>
                <a:r>
                  <a:rPr lang="en-GB" dirty="0"/>
                  <a:t>’. Here, we consider the aerodynamic work done by the control  surface deflection mode on itself (</a:t>
                </a:r>
                <a:r>
                  <a:rPr lang="en-GB" dirty="0" err="1"/>
                  <a:t>i</a:t>
                </a:r>
                <a:r>
                  <a:rPr lang="en-GB" dirty="0"/>
                  <a:t>=j).</a:t>
                </a:r>
              </a:p>
              <a:p>
                <a:r>
                  <a:rPr lang="en-GB" dirty="0"/>
                  <a:t>Assuming no variation of pressure coefficient over span (big assumption!!!), we can calculate Q using Fig. 3 on previous slide:</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𝑄</m:t>
                      </m:r>
                      <m:r>
                        <a:rPr lang="en-GB" b="0" i="1" smtClean="0">
                          <a:latin typeface="Cambria Math" panose="02040503050406030204" pitchFamily="18" charset="0"/>
                        </a:rPr>
                        <m:t>=</m:t>
                      </m:r>
                      <m:nary>
                        <m:naryPr>
                          <m:limLoc m:val="undOvr"/>
                          <m:subHide m:val="on"/>
                          <m:supHide m:val="on"/>
                          <m:ctrlPr>
                            <a:rPr lang="en-GB" b="0" i="1" smtClean="0">
                              <a:latin typeface="Cambria Math" panose="02040503050406030204" pitchFamily="18" charset="0"/>
                            </a:rPr>
                          </m:ctrlPr>
                        </m:naryPr>
                        <m:sub/>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𝑝</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r>
                            <a:rPr lang="en-GB" b="0" i="1" smtClean="0">
                              <a:latin typeface="Cambria Math" panose="02040503050406030204" pitchFamily="18" charset="0"/>
                            </a:rPr>
                            <m:t>𝑑</m:t>
                          </m:r>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h𝑖𝑛𝑔𝑒</m:t>
                                  </m:r>
                                </m:sub>
                              </m:sSub>
                            </m:e>
                          </m:d>
                          <m:r>
                            <a:rPr lang="en-GB" b="0" i="1" smtClean="0">
                              <a:latin typeface="Cambria Math" panose="02040503050406030204" pitchFamily="18" charset="0"/>
                            </a:rPr>
                            <m:t>𝑑𝑥</m:t>
                          </m:r>
                        </m:e>
                      </m:nary>
                      <m:r>
                        <a:rPr lang="en-GB" b="0" i="0" smtClean="0">
                          <a:latin typeface="Cambria Math" panose="02040503050406030204" pitchFamily="18" charset="0"/>
                        </a:rPr>
                        <m:t>∗</m:t>
                      </m:r>
                      <m:r>
                        <m:rPr>
                          <m:sty m:val="p"/>
                        </m:rPr>
                        <a:rPr lang="en-GB" b="0" i="0" smtClean="0">
                          <a:latin typeface="Cambria Math" panose="02040503050406030204" pitchFamily="18" charset="0"/>
                        </a:rPr>
                        <m:t>span</m:t>
                      </m:r>
                      <m:r>
                        <a:rPr lang="en-GB" b="0" i="0" smtClean="0">
                          <a:latin typeface="Cambria Math" panose="02040503050406030204" pitchFamily="18" charset="0"/>
                        </a:rPr>
                        <m:t>=</m:t>
                      </m:r>
                      <m:d>
                        <m:dPr>
                          <m:ctrlPr>
                            <a:rPr lang="en-GB" b="0" i="1" smtClean="0">
                              <a:latin typeface="Cambria Math" panose="02040503050406030204" pitchFamily="18" charset="0"/>
                            </a:rPr>
                          </m:ctrlPr>
                        </m:dPr>
                        <m:e>
                          <m:r>
                            <a:rPr lang="en-GB" b="0" i="0" smtClean="0">
                              <a:latin typeface="Cambria Math" panose="02040503050406030204" pitchFamily="18" charset="0"/>
                            </a:rPr>
                            <m:t>−4.6−3.4</m:t>
                          </m:r>
                          <m:r>
                            <m:rPr>
                              <m:sty m:val="p"/>
                            </m:rPr>
                            <a:rPr lang="en-GB" b="0" i="0" smtClean="0">
                              <a:latin typeface="Cambria Math" panose="02040503050406030204" pitchFamily="18" charset="0"/>
                            </a:rPr>
                            <m:t>i</m:t>
                          </m:r>
                        </m:e>
                      </m:d>
                      <m:sSup>
                        <m:sSupPr>
                          <m:ctrlPr>
                            <a:rPr lang="en-GB" b="0" i="1" smtClean="0">
                              <a:latin typeface="Cambria Math" panose="02040503050406030204" pitchFamily="18" charset="0"/>
                            </a:rPr>
                          </m:ctrlPr>
                        </m:sSupPr>
                        <m:e>
                          <m:r>
                            <a:rPr lang="en-GB" b="0" i="1" smtClean="0">
                              <a:latin typeface="Cambria Math" panose="02040503050406030204" pitchFamily="18" charset="0"/>
                            </a:rPr>
                            <m:t>∗10</m:t>
                          </m:r>
                        </m:e>
                        <m:sup>
                          <m:r>
                            <a:rPr lang="en-GB" b="0" i="1" smtClean="0">
                              <a:latin typeface="Cambria Math" panose="02040503050406030204" pitchFamily="18" charset="0"/>
                            </a:rPr>
                            <m:t>−6</m:t>
                          </m:r>
                        </m:sup>
                      </m:sSup>
                    </m:oMath>
                  </m:oMathPara>
                </a14:m>
                <a:endParaRPr lang="en-GB" dirty="0"/>
              </a:p>
              <a:p>
                <a:pPr marL="0" indent="0">
                  <a:buNone/>
                </a:pPr>
                <a:r>
                  <a:rPr lang="en-GB" dirty="0"/>
                  <a:t>Note: Integral is taken over the control surface chord. Cp is taken from Fig. 3 in previous slide. ‘x’ is defined in the chordwise direction, with origin at the wing root leading edge. d(x) is the deflection (in meters) of points on the control surface. </a:t>
                </a:r>
                <a:endParaRPr lang="en-NL" dirty="0"/>
              </a:p>
            </p:txBody>
          </p:sp>
        </mc:Choice>
        <mc:Fallback>
          <p:sp>
            <p:nvSpPr>
              <p:cNvPr id="3" name="Content Placeholder 2">
                <a:extLst>
                  <a:ext uri="{FF2B5EF4-FFF2-40B4-BE49-F238E27FC236}">
                    <a16:creationId xmlns:a16="http://schemas.microsoft.com/office/drawing/2014/main" id="{C046F9BC-4411-6206-A244-F1AC44D9FDCB}"/>
                  </a:ext>
                </a:extLst>
              </p:cNvPr>
              <p:cNvSpPr>
                <a:spLocks noGrp="1" noRot="1" noChangeAspect="1" noMove="1" noResize="1" noEditPoints="1" noAdjustHandles="1" noChangeArrowheads="1" noChangeShapeType="1" noTextEdit="1"/>
              </p:cNvSpPr>
              <p:nvPr>
                <p:ph idx="1"/>
              </p:nvPr>
            </p:nvSpPr>
            <p:spPr>
              <a:xfrm>
                <a:off x="838200" y="1050587"/>
                <a:ext cx="10515600" cy="5321030"/>
              </a:xfrm>
              <a:blipFill>
                <a:blip r:embed="rId2"/>
                <a:stretch>
                  <a:fillRect l="-1217" t="-2520" r="-1681"/>
                </a:stretch>
              </a:blipFill>
            </p:spPr>
            <p:txBody>
              <a:bodyPr/>
              <a:lstStyle/>
              <a:p>
                <a:r>
                  <a:rPr lang="en-NL">
                    <a:noFill/>
                  </a:rPr>
                  <a:t> </a:t>
                </a:r>
              </a:p>
            </p:txBody>
          </p:sp>
        </mc:Fallback>
      </mc:AlternateContent>
    </p:spTree>
    <p:extLst>
      <p:ext uri="{BB962C8B-B14F-4D97-AF65-F5344CB8AC3E}">
        <p14:creationId xmlns:p14="http://schemas.microsoft.com/office/powerpoint/2010/main" val="610414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C264E-1A80-BAE5-5C26-C814C766D7C5}"/>
              </a:ext>
            </a:extLst>
          </p:cNvPr>
          <p:cNvSpPr>
            <a:spLocks noGrp="1"/>
          </p:cNvSpPr>
          <p:nvPr>
            <p:ph type="title"/>
          </p:nvPr>
        </p:nvSpPr>
        <p:spPr>
          <a:xfrm>
            <a:off x="642730" y="0"/>
            <a:ext cx="10515600" cy="1325563"/>
          </a:xfrm>
        </p:spPr>
        <p:txBody>
          <a:bodyPr/>
          <a:lstStyle/>
          <a:p>
            <a:r>
              <a:rPr lang="en-GB" dirty="0"/>
              <a:t>‘</a:t>
            </a:r>
            <a:r>
              <a:rPr lang="en-GB" dirty="0" err="1"/>
              <a:t>Qij</a:t>
            </a:r>
            <a:r>
              <a:rPr lang="en-GB" dirty="0"/>
              <a:t>’ from DLM+Spline Code</a:t>
            </a:r>
            <a:endParaRPr lang="en-NL" dirty="0"/>
          </a:p>
        </p:txBody>
      </p:sp>
      <p:sp>
        <p:nvSpPr>
          <p:cNvPr id="3" name="Content Placeholder 2">
            <a:extLst>
              <a:ext uri="{FF2B5EF4-FFF2-40B4-BE49-F238E27FC236}">
                <a16:creationId xmlns:a16="http://schemas.microsoft.com/office/drawing/2014/main" id="{56DE4E14-E330-503A-3AC2-D601E7EB2768}"/>
              </a:ext>
            </a:extLst>
          </p:cNvPr>
          <p:cNvSpPr>
            <a:spLocks noGrp="1"/>
          </p:cNvSpPr>
          <p:nvPr>
            <p:ph idx="1"/>
          </p:nvPr>
        </p:nvSpPr>
        <p:spPr>
          <a:xfrm>
            <a:off x="533400" y="932294"/>
            <a:ext cx="11065565" cy="1681400"/>
          </a:xfrm>
        </p:spPr>
        <p:txBody>
          <a:bodyPr/>
          <a:lstStyle/>
          <a:p>
            <a:r>
              <a:rPr lang="en-GB" dirty="0"/>
              <a:t>The input to the code is the motion of four points on the control surface, emulating a FEA mode shape. The code splines between these points to generate the mode shape in the DLM mesh, calculates pressure coefficients and converts it to Q using:</a:t>
            </a:r>
            <a:endParaRPr lang="en-NL" dirty="0"/>
          </a:p>
        </p:txBody>
      </p:sp>
      <p:sp>
        <p:nvSpPr>
          <p:cNvPr id="6" name="Rectangle 4">
            <a:extLst>
              <a:ext uri="{FF2B5EF4-FFF2-40B4-BE49-F238E27FC236}">
                <a16:creationId xmlns:a16="http://schemas.microsoft.com/office/drawing/2014/main" id="{E854F5B5-EEFC-C3B8-D2C3-B2E870AFF204}"/>
              </a:ext>
            </a:extLst>
          </p:cNvPr>
          <p:cNvSpPr>
            <a:spLocks noChangeArrowheads="1"/>
          </p:cNvSpPr>
          <p:nvPr/>
        </p:nvSpPr>
        <p:spPr bwMode="auto">
          <a:xfrm>
            <a:off x="2714017" y="4231531"/>
            <a:ext cx="17816106"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L"/>
          </a:p>
        </p:txBody>
      </p:sp>
      <p:sp>
        <p:nvSpPr>
          <p:cNvPr id="8" name="Rectangle 6">
            <a:extLst>
              <a:ext uri="{FF2B5EF4-FFF2-40B4-BE49-F238E27FC236}">
                <a16:creationId xmlns:a16="http://schemas.microsoft.com/office/drawing/2014/main" id="{482D1270-2C1F-6418-B6DD-FAB64C576A67}"/>
              </a:ext>
            </a:extLst>
          </p:cNvPr>
          <p:cNvSpPr>
            <a:spLocks noChangeArrowheads="1"/>
          </p:cNvSpPr>
          <p:nvPr/>
        </p:nvSpPr>
        <p:spPr bwMode="auto">
          <a:xfrm>
            <a:off x="838200" y="3604509"/>
            <a:ext cx="15383173" cy="48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L"/>
          </a:p>
        </p:txBody>
      </p:sp>
      <p:graphicFrame>
        <p:nvGraphicFramePr>
          <p:cNvPr id="9" name="Object 8">
            <a:extLst>
              <a:ext uri="{FF2B5EF4-FFF2-40B4-BE49-F238E27FC236}">
                <a16:creationId xmlns:a16="http://schemas.microsoft.com/office/drawing/2014/main" id="{2DD940AB-5A23-FC65-1C3F-F4099A339D9F}"/>
              </a:ext>
            </a:extLst>
          </p:cNvPr>
          <p:cNvGraphicFramePr>
            <a:graphicFrameLocks noChangeAspect="1"/>
          </p:cNvGraphicFramePr>
          <p:nvPr>
            <p:extLst>
              <p:ext uri="{D42A27DB-BD31-4B8C-83A1-F6EECF244321}">
                <p14:modId xmlns:p14="http://schemas.microsoft.com/office/powerpoint/2010/main" val="3535897792"/>
              </p:ext>
            </p:extLst>
          </p:nvPr>
        </p:nvGraphicFramePr>
        <p:xfrm>
          <a:off x="838200" y="2677610"/>
          <a:ext cx="9505483" cy="842258"/>
        </p:xfrm>
        <a:graphic>
          <a:graphicData uri="http://schemas.openxmlformats.org/presentationml/2006/ole">
            <mc:AlternateContent xmlns:mc="http://schemas.openxmlformats.org/markup-compatibility/2006">
              <mc:Choice xmlns:v="urn:schemas-microsoft-com:vml" Requires="v">
                <p:oleObj r:id="rId2" imgW="5765800" imgH="508000" progId="Equation.DSMT4">
                  <p:embed/>
                </p:oleObj>
              </mc:Choice>
              <mc:Fallback>
                <p:oleObj r:id="rId2" imgW="5765800" imgH="5080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677610"/>
                        <a:ext cx="9505483" cy="842258"/>
                      </a:xfrm>
                      <a:prstGeom prst="rect">
                        <a:avLst/>
                      </a:prstGeom>
                      <a:noFill/>
                    </p:spPr>
                  </p:pic>
                </p:oleObj>
              </mc:Fallback>
            </mc:AlternateContent>
          </a:graphicData>
        </a:graphic>
      </p:graphicFrame>
      <p:sp>
        <p:nvSpPr>
          <p:cNvPr id="10" name="Content Placeholder 2">
            <a:extLst>
              <a:ext uri="{FF2B5EF4-FFF2-40B4-BE49-F238E27FC236}">
                <a16:creationId xmlns:a16="http://schemas.microsoft.com/office/drawing/2014/main" id="{9F46DEF0-5666-6B55-F268-5BFC77A0494D}"/>
              </a:ext>
            </a:extLst>
          </p:cNvPr>
          <p:cNvSpPr txBox="1">
            <a:spLocks/>
          </p:cNvSpPr>
          <p:nvPr/>
        </p:nvSpPr>
        <p:spPr>
          <a:xfrm>
            <a:off x="1142999" y="4726372"/>
            <a:ext cx="10015331" cy="1681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NL" dirty="0"/>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465F592-700F-C1F1-E1B9-7A5F6A161238}"/>
                  </a:ext>
                </a:extLst>
              </p:cNvPr>
              <p:cNvSpPr txBox="1"/>
              <p:nvPr/>
            </p:nvSpPr>
            <p:spPr>
              <a:xfrm>
                <a:off x="457381" y="4278096"/>
                <a:ext cx="10267120"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𝑄</m:t>
                      </m:r>
                      <m:r>
                        <a:rPr lang="en-GB" sz="2400" b="0" i="1" smtClean="0">
                          <a:latin typeface="Cambria Math" panose="02040503050406030204" pitchFamily="18" charset="0"/>
                        </a:rPr>
                        <m:t>=</m:t>
                      </m:r>
                      <m:d>
                        <m:dPr>
                          <m:ctrlPr>
                            <a:rPr lang="en-GB" sz="2400" b="0" i="1" smtClean="0">
                              <a:latin typeface="Cambria Math" panose="02040503050406030204" pitchFamily="18" charset="0"/>
                            </a:rPr>
                          </m:ctrlPr>
                        </m:dPr>
                        <m:e>
                          <m:r>
                            <a:rPr lang="en-GB" sz="2400" b="0" i="1" smtClean="0">
                              <a:latin typeface="Cambria Math" panose="02040503050406030204" pitchFamily="18" charset="0"/>
                            </a:rPr>
                            <m:t>−5.9 − 3.5</m:t>
                          </m:r>
                          <m:r>
                            <a:rPr lang="en-GB" sz="2400" b="0" i="1" smtClean="0">
                              <a:latin typeface="Cambria Math" panose="02040503050406030204" pitchFamily="18" charset="0"/>
                            </a:rPr>
                            <m:t>𝑖</m:t>
                          </m:r>
                        </m:e>
                      </m:d>
                      <m:sSup>
                        <m:sSupPr>
                          <m:ctrlPr>
                            <a:rPr lang="en-GB" sz="2400" b="0" i="1" smtClean="0">
                              <a:latin typeface="Cambria Math" panose="02040503050406030204" pitchFamily="18" charset="0"/>
                            </a:rPr>
                          </m:ctrlPr>
                        </m:sSupPr>
                        <m:e>
                          <m:r>
                            <a:rPr lang="en-GB" sz="2400" b="0" i="1" smtClean="0">
                              <a:latin typeface="Cambria Math" panose="02040503050406030204" pitchFamily="18" charset="0"/>
                            </a:rPr>
                            <m:t>∗10</m:t>
                          </m:r>
                        </m:e>
                        <m:sup>
                          <m:r>
                            <a:rPr lang="en-GB" sz="2400" b="0" i="1" smtClean="0">
                              <a:latin typeface="Cambria Math" panose="02040503050406030204" pitchFamily="18" charset="0"/>
                            </a:rPr>
                            <m:t>−6</m:t>
                          </m:r>
                        </m:sup>
                      </m:sSup>
                    </m:oMath>
                  </m:oMathPara>
                </a14:m>
                <a:endParaRPr lang="en-NL" sz="2400" dirty="0"/>
              </a:p>
            </p:txBody>
          </p:sp>
        </mc:Choice>
        <mc:Fallback>
          <p:sp>
            <p:nvSpPr>
              <p:cNvPr id="12" name="TextBox 11">
                <a:extLst>
                  <a:ext uri="{FF2B5EF4-FFF2-40B4-BE49-F238E27FC236}">
                    <a16:creationId xmlns:a16="http://schemas.microsoft.com/office/drawing/2014/main" id="{2465F592-700F-C1F1-E1B9-7A5F6A161238}"/>
                  </a:ext>
                </a:extLst>
              </p:cNvPr>
              <p:cNvSpPr txBox="1">
                <a:spLocks noRot="1" noChangeAspect="1" noMove="1" noResize="1" noEditPoints="1" noAdjustHandles="1" noChangeArrowheads="1" noChangeShapeType="1" noTextEdit="1"/>
              </p:cNvSpPr>
              <p:nvPr/>
            </p:nvSpPr>
            <p:spPr>
              <a:xfrm>
                <a:off x="457381" y="4278096"/>
                <a:ext cx="10267120" cy="461665"/>
              </a:xfrm>
              <a:prstGeom prst="rect">
                <a:avLst/>
              </a:prstGeom>
              <a:blipFill>
                <a:blip r:embed="rId4"/>
                <a:stretch>
                  <a:fillRect b="-11842"/>
                </a:stretch>
              </a:blipFill>
            </p:spPr>
            <p:txBody>
              <a:bodyPr/>
              <a:lstStyle/>
              <a:p>
                <a:r>
                  <a:rPr lang="en-NL">
                    <a:noFill/>
                  </a:rPr>
                  <a:t> </a:t>
                </a:r>
              </a:p>
            </p:txBody>
          </p:sp>
        </mc:Fallback>
      </mc:AlternateContent>
      <p:sp>
        <p:nvSpPr>
          <p:cNvPr id="14" name="Content Placeholder 2">
            <a:extLst>
              <a:ext uri="{FF2B5EF4-FFF2-40B4-BE49-F238E27FC236}">
                <a16:creationId xmlns:a16="http://schemas.microsoft.com/office/drawing/2014/main" id="{468CE8DD-4BC2-AA0B-9AE7-B44C6C9CA155}"/>
              </a:ext>
            </a:extLst>
          </p:cNvPr>
          <p:cNvSpPr txBox="1">
            <a:spLocks/>
          </p:cNvSpPr>
          <p:nvPr/>
        </p:nvSpPr>
        <p:spPr>
          <a:xfrm>
            <a:off x="424070" y="4718532"/>
            <a:ext cx="11174895" cy="182056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value of Q above is different than that obtained using experimental data, probably because we assumed the pressure coefficient to be  constant over span when calculating Q from experimental data.</a:t>
            </a:r>
          </a:p>
          <a:p>
            <a:r>
              <a:rPr lang="en-GB" dirty="0"/>
              <a:t>However, the experimental value of Q is close enough to that obtained from my code that I can call it verified. </a:t>
            </a:r>
            <a:endParaRPr lang="en-NL" dirty="0"/>
          </a:p>
        </p:txBody>
      </p:sp>
      <p:sp>
        <p:nvSpPr>
          <p:cNvPr id="4" name="TextBox 3">
            <a:extLst>
              <a:ext uri="{FF2B5EF4-FFF2-40B4-BE49-F238E27FC236}">
                <a16:creationId xmlns:a16="http://schemas.microsoft.com/office/drawing/2014/main" id="{15E5A74C-A1E8-218B-CB08-07215896963C}"/>
              </a:ext>
            </a:extLst>
          </p:cNvPr>
          <p:cNvSpPr txBox="1"/>
          <p:nvPr/>
        </p:nvSpPr>
        <p:spPr>
          <a:xfrm>
            <a:off x="642730" y="3604509"/>
            <a:ext cx="10711070" cy="369332"/>
          </a:xfrm>
          <a:prstGeom prst="rect">
            <a:avLst/>
          </a:prstGeom>
          <a:noFill/>
        </p:spPr>
        <p:txBody>
          <a:bodyPr wrap="square" rtlCol="0">
            <a:spAutoFit/>
          </a:bodyPr>
          <a:lstStyle/>
          <a:p>
            <a:r>
              <a:rPr lang="en-GB" i="1" dirty="0">
                <a:solidFill>
                  <a:schemeClr val="accent6"/>
                </a:solidFill>
              </a:rPr>
              <a:t>See the next slide for the definitions of the terms</a:t>
            </a:r>
            <a:endParaRPr lang="en-NL" i="1" dirty="0">
              <a:solidFill>
                <a:schemeClr val="accent6"/>
              </a:solidFill>
            </a:endParaRPr>
          </a:p>
        </p:txBody>
      </p:sp>
    </p:spTree>
    <p:extLst>
      <p:ext uri="{BB962C8B-B14F-4D97-AF65-F5344CB8AC3E}">
        <p14:creationId xmlns:p14="http://schemas.microsoft.com/office/powerpoint/2010/main" val="3397976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C6798-6808-86F3-1A6A-BC9BE2B8F4E5}"/>
              </a:ext>
            </a:extLst>
          </p:cNvPr>
          <p:cNvSpPr>
            <a:spLocks noGrp="1"/>
          </p:cNvSpPr>
          <p:nvPr>
            <p:ph type="title"/>
          </p:nvPr>
        </p:nvSpPr>
        <p:spPr>
          <a:xfrm>
            <a:off x="838200" y="-71989"/>
            <a:ext cx="10515600" cy="1325563"/>
          </a:xfrm>
        </p:spPr>
        <p:txBody>
          <a:bodyPr/>
          <a:lstStyle/>
          <a:p>
            <a:r>
              <a:rPr lang="en-GB" dirty="0"/>
              <a:t>Definitions of Terms</a:t>
            </a:r>
            <a:endParaRPr lang="en-NL" dirty="0"/>
          </a:p>
        </p:txBody>
      </p:sp>
      <p:graphicFrame>
        <p:nvGraphicFramePr>
          <p:cNvPr id="4" name="Object 3">
            <a:extLst>
              <a:ext uri="{FF2B5EF4-FFF2-40B4-BE49-F238E27FC236}">
                <a16:creationId xmlns:a16="http://schemas.microsoft.com/office/drawing/2014/main" id="{84D5DEC1-42AD-1A01-EE69-53C429900FC8}"/>
              </a:ext>
            </a:extLst>
          </p:cNvPr>
          <p:cNvGraphicFramePr>
            <a:graphicFrameLocks noChangeAspect="1"/>
          </p:cNvGraphicFramePr>
          <p:nvPr>
            <p:extLst>
              <p:ext uri="{D42A27DB-BD31-4B8C-83A1-F6EECF244321}">
                <p14:modId xmlns:p14="http://schemas.microsoft.com/office/powerpoint/2010/main" val="167965801"/>
              </p:ext>
            </p:extLst>
          </p:nvPr>
        </p:nvGraphicFramePr>
        <p:xfrm>
          <a:off x="1006603" y="1119630"/>
          <a:ext cx="9505483" cy="842258"/>
        </p:xfrm>
        <a:graphic>
          <a:graphicData uri="http://schemas.openxmlformats.org/presentationml/2006/ole">
            <mc:AlternateContent xmlns:mc="http://schemas.openxmlformats.org/markup-compatibility/2006">
              <mc:Choice xmlns:v="urn:schemas-microsoft-com:vml" Requires="v">
                <p:oleObj r:id="rId2" imgW="5765800" imgH="508000" progId="Equation.DSMT4">
                  <p:embed/>
                </p:oleObj>
              </mc:Choice>
              <mc:Fallback>
                <p:oleObj r:id="rId2" imgW="5765800" imgH="508000" progId="Equation.DSMT4">
                  <p:embed/>
                  <p:pic>
                    <p:nvPicPr>
                      <p:cNvPr id="9" name="Object 8">
                        <a:extLst>
                          <a:ext uri="{FF2B5EF4-FFF2-40B4-BE49-F238E27FC236}">
                            <a16:creationId xmlns:a16="http://schemas.microsoft.com/office/drawing/2014/main" id="{2DD940AB-5A23-FC65-1C3F-F4099A339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603" y="1119630"/>
                        <a:ext cx="9505483" cy="842258"/>
                      </a:xfrm>
                      <a:prstGeom prst="rect">
                        <a:avLst/>
                      </a:prstGeom>
                      <a:noFill/>
                    </p:spPr>
                  </p:pic>
                </p:oleObj>
              </mc:Fallback>
            </mc:AlternateContent>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2B2658CB-AFC7-DEBE-F996-B24CAF3F001E}"/>
                  </a:ext>
                </a:extLst>
              </p:cNvPr>
              <p:cNvSpPr txBox="1"/>
              <p:nvPr/>
            </p:nvSpPr>
            <p:spPr>
              <a:xfrm>
                <a:off x="1006615" y="2598300"/>
                <a:ext cx="10617937" cy="331822"/>
              </a:xfrm>
              <a:prstGeom prst="rect">
                <a:avLst/>
              </a:prstGeom>
              <a:noFill/>
            </p:spPr>
            <p:txBody>
              <a:bodyPr wrap="square" lIns="0" tIns="0" rIns="0" bIns="0" rtlCol="0">
                <a:spAutoFit/>
              </a:bodyPr>
              <a:lstStyle/>
              <a:p>
                <a14:m>
                  <m:oMath xmlns:m="http://schemas.openxmlformats.org/officeDocument/2006/math">
                    <m:r>
                      <m:rPr>
                        <m:nor/>
                      </m:rPr>
                      <a:rPr lang="en-GB" smtClean="0">
                        <a:latin typeface="Cambria Math" panose="02040503050406030204" pitchFamily="18" charset="0"/>
                      </a:rPr>
                      <m:t>{</m:t>
                    </m:r>
                    <m:sSub>
                      <m:sSubPr>
                        <m:ctrlPr>
                          <a:rPr lang="en-GB" b="0" i="1" smtClean="0">
                            <a:latin typeface="Cambria Math" panose="02040503050406030204" pitchFamily="18" charset="0"/>
                          </a:rPr>
                        </m:ctrlPr>
                      </m:sSubPr>
                      <m:e>
                        <m:r>
                          <m:rPr>
                            <m:nor/>
                          </m:rPr>
                          <a:rPr lang="el-GR"/>
                          <m:t>ϕ</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𝑓𝑝</m:t>
                            </m:r>
                          </m:sub>
                        </m:sSub>
                      </m:sub>
                    </m:sSub>
                  </m:oMath>
                </a14:m>
                <a:r>
                  <a:rPr lang="en-GB" dirty="0"/>
                  <a:t>} = </a:t>
                </a:r>
                <a:r>
                  <a:rPr lang="en-GB" dirty="0" err="1"/>
                  <a:t>ith</a:t>
                </a:r>
                <a:r>
                  <a:rPr lang="en-GB" dirty="0"/>
                  <a:t> Mode shape, defining the deflections at the DLM mesh force points (</a:t>
                </a:r>
                <a:r>
                  <a:rPr lang="en-GB" dirty="0" err="1"/>
                  <a:t>ie</a:t>
                </a:r>
                <a:r>
                  <a:rPr lang="en-GB" dirty="0"/>
                  <a:t>: at box quarter chords)  </a:t>
                </a:r>
                <a:endParaRPr lang="en-NL" dirty="0"/>
              </a:p>
            </p:txBody>
          </p:sp>
        </mc:Choice>
        <mc:Fallback>
          <p:sp>
            <p:nvSpPr>
              <p:cNvPr id="5" name="TextBox 4">
                <a:extLst>
                  <a:ext uri="{FF2B5EF4-FFF2-40B4-BE49-F238E27FC236}">
                    <a16:creationId xmlns:a16="http://schemas.microsoft.com/office/drawing/2014/main" id="{2B2658CB-AFC7-DEBE-F996-B24CAF3F001E}"/>
                  </a:ext>
                </a:extLst>
              </p:cNvPr>
              <p:cNvSpPr txBox="1">
                <a:spLocks noRot="1" noChangeAspect="1" noMove="1" noResize="1" noEditPoints="1" noAdjustHandles="1" noChangeArrowheads="1" noChangeShapeType="1" noTextEdit="1"/>
              </p:cNvSpPr>
              <p:nvPr/>
            </p:nvSpPr>
            <p:spPr>
              <a:xfrm>
                <a:off x="1006615" y="2598300"/>
                <a:ext cx="10617937" cy="331822"/>
              </a:xfrm>
              <a:prstGeom prst="rect">
                <a:avLst/>
              </a:prstGeom>
              <a:blipFill>
                <a:blip r:embed="rId4"/>
                <a:stretch>
                  <a:fillRect l="-1033" t="-20000" b="-29091"/>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875EA11-411B-E291-49CB-57A5902F76C8}"/>
                  </a:ext>
                </a:extLst>
              </p:cNvPr>
              <p:cNvSpPr txBox="1"/>
              <p:nvPr/>
            </p:nvSpPr>
            <p:spPr>
              <a:xfrm>
                <a:off x="1006614" y="3014609"/>
                <a:ext cx="10617937" cy="276999"/>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𝑞</m:t>
                        </m:r>
                      </m:e>
                      <m:sub>
                        <m:r>
                          <a:rPr lang="en-GB" b="0" i="1" smtClean="0">
                            <a:latin typeface="Cambria Math" panose="02040503050406030204" pitchFamily="18" charset="0"/>
                          </a:rPr>
                          <m:t>𝐷</m:t>
                        </m:r>
                      </m:sub>
                    </m:sSub>
                  </m:oMath>
                </a14:m>
                <a:r>
                  <a:rPr lang="en-GB" dirty="0"/>
                  <a:t> = Dynamic Pressure</a:t>
                </a:r>
                <a:endParaRPr lang="en-NL" dirty="0"/>
              </a:p>
            </p:txBody>
          </p:sp>
        </mc:Choice>
        <mc:Fallback>
          <p:sp>
            <p:nvSpPr>
              <p:cNvPr id="6" name="TextBox 5">
                <a:extLst>
                  <a:ext uri="{FF2B5EF4-FFF2-40B4-BE49-F238E27FC236}">
                    <a16:creationId xmlns:a16="http://schemas.microsoft.com/office/drawing/2014/main" id="{6875EA11-411B-E291-49CB-57A5902F76C8}"/>
                  </a:ext>
                </a:extLst>
              </p:cNvPr>
              <p:cNvSpPr txBox="1">
                <a:spLocks noRot="1" noChangeAspect="1" noMove="1" noResize="1" noEditPoints="1" noAdjustHandles="1" noChangeArrowheads="1" noChangeShapeType="1" noTextEdit="1"/>
              </p:cNvSpPr>
              <p:nvPr/>
            </p:nvSpPr>
            <p:spPr>
              <a:xfrm>
                <a:off x="1006614" y="3014609"/>
                <a:ext cx="10617937" cy="276999"/>
              </a:xfrm>
              <a:prstGeom prst="rect">
                <a:avLst/>
              </a:prstGeom>
              <a:blipFill>
                <a:blip r:embed="rId5"/>
                <a:stretch>
                  <a:fillRect l="-344" t="-26667" b="-53333"/>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38651EC-AB0E-A598-609B-F06B4A01579E}"/>
                  </a:ext>
                </a:extLst>
              </p:cNvPr>
              <p:cNvSpPr txBox="1"/>
              <p:nvPr/>
            </p:nvSpPr>
            <p:spPr>
              <a:xfrm>
                <a:off x="1006613" y="3407290"/>
                <a:ext cx="10617937" cy="299313"/>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m:rPr>
                            <m:nor/>
                          </m:rPr>
                          <a:rPr lang="el-GR"/>
                          <m:t>Δ</m:t>
                        </m:r>
                        <m:r>
                          <a:rPr lang="en-GB" b="0" i="1" smtClean="0">
                            <a:latin typeface="Cambria Math" panose="02040503050406030204" pitchFamily="18" charset="0"/>
                          </a:rPr>
                          <m:t>𝐿</m:t>
                        </m:r>
                      </m:e>
                      <m:sub>
                        <m:r>
                          <a:rPr lang="en-GB" b="0" i="1" smtClean="0">
                            <a:latin typeface="Cambria Math" panose="02040503050406030204" pitchFamily="18" charset="0"/>
                          </a:rPr>
                          <m:t>𝑗</m:t>
                        </m:r>
                      </m:sub>
                    </m:sSub>
                  </m:oMath>
                </a14:m>
                <a:r>
                  <a:rPr lang="en-GB" dirty="0"/>
                  <a:t> = Lift produced by the </a:t>
                </a:r>
                <a:r>
                  <a:rPr lang="en-GB" dirty="0" err="1"/>
                  <a:t>jth</a:t>
                </a:r>
                <a:r>
                  <a:rPr lang="en-GB" dirty="0"/>
                  <a:t> mode</a:t>
                </a:r>
                <a:endParaRPr lang="en-NL" dirty="0"/>
              </a:p>
            </p:txBody>
          </p:sp>
        </mc:Choice>
        <mc:Fallback>
          <p:sp>
            <p:nvSpPr>
              <p:cNvPr id="7" name="TextBox 6">
                <a:extLst>
                  <a:ext uri="{FF2B5EF4-FFF2-40B4-BE49-F238E27FC236}">
                    <a16:creationId xmlns:a16="http://schemas.microsoft.com/office/drawing/2014/main" id="{238651EC-AB0E-A598-609B-F06B4A01579E}"/>
                  </a:ext>
                </a:extLst>
              </p:cNvPr>
              <p:cNvSpPr txBox="1">
                <a:spLocks noRot="1" noChangeAspect="1" noMove="1" noResize="1" noEditPoints="1" noAdjustHandles="1" noChangeArrowheads="1" noChangeShapeType="1" noTextEdit="1"/>
              </p:cNvSpPr>
              <p:nvPr/>
            </p:nvSpPr>
            <p:spPr>
              <a:xfrm>
                <a:off x="1006613" y="3407290"/>
                <a:ext cx="10617937" cy="299313"/>
              </a:xfrm>
              <a:prstGeom prst="rect">
                <a:avLst/>
              </a:prstGeom>
              <a:blipFill>
                <a:blip r:embed="rId6"/>
                <a:stretch>
                  <a:fillRect l="-287" t="-22449" b="-42857"/>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B19E5E8-5556-0976-E756-B860E9C89236}"/>
                  </a:ext>
                </a:extLst>
              </p:cNvPr>
              <p:cNvSpPr txBox="1"/>
              <p:nvPr/>
            </p:nvSpPr>
            <p:spPr>
              <a:xfrm>
                <a:off x="1006607" y="3730920"/>
                <a:ext cx="10617937" cy="311880"/>
              </a:xfrm>
              <a:prstGeom prst="rect">
                <a:avLst/>
              </a:prstGeom>
              <a:noFill/>
            </p:spPr>
            <p:txBody>
              <a:bodyPr wrap="square" lIns="0" tIns="0" rIns="0" bIns="0" rtlCol="0">
                <a:spAutoFit/>
              </a:bodyPr>
              <a:lstStyle/>
              <a:p>
                <a14:m>
                  <m:oMath xmlns:m="http://schemas.openxmlformats.org/officeDocument/2006/math">
                    <m:r>
                      <m:rPr>
                        <m:nor/>
                      </m:rPr>
                      <a:rPr lang="en-GB" smtClean="0">
                        <a:latin typeface="Cambria Math" panose="02040503050406030204" pitchFamily="18" charset="0"/>
                      </a:rPr>
                      <m:t>{</m:t>
                    </m:r>
                    <m:sSub>
                      <m:sSubPr>
                        <m:ctrlPr>
                          <a:rPr lang="en-GB" b="0" i="1" smtClean="0">
                            <a:latin typeface="Cambria Math" panose="02040503050406030204" pitchFamily="18" charset="0"/>
                          </a:rPr>
                        </m:ctrlPr>
                      </m:sSubPr>
                      <m:e>
                        <m:r>
                          <m:rPr>
                            <m:nor/>
                          </m:rPr>
                          <a:rPr lang="el-GR"/>
                          <m:t>ϕ</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𝐹𝐸</m:t>
                            </m:r>
                          </m:sub>
                        </m:sSub>
                      </m:sub>
                    </m:sSub>
                  </m:oMath>
                </a14:m>
                <a:r>
                  <a:rPr lang="en-GB" dirty="0"/>
                  <a:t>} = </a:t>
                </a:r>
                <a:r>
                  <a:rPr lang="en-GB" dirty="0" err="1"/>
                  <a:t>ith</a:t>
                </a:r>
                <a:r>
                  <a:rPr lang="en-GB" dirty="0"/>
                  <a:t> Mode shape, defining the deflections at the finite element mesh points</a:t>
                </a:r>
                <a:endParaRPr lang="en-NL" dirty="0"/>
              </a:p>
            </p:txBody>
          </p:sp>
        </mc:Choice>
        <mc:Fallback>
          <p:sp>
            <p:nvSpPr>
              <p:cNvPr id="9" name="TextBox 8">
                <a:extLst>
                  <a:ext uri="{FF2B5EF4-FFF2-40B4-BE49-F238E27FC236}">
                    <a16:creationId xmlns:a16="http://schemas.microsoft.com/office/drawing/2014/main" id="{EB19E5E8-5556-0976-E756-B860E9C89236}"/>
                  </a:ext>
                </a:extLst>
              </p:cNvPr>
              <p:cNvSpPr txBox="1">
                <a:spLocks noRot="1" noChangeAspect="1" noMove="1" noResize="1" noEditPoints="1" noAdjustHandles="1" noChangeArrowheads="1" noChangeShapeType="1" noTextEdit="1"/>
              </p:cNvSpPr>
              <p:nvPr/>
            </p:nvSpPr>
            <p:spPr>
              <a:xfrm>
                <a:off x="1006607" y="3730920"/>
                <a:ext cx="10617937" cy="311880"/>
              </a:xfrm>
              <a:prstGeom prst="rect">
                <a:avLst/>
              </a:prstGeom>
              <a:blipFill>
                <a:blip r:embed="rId7"/>
                <a:stretch>
                  <a:fillRect l="-1033" t="-21569" b="-39216"/>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18C96C6-5258-D2D4-5ED0-33FDA4DE33F3}"/>
                  </a:ext>
                </a:extLst>
              </p:cNvPr>
              <p:cNvSpPr txBox="1"/>
              <p:nvPr/>
            </p:nvSpPr>
            <p:spPr>
              <a:xfrm>
                <a:off x="1006607" y="4093049"/>
                <a:ext cx="10617937" cy="276999"/>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𝑘</m:t>
                    </m:r>
                  </m:oMath>
                </a14:m>
                <a:r>
                  <a:rPr lang="en-GB" dirty="0"/>
                  <a:t>= Reduced frequency</a:t>
                </a:r>
                <a:endParaRPr lang="en-NL" dirty="0"/>
              </a:p>
            </p:txBody>
          </p:sp>
        </mc:Choice>
        <mc:Fallback>
          <p:sp>
            <p:nvSpPr>
              <p:cNvPr id="10" name="TextBox 9">
                <a:extLst>
                  <a:ext uri="{FF2B5EF4-FFF2-40B4-BE49-F238E27FC236}">
                    <a16:creationId xmlns:a16="http://schemas.microsoft.com/office/drawing/2014/main" id="{918C96C6-5258-D2D4-5ED0-33FDA4DE33F3}"/>
                  </a:ext>
                </a:extLst>
              </p:cNvPr>
              <p:cNvSpPr txBox="1">
                <a:spLocks noRot="1" noChangeAspect="1" noMove="1" noResize="1" noEditPoints="1" noAdjustHandles="1" noChangeArrowheads="1" noChangeShapeType="1" noTextEdit="1"/>
              </p:cNvSpPr>
              <p:nvPr/>
            </p:nvSpPr>
            <p:spPr>
              <a:xfrm>
                <a:off x="1006607" y="4093049"/>
                <a:ext cx="10617937" cy="276999"/>
              </a:xfrm>
              <a:prstGeom prst="rect">
                <a:avLst/>
              </a:prstGeom>
              <a:blipFill>
                <a:blip r:embed="rId8"/>
                <a:stretch>
                  <a:fillRect l="-804" t="-26087" b="-52174"/>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6764FF9D-53EC-4E49-458F-040DF949D2EB}"/>
                  </a:ext>
                </a:extLst>
              </p:cNvPr>
              <p:cNvSpPr txBox="1"/>
              <p:nvPr/>
            </p:nvSpPr>
            <p:spPr>
              <a:xfrm>
                <a:off x="1006606" y="4431798"/>
                <a:ext cx="10617937" cy="276999"/>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𝑏</m:t>
                    </m:r>
                  </m:oMath>
                </a14:m>
                <a:r>
                  <a:rPr lang="en-GB" dirty="0"/>
                  <a:t>= Reference </a:t>
                </a:r>
                <a:r>
                  <a:rPr lang="en-GB" dirty="0" err="1"/>
                  <a:t>semichord</a:t>
                </a:r>
                <a:endParaRPr lang="en-NL" dirty="0"/>
              </a:p>
            </p:txBody>
          </p:sp>
        </mc:Choice>
        <mc:Fallback>
          <p:sp>
            <p:nvSpPr>
              <p:cNvPr id="11" name="TextBox 10">
                <a:extLst>
                  <a:ext uri="{FF2B5EF4-FFF2-40B4-BE49-F238E27FC236}">
                    <a16:creationId xmlns:a16="http://schemas.microsoft.com/office/drawing/2014/main" id="{6764FF9D-53EC-4E49-458F-040DF949D2EB}"/>
                  </a:ext>
                </a:extLst>
              </p:cNvPr>
              <p:cNvSpPr txBox="1">
                <a:spLocks noRot="1" noChangeAspect="1" noMove="1" noResize="1" noEditPoints="1" noAdjustHandles="1" noChangeArrowheads="1" noChangeShapeType="1" noTextEdit="1"/>
              </p:cNvSpPr>
              <p:nvPr/>
            </p:nvSpPr>
            <p:spPr>
              <a:xfrm>
                <a:off x="1006606" y="4431798"/>
                <a:ext cx="10617937" cy="276999"/>
              </a:xfrm>
              <a:prstGeom prst="rect">
                <a:avLst/>
              </a:prstGeom>
              <a:blipFill>
                <a:blip r:embed="rId9"/>
                <a:stretch>
                  <a:fillRect l="-804" t="-26667" b="-55556"/>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A6B842E-43EB-E3F4-9108-AB6D6F6E8B61}"/>
                  </a:ext>
                </a:extLst>
              </p:cNvPr>
              <p:cNvSpPr txBox="1"/>
              <p:nvPr/>
            </p:nvSpPr>
            <p:spPr>
              <a:xfrm>
                <a:off x="1006605" y="4759046"/>
                <a:ext cx="10617937" cy="276999"/>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𝐴</m:t>
                    </m:r>
                  </m:oMath>
                </a14:m>
                <a:r>
                  <a:rPr lang="en-GB" dirty="0"/>
                  <a:t>= Aerodynamic Influence Coefficient Matrix (AIC). This is the output of the DLM code. </a:t>
                </a:r>
                <a:endParaRPr lang="en-NL" dirty="0"/>
              </a:p>
            </p:txBody>
          </p:sp>
        </mc:Choice>
        <mc:Fallback>
          <p:sp>
            <p:nvSpPr>
              <p:cNvPr id="12" name="TextBox 11">
                <a:extLst>
                  <a:ext uri="{FF2B5EF4-FFF2-40B4-BE49-F238E27FC236}">
                    <a16:creationId xmlns:a16="http://schemas.microsoft.com/office/drawing/2014/main" id="{CA6B842E-43EB-E3F4-9108-AB6D6F6E8B61}"/>
                  </a:ext>
                </a:extLst>
              </p:cNvPr>
              <p:cNvSpPr txBox="1">
                <a:spLocks noRot="1" noChangeAspect="1" noMove="1" noResize="1" noEditPoints="1" noAdjustHandles="1" noChangeArrowheads="1" noChangeShapeType="1" noTextEdit="1"/>
              </p:cNvSpPr>
              <p:nvPr/>
            </p:nvSpPr>
            <p:spPr>
              <a:xfrm>
                <a:off x="1006605" y="4759046"/>
                <a:ext cx="10617937" cy="276999"/>
              </a:xfrm>
              <a:prstGeom prst="rect">
                <a:avLst/>
              </a:prstGeom>
              <a:blipFill>
                <a:blip r:embed="rId10"/>
                <a:stretch>
                  <a:fillRect l="-746" t="-26667" b="-53333"/>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CD68FE3-B176-974C-C7BD-01739ECB6B08}"/>
                  </a:ext>
                </a:extLst>
              </p:cNvPr>
              <p:cNvSpPr txBox="1"/>
              <p:nvPr/>
            </p:nvSpPr>
            <p:spPr>
              <a:xfrm>
                <a:off x="1006604" y="5147622"/>
                <a:ext cx="10617937" cy="276999"/>
              </a:xfrm>
              <a:prstGeom prst="rect">
                <a:avLst/>
              </a:prstGeom>
              <a:noFill/>
            </p:spPr>
            <p:txBody>
              <a:bodyPr wrap="square" lIns="0" tIns="0" rIns="0" bIns="0" rtlCol="0">
                <a:spAutoFit/>
              </a:bodyPr>
              <a:lstStyle/>
              <a:p>
                <a14:m>
                  <m:oMath xmlns:m="http://schemas.openxmlformats.org/officeDocument/2006/math">
                    <m:r>
                      <a:rPr lang="en-GB" b="0" i="1" smtClean="0">
                        <a:latin typeface="Cambria Math" panose="02040503050406030204" pitchFamily="18" charset="0"/>
                      </a:rPr>
                      <m:t>𝑑𝑖𝑎𝑔</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𝑆</m:t>
                        </m:r>
                      </m:e>
                      <m:sub>
                        <m:r>
                          <a:rPr lang="en-GB" b="0" i="1" smtClean="0">
                            <a:latin typeface="Cambria Math" panose="02040503050406030204" pitchFamily="18" charset="0"/>
                          </a:rPr>
                          <m:t>𝑖𝑖</m:t>
                        </m:r>
                      </m:sub>
                    </m:sSub>
                  </m:oMath>
                </a14:m>
                <a:r>
                  <a:rPr lang="en-GB" dirty="0"/>
                  <a:t>= Diagonal matrix where non-zero entries are the areas of DLM mesh boxes</a:t>
                </a:r>
                <a:endParaRPr lang="en-NL" dirty="0"/>
              </a:p>
            </p:txBody>
          </p:sp>
        </mc:Choice>
        <mc:Fallback>
          <p:sp>
            <p:nvSpPr>
              <p:cNvPr id="13" name="TextBox 12">
                <a:extLst>
                  <a:ext uri="{FF2B5EF4-FFF2-40B4-BE49-F238E27FC236}">
                    <a16:creationId xmlns:a16="http://schemas.microsoft.com/office/drawing/2014/main" id="{7CD68FE3-B176-974C-C7BD-01739ECB6B08}"/>
                  </a:ext>
                </a:extLst>
              </p:cNvPr>
              <p:cNvSpPr txBox="1">
                <a:spLocks noRot="1" noChangeAspect="1" noMove="1" noResize="1" noEditPoints="1" noAdjustHandles="1" noChangeArrowheads="1" noChangeShapeType="1" noTextEdit="1"/>
              </p:cNvSpPr>
              <p:nvPr/>
            </p:nvSpPr>
            <p:spPr>
              <a:xfrm>
                <a:off x="1006604" y="5147622"/>
                <a:ext cx="10617937" cy="276999"/>
              </a:xfrm>
              <a:prstGeom prst="rect">
                <a:avLst/>
              </a:prstGeom>
              <a:blipFill>
                <a:blip r:embed="rId11"/>
                <a:stretch>
                  <a:fillRect l="-1033" t="-26087" b="-52174"/>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8192090-D91E-2137-79FE-E99FB9C804FA}"/>
                  </a:ext>
                </a:extLst>
              </p:cNvPr>
              <p:cNvSpPr txBox="1"/>
              <p:nvPr/>
            </p:nvSpPr>
            <p:spPr>
              <a:xfrm>
                <a:off x="1006603" y="5475200"/>
                <a:ext cx="10617937" cy="576248"/>
              </a:xfrm>
              <a:prstGeom prst="rect">
                <a:avLst/>
              </a:prstGeom>
              <a:noFill/>
            </p:spPr>
            <p:txBody>
              <a:bodyPr wrap="square" lIns="0" tIns="0" rIns="0" bIns="0" rtlCol="0">
                <a:spAutoFit/>
              </a:bodyPr>
              <a:lstStyle/>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𝐹𝐸</m:t>
                        </m:r>
                        <m:r>
                          <a:rPr lang="en-GB" b="0" i="1" smtClean="0">
                            <a:latin typeface="Cambria Math" panose="02040503050406030204" pitchFamily="18" charset="0"/>
                          </a:rPr>
                          <m:t>→</m:t>
                        </m:r>
                        <m:r>
                          <a:rPr lang="en-GB" b="0" i="1" smtClean="0">
                            <a:latin typeface="Cambria Math" panose="02040503050406030204" pitchFamily="18" charset="0"/>
                          </a:rPr>
                          <m:t>𝑓𝑝</m:t>
                        </m:r>
                      </m:sub>
                    </m:sSub>
                  </m:oMath>
                </a14:m>
                <a:r>
                  <a:rPr lang="en-GB" dirty="0"/>
                  <a:t>= Matrix (which is the output of the spline code) that transforms the deflections at FE nodes to deflections at force points nodes </a:t>
                </a:r>
                <a:endParaRPr lang="en-NL" dirty="0"/>
              </a:p>
            </p:txBody>
          </p:sp>
        </mc:Choice>
        <mc:Fallback>
          <p:sp>
            <p:nvSpPr>
              <p:cNvPr id="14" name="TextBox 13">
                <a:extLst>
                  <a:ext uri="{FF2B5EF4-FFF2-40B4-BE49-F238E27FC236}">
                    <a16:creationId xmlns:a16="http://schemas.microsoft.com/office/drawing/2014/main" id="{28192090-D91E-2137-79FE-E99FB9C804FA}"/>
                  </a:ext>
                </a:extLst>
              </p:cNvPr>
              <p:cNvSpPr txBox="1">
                <a:spLocks noRot="1" noChangeAspect="1" noMove="1" noResize="1" noEditPoints="1" noAdjustHandles="1" noChangeArrowheads="1" noChangeShapeType="1" noTextEdit="1"/>
              </p:cNvSpPr>
              <p:nvPr/>
            </p:nvSpPr>
            <p:spPr>
              <a:xfrm>
                <a:off x="1006603" y="5475200"/>
                <a:ext cx="10617937" cy="576248"/>
              </a:xfrm>
              <a:prstGeom prst="rect">
                <a:avLst/>
              </a:prstGeom>
              <a:blipFill>
                <a:blip r:embed="rId12"/>
                <a:stretch>
                  <a:fillRect l="-1320" t="-11579" b="-24211"/>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584D0E9D-15F4-59FD-2E61-F21B3830E081}"/>
                  </a:ext>
                </a:extLst>
              </p:cNvPr>
              <p:cNvSpPr txBox="1"/>
              <p:nvPr/>
            </p:nvSpPr>
            <p:spPr>
              <a:xfrm>
                <a:off x="1006603" y="6011958"/>
                <a:ext cx="10617937" cy="553998"/>
              </a:xfrm>
              <a:prstGeom prst="rect">
                <a:avLst/>
              </a:prstGeom>
              <a:noFill/>
            </p:spPr>
            <p:txBody>
              <a:bodyPr wrap="square" lIns="0" tIns="0" rIns="0" bIns="0" rtlCol="0">
                <a:spAutoFit/>
              </a:bodyPr>
              <a:lstStyle/>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h</m:t>
                        </m:r>
                        <m:r>
                          <a:rPr lang="en-GB" b="0" i="1" smtClean="0">
                            <a:latin typeface="Cambria Math" panose="02040503050406030204" pitchFamily="18" charset="0"/>
                          </a:rPr>
                          <m:t>→</m:t>
                        </m:r>
                        <m:r>
                          <a:rPr lang="en-GB" b="0" i="1" smtClean="0">
                            <a:latin typeface="Cambria Math" panose="02040503050406030204" pitchFamily="18" charset="0"/>
                          </a:rPr>
                          <m:t>𝐹𝐸</m:t>
                        </m:r>
                        <m:r>
                          <a:rPr lang="en-GB" b="0" i="1" smtClean="0">
                            <a:latin typeface="Cambria Math" panose="02040503050406030204" pitchFamily="18" charset="0"/>
                          </a:rPr>
                          <m:t>→</m:t>
                        </m:r>
                        <m:r>
                          <a:rPr lang="en-GB" b="0" i="1" smtClean="0">
                            <a:latin typeface="Cambria Math" panose="02040503050406030204" pitchFamily="18" charset="0"/>
                          </a:rPr>
                          <m:t>𝑑𝑤</m:t>
                        </m:r>
                      </m:sub>
                    </m:sSub>
                  </m:oMath>
                </a14:m>
                <a:r>
                  <a:rPr lang="en-GB" dirty="0"/>
                  <a:t>= Matrix (which is the output of the spline code) that transforms the deflections at FE nodes to deflections downwash points (</a:t>
                </a:r>
                <a:r>
                  <a:rPr lang="en-GB" dirty="0" err="1"/>
                  <a:t>ie</a:t>
                </a:r>
                <a:r>
                  <a:rPr lang="en-GB" dirty="0"/>
                  <a:t>: at DLM Mesh box ¾ chord) </a:t>
                </a:r>
                <a:endParaRPr lang="en-NL" dirty="0"/>
              </a:p>
            </p:txBody>
          </p:sp>
        </mc:Choice>
        <mc:Fallback>
          <p:sp>
            <p:nvSpPr>
              <p:cNvPr id="15" name="TextBox 14">
                <a:extLst>
                  <a:ext uri="{FF2B5EF4-FFF2-40B4-BE49-F238E27FC236}">
                    <a16:creationId xmlns:a16="http://schemas.microsoft.com/office/drawing/2014/main" id="{584D0E9D-15F4-59FD-2E61-F21B3830E081}"/>
                  </a:ext>
                </a:extLst>
              </p:cNvPr>
              <p:cNvSpPr txBox="1">
                <a:spLocks noRot="1" noChangeAspect="1" noMove="1" noResize="1" noEditPoints="1" noAdjustHandles="1" noChangeArrowheads="1" noChangeShapeType="1" noTextEdit="1"/>
              </p:cNvSpPr>
              <p:nvPr/>
            </p:nvSpPr>
            <p:spPr>
              <a:xfrm>
                <a:off x="1006603" y="6011958"/>
                <a:ext cx="10617937" cy="553998"/>
              </a:xfrm>
              <a:prstGeom prst="rect">
                <a:avLst/>
              </a:prstGeom>
              <a:blipFill>
                <a:blip r:embed="rId13"/>
                <a:stretch>
                  <a:fillRect l="-1320" t="-13187" b="-26374"/>
                </a:stretch>
              </a:blipFill>
            </p:spPr>
            <p:txBody>
              <a:bodyPr/>
              <a:lstStyle/>
              <a:p>
                <a:r>
                  <a:rPr lang="en-NL">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108C9309-9CA2-EEAC-FF9A-A90B40106B14}"/>
                  </a:ext>
                </a:extLst>
              </p:cNvPr>
              <p:cNvSpPr txBox="1"/>
              <p:nvPr/>
            </p:nvSpPr>
            <p:spPr>
              <a:xfrm>
                <a:off x="1006607" y="2274478"/>
                <a:ext cx="10617937" cy="332014"/>
              </a:xfrm>
              <a:prstGeom prst="rect">
                <a:avLst/>
              </a:prstGeom>
              <a:noFill/>
            </p:spPr>
            <p:txBody>
              <a:bodyPr wrap="square" lIns="0" tIns="0" rIns="0" bIns="0" rtlCol="0">
                <a:spAutoFit/>
              </a:bodyPr>
              <a:lstStyle/>
              <a:p>
                <a14:m>
                  <m:oMath xmlns:m="http://schemas.openxmlformats.org/officeDocument/2006/math">
                    <m:r>
                      <m:rPr>
                        <m:nor/>
                      </m:rPr>
                      <a:rPr lang="en-GB" smtClean="0">
                        <a:latin typeface="Cambria Math" panose="02040503050406030204" pitchFamily="18" charset="0"/>
                      </a:rPr>
                      <m:t>{</m:t>
                    </m:r>
                    <m:sSub>
                      <m:sSubPr>
                        <m:ctrlPr>
                          <a:rPr lang="en-GB" b="0" i="1" smtClean="0">
                            <a:latin typeface="Cambria Math" panose="02040503050406030204" pitchFamily="18" charset="0"/>
                          </a:rPr>
                        </m:ctrlPr>
                      </m:sSubPr>
                      <m:e>
                        <m:r>
                          <m:rPr>
                            <m:nor/>
                          </m:rPr>
                          <a:rPr lang="en-GB" b="0" i="0" smtClean="0">
                            <a:latin typeface="Cambria Math" panose="02040503050406030204" pitchFamily="18" charset="0"/>
                          </a:rPr>
                          <m:t>Q</m:t>
                        </m:r>
                      </m:e>
                      <m:sub>
                        <m:sSub>
                          <m:sSubPr>
                            <m:ctrlPr>
                              <a:rPr lang="en-GB" b="0" i="1" smtClean="0">
                                <a:latin typeface="Cambria Math" panose="02040503050406030204" pitchFamily="18" charset="0"/>
                              </a:rPr>
                            </m:ctrlPr>
                          </m:sSubPr>
                          <m:e>
                            <m:r>
                              <a:rPr lang="en-GB" b="0" i="1" smtClean="0">
                                <a:latin typeface="Cambria Math" panose="02040503050406030204" pitchFamily="18" charset="0"/>
                              </a:rPr>
                              <m:t>𝑆𝐸</m:t>
                            </m:r>
                          </m:e>
                          <m:sub>
                            <m:r>
                              <a:rPr lang="en-GB" b="0" i="1" smtClean="0">
                                <a:latin typeface="Cambria Math" panose="02040503050406030204" pitchFamily="18" charset="0"/>
                              </a:rPr>
                              <m:t>𝑖𝑗</m:t>
                            </m:r>
                          </m:sub>
                        </m:sSub>
                      </m:sub>
                    </m:sSub>
                  </m:oMath>
                </a14:m>
                <a:r>
                  <a:rPr lang="en-GB" dirty="0"/>
                  <a:t>} = Self-induced work (as opposed to gust induced) done on </a:t>
                </a:r>
                <a:r>
                  <a:rPr lang="en-GB" dirty="0" err="1"/>
                  <a:t>ith</a:t>
                </a:r>
                <a:r>
                  <a:rPr lang="en-GB" dirty="0"/>
                  <a:t> mode by </a:t>
                </a:r>
                <a:r>
                  <a:rPr lang="en-GB" dirty="0" err="1"/>
                  <a:t>jth</a:t>
                </a:r>
                <a:r>
                  <a:rPr lang="en-GB" dirty="0"/>
                  <a:t> mode</a:t>
                </a:r>
                <a:endParaRPr lang="en-NL" dirty="0"/>
              </a:p>
            </p:txBody>
          </p:sp>
        </mc:Choice>
        <mc:Fallback>
          <p:sp>
            <p:nvSpPr>
              <p:cNvPr id="16" name="TextBox 15">
                <a:extLst>
                  <a:ext uri="{FF2B5EF4-FFF2-40B4-BE49-F238E27FC236}">
                    <a16:creationId xmlns:a16="http://schemas.microsoft.com/office/drawing/2014/main" id="{108C9309-9CA2-EEAC-FF9A-A90B40106B14}"/>
                  </a:ext>
                </a:extLst>
              </p:cNvPr>
              <p:cNvSpPr txBox="1">
                <a:spLocks noRot="1" noChangeAspect="1" noMove="1" noResize="1" noEditPoints="1" noAdjustHandles="1" noChangeArrowheads="1" noChangeShapeType="1" noTextEdit="1"/>
              </p:cNvSpPr>
              <p:nvPr/>
            </p:nvSpPr>
            <p:spPr>
              <a:xfrm>
                <a:off x="1006607" y="2274478"/>
                <a:ext cx="10617937" cy="332014"/>
              </a:xfrm>
              <a:prstGeom prst="rect">
                <a:avLst/>
              </a:prstGeom>
              <a:blipFill>
                <a:blip r:embed="rId14"/>
                <a:stretch>
                  <a:fillRect l="-1033" t="-20000" b="-29091"/>
                </a:stretch>
              </a:blipFill>
            </p:spPr>
            <p:txBody>
              <a:bodyPr/>
              <a:lstStyle/>
              <a:p>
                <a:r>
                  <a:rPr lang="en-NL">
                    <a:noFill/>
                  </a:rPr>
                  <a:t> </a:t>
                </a:r>
              </a:p>
            </p:txBody>
          </p:sp>
        </mc:Fallback>
      </mc:AlternateContent>
    </p:spTree>
    <p:extLst>
      <p:ext uri="{BB962C8B-B14F-4D97-AF65-F5344CB8AC3E}">
        <p14:creationId xmlns:p14="http://schemas.microsoft.com/office/powerpoint/2010/main" val="146134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04B67-8E87-2B23-4864-36DC999CDB2A}"/>
              </a:ext>
            </a:extLst>
          </p:cNvPr>
          <p:cNvSpPr>
            <a:spLocks noGrp="1"/>
          </p:cNvSpPr>
          <p:nvPr>
            <p:ph type="title"/>
          </p:nvPr>
        </p:nvSpPr>
        <p:spPr>
          <a:xfrm>
            <a:off x="838200" y="198363"/>
            <a:ext cx="10515600" cy="790435"/>
          </a:xfrm>
        </p:spPr>
        <p:txBody>
          <a:bodyPr/>
          <a:lstStyle/>
          <a:p>
            <a:r>
              <a:rPr lang="en-GB" dirty="0"/>
              <a:t>Further Verification</a:t>
            </a:r>
            <a:endParaRPr lang="en-NL" dirty="0"/>
          </a:p>
        </p:txBody>
      </p:sp>
      <p:pic>
        <p:nvPicPr>
          <p:cNvPr id="5" name="Picture 4">
            <a:extLst>
              <a:ext uri="{FF2B5EF4-FFF2-40B4-BE49-F238E27FC236}">
                <a16:creationId xmlns:a16="http://schemas.microsoft.com/office/drawing/2014/main" id="{464C5EEA-33E5-C1E1-9E47-AFFB776A004A}"/>
              </a:ext>
            </a:extLst>
          </p:cNvPr>
          <p:cNvPicPr>
            <a:picLocks noChangeAspect="1"/>
          </p:cNvPicPr>
          <p:nvPr/>
        </p:nvPicPr>
        <p:blipFill>
          <a:blip r:embed="rId2"/>
          <a:stretch>
            <a:fillRect/>
          </a:stretch>
        </p:blipFill>
        <p:spPr>
          <a:xfrm>
            <a:off x="7068625" y="2231633"/>
            <a:ext cx="4961050" cy="3909399"/>
          </a:xfrm>
          <a:prstGeom prst="rect">
            <a:avLst/>
          </a:prstGeom>
        </p:spPr>
      </p:pic>
      <p:pic>
        <p:nvPicPr>
          <p:cNvPr id="7" name="Picture 6">
            <a:extLst>
              <a:ext uri="{FF2B5EF4-FFF2-40B4-BE49-F238E27FC236}">
                <a16:creationId xmlns:a16="http://schemas.microsoft.com/office/drawing/2014/main" id="{43C9B36D-4FE7-A71C-4A07-82F8664109CD}"/>
              </a:ext>
            </a:extLst>
          </p:cNvPr>
          <p:cNvPicPr>
            <a:picLocks noChangeAspect="1"/>
          </p:cNvPicPr>
          <p:nvPr/>
        </p:nvPicPr>
        <p:blipFill>
          <a:blip r:embed="rId3"/>
          <a:stretch>
            <a:fillRect/>
          </a:stretch>
        </p:blipFill>
        <p:spPr>
          <a:xfrm>
            <a:off x="947132" y="2353565"/>
            <a:ext cx="5052498" cy="3787468"/>
          </a:xfrm>
          <a:prstGeom prst="rect">
            <a:avLst/>
          </a:prstGeom>
        </p:spPr>
      </p:pic>
      <p:sp>
        <p:nvSpPr>
          <p:cNvPr id="8" name="TextBox 7">
            <a:extLst>
              <a:ext uri="{FF2B5EF4-FFF2-40B4-BE49-F238E27FC236}">
                <a16:creationId xmlns:a16="http://schemas.microsoft.com/office/drawing/2014/main" id="{BED71178-25A8-F3D7-3AEF-2BB74CD7B5A1}"/>
              </a:ext>
            </a:extLst>
          </p:cNvPr>
          <p:cNvSpPr txBox="1"/>
          <p:nvPr/>
        </p:nvSpPr>
        <p:spPr>
          <a:xfrm>
            <a:off x="-121863" y="3817001"/>
            <a:ext cx="1164845" cy="369332"/>
          </a:xfrm>
          <a:prstGeom prst="rect">
            <a:avLst/>
          </a:prstGeom>
          <a:noFill/>
        </p:spPr>
        <p:txBody>
          <a:bodyPr wrap="square" rtlCol="0">
            <a:spAutoFit/>
          </a:bodyPr>
          <a:lstStyle/>
          <a:p>
            <a:r>
              <a:rPr lang="en-GB" dirty="0"/>
              <a:t>    Re(Cp)</a:t>
            </a:r>
            <a:endParaRPr lang="en-NL" dirty="0"/>
          </a:p>
        </p:txBody>
      </p:sp>
      <p:sp>
        <p:nvSpPr>
          <p:cNvPr id="9" name="TextBox 8">
            <a:extLst>
              <a:ext uri="{FF2B5EF4-FFF2-40B4-BE49-F238E27FC236}">
                <a16:creationId xmlns:a16="http://schemas.microsoft.com/office/drawing/2014/main" id="{C11C77C2-D701-E57F-7969-D58238CE2DFE}"/>
              </a:ext>
            </a:extLst>
          </p:cNvPr>
          <p:cNvSpPr txBox="1"/>
          <p:nvPr/>
        </p:nvSpPr>
        <p:spPr>
          <a:xfrm>
            <a:off x="5990346" y="3877967"/>
            <a:ext cx="1164845" cy="369332"/>
          </a:xfrm>
          <a:prstGeom prst="rect">
            <a:avLst/>
          </a:prstGeom>
          <a:noFill/>
        </p:spPr>
        <p:txBody>
          <a:bodyPr wrap="square" rtlCol="0">
            <a:spAutoFit/>
          </a:bodyPr>
          <a:lstStyle/>
          <a:p>
            <a:r>
              <a:rPr lang="en-GB" dirty="0"/>
              <a:t>    </a:t>
            </a:r>
            <a:r>
              <a:rPr lang="en-GB" dirty="0" err="1"/>
              <a:t>Im</a:t>
            </a:r>
            <a:r>
              <a:rPr lang="en-GB" dirty="0"/>
              <a:t>(Cp)</a:t>
            </a:r>
            <a:endParaRPr lang="en-NL" dirty="0"/>
          </a:p>
        </p:txBody>
      </p:sp>
      <p:sp>
        <p:nvSpPr>
          <p:cNvPr id="10" name="TextBox 9">
            <a:extLst>
              <a:ext uri="{FF2B5EF4-FFF2-40B4-BE49-F238E27FC236}">
                <a16:creationId xmlns:a16="http://schemas.microsoft.com/office/drawing/2014/main" id="{C1814A9D-4D05-4136-8E2B-0F079E426950}"/>
              </a:ext>
            </a:extLst>
          </p:cNvPr>
          <p:cNvSpPr txBox="1"/>
          <p:nvPr/>
        </p:nvSpPr>
        <p:spPr>
          <a:xfrm>
            <a:off x="838200" y="1031304"/>
            <a:ext cx="10919971" cy="1200329"/>
          </a:xfrm>
          <a:prstGeom prst="rect">
            <a:avLst/>
          </a:prstGeom>
          <a:noFill/>
        </p:spPr>
        <p:txBody>
          <a:bodyPr wrap="square" rtlCol="0">
            <a:spAutoFit/>
          </a:bodyPr>
          <a:lstStyle/>
          <a:p>
            <a:r>
              <a:rPr lang="en-GB" dirty="0"/>
              <a:t>Plots of pressure coefficients obtained from my code at the same spanwise location as in Fig. 3 are presented below (such that plots below and Fig.3 can be directly compared). We see that the plots below are nearly identical to Fig 3, further proving the validity of code. Note: Plots below use the physical locations of points in the x-axis whereas chord-normalized points are used in Fig 3.  </a:t>
            </a:r>
            <a:endParaRPr lang="en-NL" dirty="0"/>
          </a:p>
        </p:txBody>
      </p:sp>
      <p:sp>
        <p:nvSpPr>
          <p:cNvPr id="11" name="TextBox 10">
            <a:extLst>
              <a:ext uri="{FF2B5EF4-FFF2-40B4-BE49-F238E27FC236}">
                <a16:creationId xmlns:a16="http://schemas.microsoft.com/office/drawing/2014/main" id="{29A11D50-3FF0-5DBA-5712-451EACFFAB7B}"/>
              </a:ext>
            </a:extLst>
          </p:cNvPr>
          <p:cNvSpPr txBox="1"/>
          <p:nvPr/>
        </p:nvSpPr>
        <p:spPr>
          <a:xfrm>
            <a:off x="947132" y="6262965"/>
            <a:ext cx="5043214" cy="369332"/>
          </a:xfrm>
          <a:prstGeom prst="rect">
            <a:avLst/>
          </a:prstGeom>
          <a:noFill/>
        </p:spPr>
        <p:txBody>
          <a:bodyPr wrap="square" rtlCol="0">
            <a:spAutoFit/>
          </a:bodyPr>
          <a:lstStyle/>
          <a:p>
            <a:r>
              <a:rPr lang="en-GB" dirty="0"/>
              <a:t>Streamwise (x-axis) location along chord [m]</a:t>
            </a:r>
            <a:endParaRPr lang="en-NL" dirty="0"/>
          </a:p>
        </p:txBody>
      </p:sp>
      <p:sp>
        <p:nvSpPr>
          <p:cNvPr id="12" name="TextBox 11">
            <a:extLst>
              <a:ext uri="{FF2B5EF4-FFF2-40B4-BE49-F238E27FC236}">
                <a16:creationId xmlns:a16="http://schemas.microsoft.com/office/drawing/2014/main" id="{7E51F671-A08E-8CE3-0971-5D9B13EB331C}"/>
              </a:ext>
            </a:extLst>
          </p:cNvPr>
          <p:cNvSpPr txBox="1"/>
          <p:nvPr/>
        </p:nvSpPr>
        <p:spPr>
          <a:xfrm>
            <a:off x="7186841" y="6141032"/>
            <a:ext cx="5043214" cy="369332"/>
          </a:xfrm>
          <a:prstGeom prst="rect">
            <a:avLst/>
          </a:prstGeom>
          <a:noFill/>
        </p:spPr>
        <p:txBody>
          <a:bodyPr wrap="square" rtlCol="0">
            <a:spAutoFit/>
          </a:bodyPr>
          <a:lstStyle/>
          <a:p>
            <a:r>
              <a:rPr lang="en-GB" dirty="0"/>
              <a:t>Streamwise (x-axis) location along chord [m]</a:t>
            </a:r>
            <a:endParaRPr lang="en-NL" dirty="0"/>
          </a:p>
        </p:txBody>
      </p:sp>
    </p:spTree>
    <p:extLst>
      <p:ext uri="{BB962C8B-B14F-4D97-AF65-F5344CB8AC3E}">
        <p14:creationId xmlns:p14="http://schemas.microsoft.com/office/powerpoint/2010/main" val="41820576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727</Words>
  <Application>Microsoft Office PowerPoint</Application>
  <PresentationFormat>Widescreen</PresentationFormat>
  <Paragraphs>43</Paragraphs>
  <Slides>7</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3" baseType="lpstr">
      <vt:lpstr>Aptos</vt:lpstr>
      <vt:lpstr>Aptos Display</vt:lpstr>
      <vt:lpstr>Arial</vt:lpstr>
      <vt:lpstr>Cambria Math</vt:lpstr>
      <vt:lpstr>Office Theme</vt:lpstr>
      <vt:lpstr>Equation.DSMT4</vt:lpstr>
      <vt:lpstr>DLM+Spline Code Verification</vt:lpstr>
      <vt:lpstr>Spline+DLM Code</vt:lpstr>
      <vt:lpstr>Verification case: AGARD Försching Wing </vt:lpstr>
      <vt:lpstr>‘Qij’ from Experimental Data</vt:lpstr>
      <vt:lpstr>‘Qij’ from DLM+Spline Code</vt:lpstr>
      <vt:lpstr>Definitions of Terms</vt:lpstr>
      <vt:lpstr>Further Verification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Barkin Sarigol</dc:creator>
  <cp:lastModifiedBy>Barkin Sarigol</cp:lastModifiedBy>
  <cp:revision>25</cp:revision>
  <dcterms:created xsi:type="dcterms:W3CDTF">2025-03-01T08:06:47Z</dcterms:created>
  <dcterms:modified xsi:type="dcterms:W3CDTF">2025-03-03T17:49:51Z</dcterms:modified>
</cp:coreProperties>
</file>