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21"/>
  </p:notesMasterIdLst>
  <p:handoutMasterIdLst>
    <p:handoutMasterId r:id="rId22"/>
  </p:handoutMasterIdLst>
  <p:sldIdLst>
    <p:sldId id="1287" r:id="rId2"/>
    <p:sldId id="1292" r:id="rId3"/>
    <p:sldId id="1324" r:id="rId4"/>
    <p:sldId id="1325" r:id="rId5"/>
    <p:sldId id="1341" r:id="rId6"/>
    <p:sldId id="1343" r:id="rId7"/>
    <p:sldId id="1344" r:id="rId8"/>
    <p:sldId id="1345" r:id="rId9"/>
    <p:sldId id="1346" r:id="rId10"/>
    <p:sldId id="1327" r:id="rId11"/>
    <p:sldId id="1347" r:id="rId12"/>
    <p:sldId id="1348" r:id="rId13"/>
    <p:sldId id="1349" r:id="rId14"/>
    <p:sldId id="1350" r:id="rId15"/>
    <p:sldId id="1351" r:id="rId16"/>
    <p:sldId id="1352" r:id="rId17"/>
    <p:sldId id="1353" r:id="rId18"/>
    <p:sldId id="1354" r:id="rId19"/>
    <p:sldId id="1355" r:id="rId20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9900"/>
    <a:srgbClr val="33CC33"/>
    <a:srgbClr val="FF3399"/>
    <a:srgbClr val="FF3300"/>
    <a:srgbClr val="66FFFF"/>
    <a:srgbClr val="996633"/>
    <a:srgbClr val="66FF33"/>
    <a:srgbClr val="FF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 autoAdjust="0"/>
    <p:restoredTop sz="74956" autoAdjust="0"/>
  </p:normalViewPr>
  <p:slideViewPr>
    <p:cSldViewPr snapToGrid="0">
      <p:cViewPr>
        <p:scale>
          <a:sx n="98" d="100"/>
          <a:sy n="98" d="100"/>
        </p:scale>
        <p:origin x="936" y="144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23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9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401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06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691D3-A157-48F6-8FA0-A025F564B5A1}" type="slidenum">
              <a:rPr lang="en-US"/>
              <a:pPr/>
              <a:t>1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7175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01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25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82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46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35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76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12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62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82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69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0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30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44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92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52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08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4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8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00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72050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0600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59096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9828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5795" y="2612508"/>
            <a:ext cx="659107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smtClean="0"/>
              <a:t>© 2013 A. Haeberlen, Z. Ives</a:t>
            </a:r>
            <a:endParaRPr lang="en-GB" sz="90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03615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515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28213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17169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658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moserware.com/2009/09/stick-figure-guide-to-advanced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26816" y="1582272"/>
            <a:ext cx="6600451" cy="226278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10. Cryptography’s Role in Networking</a:t>
            </a:r>
            <a:endParaRPr lang="en-US" sz="3600" dirty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8E567325-2963-4A7A-BA2E-40008A41508F}" type="slidenum">
              <a:rPr lang="en-GB"/>
              <a:pPr/>
              <a:t>1</a:t>
            </a:fld>
            <a:endParaRPr lang="en-GB"/>
          </a:p>
        </p:txBody>
      </p:sp>
      <p:sp>
        <p:nvSpPr>
          <p:cNvPr id="7" name="Subtitle 5"/>
          <p:cNvSpPr txBox="1">
            <a:spLocks/>
          </p:cNvSpPr>
          <p:nvPr/>
        </p:nvSpPr>
        <p:spPr>
          <a:xfrm>
            <a:off x="2026816" y="4214175"/>
            <a:ext cx="6600451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SzTx/>
            </a:pPr>
            <a:r>
              <a:rPr lang="en-US" sz="2400" dirty="0" smtClean="0"/>
              <a:t>CITS3002 Networks and Security</a:t>
            </a:r>
          </a:p>
          <a:p>
            <a:pPr fontAlgn="auto">
              <a:buSzTx/>
            </a:pPr>
            <a:r>
              <a:rPr lang="en-US" sz="2400" dirty="0" err="1" smtClean="0"/>
              <a:t>Dr</a:t>
            </a:r>
            <a:r>
              <a:rPr lang="en-US" sz="2400" dirty="0" smtClean="0"/>
              <a:t> David Glance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0252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Public Key Cryptography</a:t>
            </a:r>
            <a:endParaRPr lang="en-US" sz="28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1874 William Stanley Jevons wrote in The Principles of Science:</a:t>
            </a:r>
          </a:p>
          <a:p>
            <a:pPr marL="457200" lvl="1" indent="0">
              <a:buNone/>
            </a:pPr>
            <a:r>
              <a:rPr lang="en-US" dirty="0" smtClean="0"/>
              <a:t>“Can </a:t>
            </a:r>
            <a:r>
              <a:rPr lang="en-US" dirty="0"/>
              <a:t>the reader say what two numbers multiplied together will produce the number </a:t>
            </a:r>
            <a:r>
              <a:rPr lang="en-US" dirty="0" smtClean="0"/>
              <a:t>8616460799? I </a:t>
            </a:r>
            <a:r>
              <a:rPr lang="en-US" dirty="0"/>
              <a:t>think it unlikely that anyone but myself will ever know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illustrates a principle that </a:t>
            </a:r>
            <a:r>
              <a:rPr lang="en-US" dirty="0" err="1" smtClean="0"/>
              <a:t>factorisation</a:t>
            </a:r>
            <a:r>
              <a:rPr lang="en-US" dirty="0" smtClean="0"/>
              <a:t> is hard</a:t>
            </a:r>
          </a:p>
          <a:p>
            <a:r>
              <a:rPr lang="en-US" dirty="0" smtClean="0"/>
              <a:t>In 1977,  MIT researchers</a:t>
            </a:r>
            <a:r>
              <a:rPr lang="en-US" dirty="0"/>
              <a:t> Ron Rivest, Adi Shamir and Leonard </a:t>
            </a:r>
            <a:r>
              <a:rPr lang="en-US" dirty="0" err="1" smtClean="0"/>
              <a:t>Adleman</a:t>
            </a:r>
            <a:r>
              <a:rPr lang="en-US" dirty="0"/>
              <a:t> </a:t>
            </a:r>
            <a:r>
              <a:rPr lang="en-US" dirty="0" smtClean="0"/>
              <a:t>came up with RSA</a:t>
            </a:r>
          </a:p>
          <a:p>
            <a:r>
              <a:rPr lang="en-US" b="1" dirty="0"/>
              <a:t>Key Generation:</a:t>
            </a:r>
            <a:r>
              <a:rPr lang="en-US" dirty="0"/>
              <a:t> </a:t>
            </a:r>
            <a:r>
              <a:rPr lang="en-US" dirty="0" smtClean="0"/>
              <a:t>Create a public and private key. Public key is shared, private key is kept secret</a:t>
            </a:r>
            <a:endParaRPr lang="en-US" dirty="0"/>
          </a:p>
          <a:p>
            <a:r>
              <a:rPr lang="en-US" b="1" dirty="0"/>
              <a:t>Encryption:</a:t>
            </a:r>
            <a:r>
              <a:rPr lang="en-US" dirty="0"/>
              <a:t> </a:t>
            </a:r>
            <a:r>
              <a:rPr lang="en-US" dirty="0" smtClean="0"/>
              <a:t>Encrypt a message to someone with their public key</a:t>
            </a:r>
            <a:endParaRPr lang="en-US" dirty="0"/>
          </a:p>
          <a:p>
            <a:r>
              <a:rPr lang="en-US" b="1" dirty="0"/>
              <a:t>Decryption:</a:t>
            </a:r>
            <a:r>
              <a:rPr lang="en-US" dirty="0"/>
              <a:t> </a:t>
            </a:r>
            <a:r>
              <a:rPr lang="en-US" dirty="0" smtClean="0"/>
              <a:t>Decrypt a message with the private key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37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RSA</a:t>
            </a:r>
            <a:endParaRPr lang="en-US" sz="28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Public Key generation</a:t>
            </a:r>
          </a:p>
          <a:p>
            <a:pPr lvl="1"/>
            <a:r>
              <a:rPr lang="en-US" dirty="0" smtClean="0"/>
              <a:t>Choose 2 prime numbers p and q</a:t>
            </a:r>
          </a:p>
          <a:p>
            <a:pPr lvl="1"/>
            <a:r>
              <a:rPr lang="en-US" dirty="0" smtClean="0"/>
              <a:t>n = p * q</a:t>
            </a:r>
          </a:p>
          <a:p>
            <a:pPr lvl="1"/>
            <a:r>
              <a:rPr lang="en-US" dirty="0" smtClean="0"/>
              <a:t>z = (p -1).(q </a:t>
            </a:r>
            <a:r>
              <a:rPr lang="mr-IN" dirty="0" smtClean="0"/>
              <a:t>–</a:t>
            </a:r>
            <a:r>
              <a:rPr lang="en-US" dirty="0" smtClean="0"/>
              <a:t> 1)</a:t>
            </a:r>
          </a:p>
          <a:p>
            <a:pPr lvl="1"/>
            <a:r>
              <a:rPr lang="en-US" dirty="0" smtClean="0"/>
              <a:t>k = prime number that is co-prime to z (z not </a:t>
            </a:r>
            <a:r>
              <a:rPr lang="en-US" dirty="0" err="1" smtClean="0"/>
              <a:t>divisable</a:t>
            </a:r>
            <a:r>
              <a:rPr lang="en-US" dirty="0" smtClean="0"/>
              <a:t> by k)</a:t>
            </a:r>
          </a:p>
          <a:p>
            <a:pPr lvl="1"/>
            <a:r>
              <a:rPr lang="en-US" dirty="0" smtClean="0"/>
              <a:t>k, n are the public key</a:t>
            </a:r>
          </a:p>
          <a:p>
            <a:r>
              <a:rPr lang="en-US" dirty="0" smtClean="0"/>
              <a:t>Private Key generation</a:t>
            </a:r>
          </a:p>
          <a:p>
            <a:pPr lvl="1"/>
            <a:r>
              <a:rPr lang="en-US" dirty="0" smtClean="0"/>
              <a:t>k * j = 1(mod z)</a:t>
            </a:r>
          </a:p>
          <a:p>
            <a:pPr lvl="1"/>
            <a:r>
              <a:rPr lang="en-US" dirty="0" smtClean="0"/>
              <a:t>j, n are the private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4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RSA Encryption/Decryption</a:t>
            </a:r>
            <a:endParaRPr lang="en-US" sz="28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Plaintext ^ k = </a:t>
            </a:r>
            <a:r>
              <a:rPr lang="en-US" dirty="0" err="1" smtClean="0"/>
              <a:t>Encryptedtext</a:t>
            </a:r>
            <a:r>
              <a:rPr lang="en-US" dirty="0" smtClean="0"/>
              <a:t>(mod n)</a:t>
            </a:r>
            <a:endParaRPr lang="en-US" dirty="0"/>
          </a:p>
          <a:p>
            <a:r>
              <a:rPr lang="en-US" dirty="0" smtClean="0"/>
              <a:t>Decryption</a:t>
            </a:r>
          </a:p>
          <a:p>
            <a:pPr lvl="1"/>
            <a:r>
              <a:rPr lang="mr-IN" dirty="0"/>
              <a:t> </a:t>
            </a:r>
            <a:r>
              <a:rPr lang="mr-IN" dirty="0" err="1" smtClean="0"/>
              <a:t>E</a:t>
            </a:r>
            <a:r>
              <a:rPr lang="en-US" dirty="0" err="1" smtClean="0"/>
              <a:t>ncryptedtext</a:t>
            </a:r>
            <a:r>
              <a:rPr lang="mr-IN" dirty="0" smtClean="0"/>
              <a:t> </a:t>
            </a:r>
            <a:r>
              <a:rPr lang="en-US" dirty="0" smtClean="0"/>
              <a:t>^</a:t>
            </a:r>
            <a:r>
              <a:rPr lang="mr-IN" dirty="0" smtClean="0"/>
              <a:t> </a:t>
            </a:r>
            <a:r>
              <a:rPr lang="mr-IN" dirty="0" err="1"/>
              <a:t>j</a:t>
            </a:r>
            <a:r>
              <a:rPr lang="mr-IN" dirty="0"/>
              <a:t> = </a:t>
            </a:r>
            <a:r>
              <a:rPr lang="mr-IN" dirty="0" err="1" smtClean="0"/>
              <a:t>P</a:t>
            </a:r>
            <a:r>
              <a:rPr lang="en-US" dirty="0" err="1" smtClean="0"/>
              <a:t>laintext</a:t>
            </a:r>
            <a:r>
              <a:rPr lang="mr-IN" dirty="0" smtClean="0"/>
              <a:t>(</a:t>
            </a:r>
            <a:r>
              <a:rPr lang="en-US" dirty="0" smtClean="0"/>
              <a:t>mod </a:t>
            </a:r>
            <a:r>
              <a:rPr lang="mr-IN" dirty="0" err="1" smtClean="0"/>
              <a:t>n</a:t>
            </a:r>
            <a:r>
              <a:rPr lang="mr-IN" dirty="0" smtClean="0"/>
              <a:t>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86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Cryptographic Hash Functions</a:t>
            </a:r>
            <a:endParaRPr lang="en-US" sz="28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Algorithm that maps data of arbitrary size to a bit string of a fixed size</a:t>
            </a:r>
          </a:p>
          <a:p>
            <a:r>
              <a:rPr lang="en-US" dirty="0" smtClean="0"/>
              <a:t>Designed to operate only one way (can’t be inverted)</a:t>
            </a:r>
          </a:p>
          <a:p>
            <a:r>
              <a:rPr lang="en-US" dirty="0" smtClean="0"/>
              <a:t>Properties:</a:t>
            </a:r>
          </a:p>
          <a:p>
            <a:pPr lvl="1"/>
            <a:r>
              <a:rPr lang="en-US" dirty="0" smtClean="0"/>
              <a:t>deterministic - the same message results in the same hash</a:t>
            </a:r>
          </a:p>
          <a:p>
            <a:pPr lvl="1"/>
            <a:r>
              <a:rPr lang="en-US" dirty="0" smtClean="0"/>
              <a:t>fast to compute</a:t>
            </a:r>
          </a:p>
          <a:p>
            <a:pPr lvl="1"/>
            <a:r>
              <a:rPr lang="en-US" dirty="0" smtClean="0"/>
              <a:t>very difficult to generate a message from its hash</a:t>
            </a:r>
          </a:p>
          <a:p>
            <a:pPr lvl="1"/>
            <a:r>
              <a:rPr lang="en-US" dirty="0" smtClean="0"/>
              <a:t>small changes to message result in large changes to hash</a:t>
            </a:r>
          </a:p>
          <a:p>
            <a:pPr lvl="1"/>
            <a:r>
              <a:rPr lang="en-US" dirty="0" smtClean="0"/>
              <a:t>two different messages are very unlikely to generate the same hash</a:t>
            </a:r>
          </a:p>
          <a:p>
            <a:r>
              <a:rPr lang="en-US" dirty="0" smtClean="0"/>
              <a:t>MD5 was invented by Ron </a:t>
            </a:r>
            <a:r>
              <a:rPr lang="en-US" dirty="0" err="1" smtClean="0"/>
              <a:t>Rivest</a:t>
            </a:r>
            <a:r>
              <a:rPr lang="en-US" dirty="0" smtClean="0"/>
              <a:t> in 1992 and very common but proved flawed</a:t>
            </a:r>
          </a:p>
          <a:p>
            <a:r>
              <a:rPr lang="en-US" dirty="0" smtClean="0"/>
              <a:t>SHA-2 recommended now although it comes from the NSA </a:t>
            </a:r>
            <a:r>
              <a:rPr lang="mr-IN" dirty="0" smtClean="0"/>
              <a:t>–</a:t>
            </a:r>
            <a:r>
              <a:rPr lang="en-US" dirty="0" smtClean="0"/>
              <a:t> can output various sizes of hash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31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Other types of hashing functions</a:t>
            </a:r>
            <a:endParaRPr lang="en-US" sz="28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Message Authentication Codes (MAC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): message is combined with key and hashed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confirms that a message has not been changed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provides data integrity and authenticity</a:t>
            </a:r>
          </a:p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Digital signature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proposed by </a:t>
            </a:r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Diffie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and Hellman in 1976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Digital Signature Algorithm (DSA) part of NIST’s Digital Signature Standard (DSS)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Message is hashed and then processed using the private key to produce a signature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Checking the signature involves taking the hash of the message and the signature and using the public key to verify the signature.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https://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oag.ca.gov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/sites/all/files/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agweb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/pdfs/erds1/fips_pub_07_2013.pdf</a:t>
            </a:r>
            <a:endParaRPr lang="en-US" dirty="0" smtClean="0">
              <a:latin typeface="Calibri Light" charset="0"/>
              <a:ea typeface="Calibri Light" charset="0"/>
              <a:cs typeface="Calibri Light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25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Digital Certificates</a:t>
            </a:r>
            <a:endParaRPr lang="en-US" sz="28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Digital certificate or public key certificate is an electronic document that proves ownership of a public key</a:t>
            </a:r>
          </a:p>
          <a:p>
            <a:r>
              <a:rPr lang="en-US" dirty="0" smtClean="0"/>
              <a:t>The certificate contains:</a:t>
            </a:r>
          </a:p>
          <a:p>
            <a:pPr lvl="1"/>
            <a:r>
              <a:rPr lang="en-US" dirty="0" smtClean="0"/>
              <a:t>The public key of the owner</a:t>
            </a:r>
          </a:p>
          <a:p>
            <a:pPr lvl="1"/>
            <a:r>
              <a:rPr lang="en-US" dirty="0" smtClean="0"/>
              <a:t>The identity of the owner (the subject)</a:t>
            </a:r>
          </a:p>
          <a:p>
            <a:pPr lvl="1"/>
            <a:r>
              <a:rPr lang="en-US" dirty="0" smtClean="0"/>
              <a:t>Certificate authority’s digital signature</a:t>
            </a:r>
          </a:p>
          <a:p>
            <a:r>
              <a:rPr lang="en-US" dirty="0" smtClean="0"/>
              <a:t>Certificates are defined by the ISO X.509 format</a:t>
            </a:r>
          </a:p>
          <a:p>
            <a:pPr lvl="1"/>
            <a:r>
              <a:rPr lang="en-US" dirty="0" smtClean="0"/>
              <a:t>Data is encoded using Abstract Syntax Notation (ASN.1)</a:t>
            </a:r>
          </a:p>
          <a:p>
            <a:pPr lvl="1"/>
            <a:r>
              <a:rPr lang="en-US" dirty="0" smtClean="0"/>
              <a:t>Can be encoded in different formats including DER (binary) and PEM (base64 encoding of 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48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X.509 Format</a:t>
            </a:r>
            <a:endParaRPr lang="en-US" sz="28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An X.509 certificate has the following fields</a:t>
            </a:r>
          </a:p>
          <a:p>
            <a:pPr lvl="1"/>
            <a:r>
              <a:rPr lang="en-US" dirty="0" smtClean="0"/>
              <a:t>Version (1,2 or 3)</a:t>
            </a:r>
          </a:p>
          <a:p>
            <a:pPr lvl="1"/>
            <a:r>
              <a:rPr lang="en-US" dirty="0" smtClean="0"/>
              <a:t>Certificate’s serial number (unique from signer)</a:t>
            </a:r>
          </a:p>
          <a:p>
            <a:pPr lvl="1"/>
            <a:r>
              <a:rPr lang="en-US" dirty="0" smtClean="0"/>
              <a:t>Signature algorithm</a:t>
            </a:r>
          </a:p>
          <a:p>
            <a:pPr lvl="1"/>
            <a:r>
              <a:rPr lang="en-US" dirty="0" smtClean="0"/>
              <a:t>Certification Authority Issuer Name</a:t>
            </a:r>
          </a:p>
          <a:p>
            <a:pPr lvl="1"/>
            <a:r>
              <a:rPr lang="en-US" dirty="0" smtClean="0"/>
              <a:t>Period of validity (Start and expiration dates)</a:t>
            </a:r>
          </a:p>
          <a:p>
            <a:pPr lvl="1"/>
            <a:r>
              <a:rPr lang="en-US" dirty="0" smtClean="0"/>
              <a:t>Subject’s Name (X.500 format </a:t>
            </a:r>
            <a:r>
              <a:rPr lang="en-US" dirty="0" err="1" smtClean="0"/>
              <a:t>cn</a:t>
            </a:r>
            <a:r>
              <a:rPr lang="en-US" dirty="0" smtClean="0"/>
              <a:t>=</a:t>
            </a:r>
            <a:r>
              <a:rPr lang="en-US" dirty="0" err="1" smtClean="0"/>
              <a:t>www.ws.co</a:t>
            </a:r>
            <a:r>
              <a:rPr lang="en-US" dirty="0" smtClean="0"/>
              <a:t>, </a:t>
            </a:r>
            <a:r>
              <a:rPr lang="en-US" dirty="0" err="1" smtClean="0"/>
              <a:t>ou</a:t>
            </a:r>
            <a:r>
              <a:rPr lang="en-US" dirty="0" smtClean="0"/>
              <a:t>=CSP, o=UWA)</a:t>
            </a:r>
          </a:p>
          <a:p>
            <a:pPr lvl="1"/>
            <a:r>
              <a:rPr lang="en-US" dirty="0" smtClean="0"/>
              <a:t>Subject’s Public Key Info (Algorithm ID and Public Key Value)</a:t>
            </a:r>
          </a:p>
          <a:p>
            <a:pPr lvl="1"/>
            <a:r>
              <a:rPr lang="en-US" dirty="0" smtClean="0"/>
              <a:t>Issuer unique ID</a:t>
            </a:r>
          </a:p>
          <a:p>
            <a:pPr lvl="1"/>
            <a:r>
              <a:rPr lang="en-US" dirty="0" smtClean="0"/>
              <a:t>Subject unique ID</a:t>
            </a:r>
          </a:p>
          <a:p>
            <a:pPr lvl="1"/>
            <a:r>
              <a:rPr lang="en-US" dirty="0" smtClean="0"/>
              <a:t>Extension</a:t>
            </a:r>
          </a:p>
          <a:p>
            <a:pPr lvl="1"/>
            <a:r>
              <a:rPr lang="en-US" dirty="0" smtClean="0"/>
              <a:t>CA digital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54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Certificate Path Validation</a:t>
            </a:r>
            <a:endParaRPr lang="en-US" sz="28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As part of a public key infrastructure (PKI), verified that a certificate path is valid from the subject’s certificate up to a trusted root certificate issued by a trusted certificate authority (CA)</a:t>
            </a:r>
          </a:p>
          <a:p>
            <a:r>
              <a:rPr lang="en-US" dirty="0" smtClean="0"/>
              <a:t>The algorithm used to validate path is defined in </a:t>
            </a:r>
            <a:r>
              <a:rPr lang="sk-SK" dirty="0"/>
              <a:t>RFC </a:t>
            </a:r>
            <a:r>
              <a:rPr lang="sk-SK" dirty="0" smtClean="0"/>
              <a:t>5280</a:t>
            </a:r>
          </a:p>
          <a:p>
            <a:pPr lvl="1"/>
            <a:r>
              <a:rPr lang="sk-SK" dirty="0" err="1" smtClean="0"/>
              <a:t>Public</a:t>
            </a:r>
            <a:r>
              <a:rPr lang="sk-SK" dirty="0" smtClean="0"/>
              <a:t> </a:t>
            </a:r>
            <a:r>
              <a:rPr lang="sk-SK" dirty="0" err="1" smtClean="0"/>
              <a:t>key</a:t>
            </a:r>
            <a:r>
              <a:rPr lang="sk-SK" dirty="0" smtClean="0"/>
              <a:t> </a:t>
            </a:r>
            <a:r>
              <a:rPr lang="sk-SK" dirty="0" err="1" smtClean="0"/>
              <a:t>algorithm</a:t>
            </a:r>
            <a:r>
              <a:rPr lang="sk-SK" dirty="0" smtClean="0"/>
              <a:t> and </a:t>
            </a:r>
            <a:r>
              <a:rPr lang="sk-SK" dirty="0" err="1" smtClean="0"/>
              <a:t>paramaters</a:t>
            </a:r>
            <a:r>
              <a:rPr lang="sk-SK" dirty="0" smtClean="0"/>
              <a:t> are </a:t>
            </a:r>
            <a:r>
              <a:rPr lang="sk-SK" dirty="0" err="1" smtClean="0"/>
              <a:t>checked</a:t>
            </a:r>
            <a:endParaRPr lang="sk-SK" dirty="0" smtClean="0"/>
          </a:p>
          <a:p>
            <a:pPr lvl="1"/>
            <a:r>
              <a:rPr lang="sk-SK" dirty="0" err="1" smtClean="0"/>
              <a:t>Check</a:t>
            </a:r>
            <a:r>
              <a:rPr lang="sk-SK" dirty="0" smtClean="0"/>
              <a:t> </a:t>
            </a:r>
            <a:r>
              <a:rPr lang="sk-SK" dirty="0" err="1" smtClean="0"/>
              <a:t>cert</a:t>
            </a:r>
            <a:r>
              <a:rPr lang="sk-SK" dirty="0" smtClean="0"/>
              <a:t> </a:t>
            </a:r>
            <a:r>
              <a:rPr lang="sk-SK" dirty="0" err="1" smtClean="0"/>
              <a:t>hasn‘t</a:t>
            </a:r>
            <a:r>
              <a:rPr lang="sk-SK" dirty="0" smtClean="0"/>
              <a:t> </a:t>
            </a:r>
            <a:r>
              <a:rPr lang="sk-SK" dirty="0" err="1" smtClean="0"/>
              <a:t>expired</a:t>
            </a:r>
            <a:endParaRPr lang="sk-SK" dirty="0" smtClean="0"/>
          </a:p>
          <a:p>
            <a:pPr lvl="1"/>
            <a:r>
              <a:rPr lang="sk-SK" dirty="0" err="1" smtClean="0"/>
              <a:t>Check</a:t>
            </a:r>
            <a:r>
              <a:rPr lang="sk-SK" dirty="0" smtClean="0"/>
              <a:t> </a:t>
            </a:r>
            <a:r>
              <a:rPr lang="sk-SK" dirty="0" err="1" smtClean="0"/>
              <a:t>it</a:t>
            </a:r>
            <a:r>
              <a:rPr lang="sk-SK" dirty="0" smtClean="0"/>
              <a:t> </a:t>
            </a:r>
            <a:r>
              <a:rPr lang="sk-SK" dirty="0" err="1" smtClean="0"/>
              <a:t>hasn‘t</a:t>
            </a:r>
            <a:r>
              <a:rPr lang="sk-SK" dirty="0" smtClean="0"/>
              <a:t> </a:t>
            </a:r>
            <a:r>
              <a:rPr lang="sk-SK" dirty="0" err="1" smtClean="0"/>
              <a:t>been</a:t>
            </a:r>
            <a:r>
              <a:rPr lang="sk-SK" dirty="0" smtClean="0"/>
              <a:t> </a:t>
            </a:r>
            <a:r>
              <a:rPr lang="sk-SK" dirty="0" err="1" smtClean="0"/>
              <a:t>revoked</a:t>
            </a:r>
            <a:endParaRPr lang="sk-SK" dirty="0" smtClean="0"/>
          </a:p>
          <a:p>
            <a:pPr lvl="1"/>
            <a:r>
              <a:rPr lang="sk-SK" dirty="0" err="1" smtClean="0"/>
              <a:t>Issuer</a:t>
            </a:r>
            <a:r>
              <a:rPr lang="sk-SK" dirty="0" smtClean="0"/>
              <a:t> </a:t>
            </a:r>
            <a:r>
              <a:rPr lang="sk-SK" dirty="0" err="1" smtClean="0"/>
              <a:t>name</a:t>
            </a:r>
            <a:r>
              <a:rPr lang="sk-SK" dirty="0" smtClean="0"/>
              <a:t> </a:t>
            </a:r>
            <a:r>
              <a:rPr lang="sk-SK" dirty="0" err="1" smtClean="0"/>
              <a:t>is</a:t>
            </a:r>
            <a:r>
              <a:rPr lang="sk-SK" dirty="0" smtClean="0"/>
              <a:t> </a:t>
            </a:r>
            <a:r>
              <a:rPr lang="sk-SK" dirty="0" err="1" smtClean="0"/>
              <a:t>checked</a:t>
            </a:r>
            <a:r>
              <a:rPr lang="sk-SK" dirty="0" smtClean="0"/>
              <a:t> == </a:t>
            </a:r>
            <a:r>
              <a:rPr lang="sk-SK" dirty="0" err="1" smtClean="0"/>
              <a:t>subject</a:t>
            </a:r>
            <a:r>
              <a:rPr lang="sk-SK" dirty="0" smtClean="0"/>
              <a:t> </a:t>
            </a:r>
            <a:r>
              <a:rPr lang="sk-SK" dirty="0" err="1" smtClean="0"/>
              <a:t>name</a:t>
            </a:r>
            <a:r>
              <a:rPr lang="sk-SK" dirty="0" smtClean="0"/>
              <a:t> in </a:t>
            </a:r>
            <a:r>
              <a:rPr lang="sk-SK" dirty="0" err="1" smtClean="0"/>
              <a:t>previous</a:t>
            </a:r>
            <a:r>
              <a:rPr lang="sk-SK" dirty="0" smtClean="0"/>
              <a:t> </a:t>
            </a:r>
            <a:r>
              <a:rPr lang="sk-SK" dirty="0" err="1" smtClean="0"/>
              <a:t>cert</a:t>
            </a:r>
            <a:endParaRPr lang="sk-SK" dirty="0" smtClean="0"/>
          </a:p>
          <a:p>
            <a:pPr lvl="1"/>
            <a:r>
              <a:rPr lang="sk-SK" dirty="0" err="1" smtClean="0"/>
              <a:t>path</a:t>
            </a:r>
            <a:r>
              <a:rPr lang="sk-SK" dirty="0" smtClean="0"/>
              <a:t> </a:t>
            </a:r>
            <a:r>
              <a:rPr lang="sk-SK" dirty="0" err="1" smtClean="0"/>
              <a:t>length</a:t>
            </a:r>
            <a:r>
              <a:rPr lang="sk-SK" dirty="0" smtClean="0"/>
              <a:t> </a:t>
            </a:r>
            <a:r>
              <a:rPr lang="sk-SK" dirty="0" err="1" smtClean="0"/>
              <a:t>is</a:t>
            </a:r>
            <a:r>
              <a:rPr lang="sk-SK" dirty="0" smtClean="0"/>
              <a:t> </a:t>
            </a:r>
            <a:r>
              <a:rPr lang="sk-SK" dirty="0" err="1" smtClean="0"/>
              <a:t>checked</a:t>
            </a:r>
            <a:endParaRPr lang="sk-SK" dirty="0" smtClean="0"/>
          </a:p>
          <a:p>
            <a:pPr lvl="1"/>
            <a:r>
              <a:rPr lang="sk-SK" dirty="0" err="1" smtClean="0"/>
              <a:t>key</a:t>
            </a:r>
            <a:r>
              <a:rPr lang="sk-SK" dirty="0" smtClean="0"/>
              <a:t> </a:t>
            </a:r>
            <a:r>
              <a:rPr lang="sk-SK" dirty="0" err="1" smtClean="0"/>
              <a:t>usage</a:t>
            </a:r>
            <a:r>
              <a:rPr lang="sk-SK" dirty="0" smtClean="0"/>
              <a:t> </a:t>
            </a:r>
            <a:r>
              <a:rPr lang="sk-SK" dirty="0" err="1" smtClean="0"/>
              <a:t>is</a:t>
            </a:r>
            <a:r>
              <a:rPr lang="sk-SK" dirty="0" smtClean="0"/>
              <a:t> </a:t>
            </a:r>
            <a:r>
              <a:rPr lang="sk-SK" dirty="0" err="1" smtClean="0"/>
              <a:t>checked</a:t>
            </a:r>
            <a:endParaRPr lang="sk-SK" dirty="0" smtClean="0"/>
          </a:p>
          <a:p>
            <a:pPr lvl="1"/>
            <a:r>
              <a:rPr lang="sk-SK" dirty="0" err="1" smtClean="0"/>
              <a:t>policy</a:t>
            </a:r>
            <a:r>
              <a:rPr lang="sk-SK" dirty="0" smtClean="0"/>
              <a:t> </a:t>
            </a:r>
            <a:r>
              <a:rPr lang="sk-SK" dirty="0" err="1" smtClean="0"/>
              <a:t>constraints</a:t>
            </a:r>
            <a:r>
              <a:rPr lang="sk-SK" dirty="0" smtClean="0"/>
              <a:t> are </a:t>
            </a:r>
            <a:r>
              <a:rPr lang="sk-SK" dirty="0" err="1" smtClean="0"/>
              <a:t>checked</a:t>
            </a:r>
            <a:endParaRPr lang="sk-SK" dirty="0" smtClean="0"/>
          </a:p>
          <a:p>
            <a:pPr lvl="1"/>
            <a:r>
              <a:rPr lang="sk-SK" dirty="0" err="1" smtClean="0"/>
              <a:t>other</a:t>
            </a:r>
            <a:r>
              <a:rPr lang="sk-SK" dirty="0" smtClean="0"/>
              <a:t> </a:t>
            </a:r>
            <a:r>
              <a:rPr lang="sk-SK" dirty="0" err="1" smtClean="0"/>
              <a:t>extensions</a:t>
            </a:r>
            <a:r>
              <a:rPr lang="sk-SK" dirty="0" smtClean="0"/>
              <a:t> are </a:t>
            </a:r>
            <a:r>
              <a:rPr lang="sk-SK" dirty="0" err="1" smtClean="0"/>
              <a:t>checked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41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Trusting a certificate</a:t>
            </a:r>
            <a:endParaRPr lang="en-US" sz="28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Root Certification Authorities are explicitly trusted (Google, </a:t>
            </a:r>
            <a:r>
              <a:rPr lang="en-US" dirty="0" err="1" smtClean="0"/>
              <a:t>Comodo</a:t>
            </a:r>
            <a:r>
              <a:rPr lang="en-US" dirty="0" smtClean="0"/>
              <a:t>, Symantec, </a:t>
            </a:r>
            <a:r>
              <a:rPr lang="en-US" dirty="0" err="1" smtClean="0"/>
              <a:t>QuoVadis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iOS list https://</a:t>
            </a:r>
            <a:r>
              <a:rPr lang="en-US" dirty="0" err="1"/>
              <a:t>support.apple.com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-au/HT207177</a:t>
            </a:r>
            <a:endParaRPr lang="en-US" dirty="0" smtClean="0"/>
          </a:p>
          <a:p>
            <a:r>
              <a:rPr lang="en-US" dirty="0" smtClean="0"/>
              <a:t>Subjects are identified by a range of different means:</a:t>
            </a:r>
          </a:p>
          <a:p>
            <a:pPr lvl="1"/>
            <a:r>
              <a:rPr lang="en-US" dirty="0" smtClean="0"/>
              <a:t>Web sites commonly by proving access to the site or the domain name</a:t>
            </a:r>
          </a:p>
          <a:p>
            <a:pPr lvl="1"/>
            <a:r>
              <a:rPr lang="en-US" dirty="0" smtClean="0"/>
              <a:t>Extended Validation require written applications and vetting</a:t>
            </a:r>
          </a:p>
          <a:p>
            <a:r>
              <a:rPr lang="en-US" dirty="0" smtClean="0"/>
              <a:t>Still possible for rogue SSL certificates to be issued</a:t>
            </a:r>
          </a:p>
          <a:p>
            <a:r>
              <a:rPr lang="en-US" dirty="0" smtClean="0"/>
              <a:t>Certificate Transparency</a:t>
            </a:r>
          </a:p>
          <a:p>
            <a:pPr lvl="1"/>
            <a:r>
              <a:rPr lang="en-US" dirty="0" smtClean="0"/>
              <a:t>public log of certificates</a:t>
            </a:r>
          </a:p>
          <a:p>
            <a:pPr lvl="1"/>
            <a:r>
              <a:rPr lang="en-US" dirty="0" smtClean="0"/>
              <a:t>public logs (like a </a:t>
            </a:r>
            <a:r>
              <a:rPr lang="en-US" dirty="0" err="1" smtClean="0"/>
              <a:t>blockchain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are monitored and audited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 Light" charset="0"/>
                <a:ea typeface="Calibri Light" charset="0"/>
                <a:cs typeface="Calibri Light" charset="0"/>
              </a:rPr>
              <a:t>Certificate Revocation Lists</a:t>
            </a:r>
            <a:endParaRPr lang="en-US" sz="28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Certificates can be revoked:</a:t>
            </a:r>
          </a:p>
          <a:p>
            <a:pPr lvl="1"/>
            <a:r>
              <a:rPr lang="en-US" dirty="0" smtClean="0"/>
              <a:t>Subject’s private key is compromised</a:t>
            </a:r>
          </a:p>
          <a:p>
            <a:pPr lvl="1"/>
            <a:r>
              <a:rPr lang="en-US" dirty="0" smtClean="0"/>
              <a:t>CA is compromised</a:t>
            </a:r>
          </a:p>
          <a:p>
            <a:pPr lvl="1"/>
            <a:r>
              <a:rPr lang="en-US" dirty="0" smtClean="0"/>
              <a:t>Affiliation is changed</a:t>
            </a:r>
          </a:p>
          <a:p>
            <a:pPr lvl="1"/>
            <a:r>
              <a:rPr lang="en-US" dirty="0" smtClean="0"/>
              <a:t>Superseded (replaced)</a:t>
            </a:r>
          </a:p>
          <a:p>
            <a:pPr lvl="1"/>
            <a:r>
              <a:rPr lang="en-US" dirty="0" smtClean="0"/>
              <a:t>Subject has ceased to operate</a:t>
            </a:r>
          </a:p>
          <a:p>
            <a:pPr lvl="1"/>
            <a:r>
              <a:rPr lang="en-US" dirty="0" smtClean="0"/>
              <a:t>Others</a:t>
            </a:r>
          </a:p>
          <a:p>
            <a:r>
              <a:rPr lang="en-US" dirty="0" smtClean="0"/>
              <a:t>CRLs are published as soon as a cert is revoked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CRLs impose overhead in downloading and processing</a:t>
            </a:r>
          </a:p>
          <a:p>
            <a:pPr lvl="1"/>
            <a:r>
              <a:rPr lang="en-US" dirty="0" smtClean="0"/>
              <a:t>Subject </a:t>
            </a:r>
            <a:r>
              <a:rPr lang="en-US" smtClean="0"/>
              <a:t>to denial-of-service attacks</a:t>
            </a:r>
            <a:endParaRPr lang="en-US" dirty="0" smtClean="0"/>
          </a:p>
          <a:p>
            <a:r>
              <a:rPr lang="en-US" dirty="0" smtClean="0"/>
              <a:t>Alternative to CRL is Online Certificate Status Protocol (OCSP)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97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ISO/OSI Security Architecture X.800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b="1" dirty="0"/>
              <a:t>Authentication </a:t>
            </a:r>
            <a:r>
              <a:rPr lang="en-US" dirty="0"/>
              <a:t>- assurance that communicating entity is the </a:t>
            </a:r>
            <a:r>
              <a:rPr lang="en-US" dirty="0" smtClean="0"/>
              <a:t>one claimed</a:t>
            </a:r>
            <a:endParaRPr lang="en-US" dirty="0">
              <a:latin typeface="Wingdings" charset="2"/>
            </a:endParaRPr>
          </a:p>
          <a:p>
            <a:pPr lvl="1"/>
            <a:r>
              <a:rPr lang="en-US" dirty="0" smtClean="0"/>
              <a:t>have </a:t>
            </a:r>
            <a:r>
              <a:rPr lang="en-US" dirty="0"/>
              <a:t>both peer-entity &amp; data origin authentication </a:t>
            </a:r>
          </a:p>
          <a:p>
            <a:r>
              <a:rPr lang="en-US" b="1" dirty="0" smtClean="0"/>
              <a:t>Access </a:t>
            </a:r>
            <a:r>
              <a:rPr lang="en-US" b="1" dirty="0"/>
              <a:t>Control </a:t>
            </a:r>
            <a:r>
              <a:rPr lang="en-US" dirty="0"/>
              <a:t>- prevention of the unauthorized use of a resource </a:t>
            </a:r>
          </a:p>
          <a:p>
            <a:r>
              <a:rPr lang="en-US" b="1" dirty="0" smtClean="0"/>
              <a:t>Data </a:t>
            </a:r>
            <a:r>
              <a:rPr lang="en-US" b="1" dirty="0"/>
              <a:t>Confidentiality </a:t>
            </a:r>
            <a:r>
              <a:rPr lang="en-US" dirty="0"/>
              <a:t>–protection of data from unauthorized disclosure </a:t>
            </a:r>
          </a:p>
          <a:p>
            <a:r>
              <a:rPr lang="en-US" b="1" dirty="0" smtClean="0"/>
              <a:t>Data </a:t>
            </a:r>
            <a:r>
              <a:rPr lang="en-US" b="1" dirty="0"/>
              <a:t>Integrity </a:t>
            </a:r>
            <a:r>
              <a:rPr lang="en-US" dirty="0"/>
              <a:t>- assurance that data received is as sent by an authorized entity </a:t>
            </a:r>
          </a:p>
          <a:p>
            <a:r>
              <a:rPr lang="en-US" b="1" dirty="0" smtClean="0"/>
              <a:t>Non-Repudiation </a:t>
            </a:r>
            <a:r>
              <a:rPr lang="en-US" dirty="0"/>
              <a:t>- protection against denial by one of the parties in a communication </a:t>
            </a:r>
          </a:p>
          <a:p>
            <a:r>
              <a:rPr lang="en-US" b="1" dirty="0" smtClean="0"/>
              <a:t>Availability </a:t>
            </a:r>
            <a:r>
              <a:rPr lang="en-US" dirty="0"/>
              <a:t>– resource accessible/usable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81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Cryptography’s Role in Networking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Copy </a:t>
            </a:r>
            <a:r>
              <a:rPr lang="en-US" dirty="0"/>
              <a:t>data from disk storage for remote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Passively </a:t>
            </a:r>
            <a:r>
              <a:rPr lang="en-US" dirty="0"/>
              <a:t>listen (only) on broadcast channels (such as wired-Ethernet and </a:t>
            </a:r>
            <a:r>
              <a:rPr lang="en-US" dirty="0" err="1"/>
              <a:t>WiFi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Aggressively </a:t>
            </a:r>
            <a:r>
              <a:rPr lang="en-US" dirty="0"/>
              <a:t>monitor traffic though intermediate routers or workstations (situated anywhere on a message's </a:t>
            </a:r>
            <a:r>
              <a:rPr lang="en-US" dirty="0" smtClean="0"/>
              <a:t>path)</a:t>
            </a:r>
          </a:p>
          <a:p>
            <a:pPr lvl="1"/>
            <a:r>
              <a:rPr lang="en-US" dirty="0" smtClean="0"/>
              <a:t>Actively </a:t>
            </a:r>
            <a:r>
              <a:rPr lang="en-US" dirty="0"/>
              <a:t>replay, modify or insert their own messages into the message stream. </a:t>
            </a:r>
            <a:endParaRPr lang="en-US" dirty="0" smtClean="0"/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User encryption of files/System encryption of disk</a:t>
            </a:r>
          </a:p>
          <a:p>
            <a:pPr lvl="1"/>
            <a:r>
              <a:rPr lang="en-US" dirty="0" smtClean="0"/>
              <a:t>Datalink </a:t>
            </a:r>
            <a:r>
              <a:rPr lang="en-US" dirty="0"/>
              <a:t>and Network layers: in switches and routers (e.g. VPNs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Session </a:t>
            </a:r>
            <a:r>
              <a:rPr lang="en-US" dirty="0"/>
              <a:t>Layer: with end-to-end data conversion (e.g. SSL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Application </a:t>
            </a:r>
            <a:r>
              <a:rPr lang="en-US" dirty="0"/>
              <a:t>Layer: in programs such as email agents (e.g. PGP).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29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Cryptographic Terminology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Encryption takes plaintext and converts into </a:t>
            </a:r>
            <a:r>
              <a:rPr lang="en-US" dirty="0" err="1" smtClean="0"/>
              <a:t>ciphertext</a:t>
            </a:r>
            <a:endParaRPr lang="en-US" dirty="0" smtClean="0"/>
          </a:p>
          <a:p>
            <a:r>
              <a:rPr lang="en-US" dirty="0" smtClean="0"/>
              <a:t>Decryption reverses this process</a:t>
            </a:r>
          </a:p>
          <a:p>
            <a:r>
              <a:rPr lang="en-US" dirty="0" smtClean="0"/>
              <a:t>Encryption usually involves a key of a specific bit length</a:t>
            </a:r>
          </a:p>
          <a:p>
            <a:pPr lvl="1"/>
            <a:r>
              <a:rPr lang="en-US" dirty="0" smtClean="0"/>
              <a:t>ATM Pin 4 digits = 14 bits (10,000 options)</a:t>
            </a:r>
          </a:p>
          <a:p>
            <a:pPr lvl="1"/>
            <a:r>
              <a:rPr lang="en-US" dirty="0" smtClean="0"/>
              <a:t>8 char password = 56 bits </a:t>
            </a:r>
            <a:r>
              <a:rPr lang="en-US" dirty="0" smtClean="0"/>
              <a:t>(</a:t>
            </a:r>
            <a:r>
              <a:rPr lang="en-US" dirty="0" smtClean="0"/>
              <a:t>2</a:t>
            </a:r>
            <a:r>
              <a:rPr lang="en-US" baseline="30000" dirty="0" smtClean="0"/>
              <a:t>56</a:t>
            </a:r>
            <a:r>
              <a:rPr lang="en-US" baseline="30000" dirty="0" smtClean="0"/>
              <a:t> </a:t>
            </a:r>
            <a:r>
              <a:rPr lang="en-US" dirty="0" smtClean="0"/>
              <a:t>options if binary, otherwise depends on combinations of characters allowed)</a:t>
            </a:r>
            <a:endParaRPr lang="en-US" dirty="0" smtClean="0"/>
          </a:p>
          <a:p>
            <a:pPr lvl="1"/>
            <a:r>
              <a:rPr lang="en-US" dirty="0" smtClean="0"/>
              <a:t>MD5 hashed password = 128 bits</a:t>
            </a:r>
          </a:p>
          <a:p>
            <a:r>
              <a:rPr lang="en-US" dirty="0" smtClean="0"/>
              <a:t>Symmetric encryption: encryption where the same key is used for encryption and decryption (e.g. AES)</a:t>
            </a:r>
          </a:p>
          <a:p>
            <a:r>
              <a:rPr lang="en-US" dirty="0" smtClean="0"/>
              <a:t>Public key cryptography: </a:t>
            </a:r>
            <a:r>
              <a:rPr lang="en-US" dirty="0" err="1" smtClean="0"/>
              <a:t>Assymmetric</a:t>
            </a:r>
            <a:r>
              <a:rPr lang="en-US" dirty="0" smtClean="0"/>
              <a:t> cryptography (e.g. PGP)</a:t>
            </a:r>
          </a:p>
          <a:p>
            <a:pPr lvl="1"/>
            <a:r>
              <a:rPr lang="en-US" dirty="0" smtClean="0"/>
              <a:t>public key can be used to encrypt and check signatures</a:t>
            </a:r>
          </a:p>
          <a:p>
            <a:pPr lvl="1"/>
            <a:r>
              <a:rPr lang="en-US" dirty="0" smtClean="0"/>
              <a:t>private key is used to decrypt and sign </a:t>
            </a:r>
          </a:p>
          <a:p>
            <a:r>
              <a:rPr lang="en-US" dirty="0" smtClean="0"/>
              <a:t>Hash: a ”fingerprint” of a piece of text that will show if it has been altered</a:t>
            </a:r>
          </a:p>
          <a:p>
            <a:r>
              <a:rPr lang="en-US" dirty="0" smtClean="0"/>
              <a:t>MAC: aka ”keyed hash”</a:t>
            </a:r>
          </a:p>
          <a:p>
            <a:r>
              <a:rPr lang="en-US" dirty="0" smtClean="0"/>
              <a:t>Digital Signature: a “fingerprint” that is produced with a private key of a public/private key pair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18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Simple Ciphers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Simple Substitution</a:t>
            </a:r>
          </a:p>
          <a:p>
            <a:pPr lvl="1"/>
            <a:r>
              <a:rPr lang="en-US" dirty="0" smtClean="0"/>
              <a:t>Caesar Cipher</a:t>
            </a:r>
          </a:p>
          <a:p>
            <a:pPr lvl="2"/>
            <a:r>
              <a:rPr lang="en-US" dirty="0">
                <a:latin typeface="Courier" charset="0"/>
                <a:ea typeface="Courier" charset="0"/>
                <a:cs typeface="Courier" charset="0"/>
              </a:rPr>
              <a:t>PT 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abcdefghijklmnopqrstuvwxyz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2"/>
            <a:r>
              <a:rPr lang="en-US" dirty="0">
                <a:latin typeface="Courier" charset="0"/>
                <a:ea typeface="Courier" charset="0"/>
                <a:cs typeface="Courier" charset="0"/>
              </a:rPr>
              <a:t>CT : DEFGHIJKLMNOPQRSTUVWXYZABC </a:t>
            </a:r>
          </a:p>
          <a:p>
            <a:r>
              <a:rPr lang="en-US" dirty="0" err="1" smtClean="0"/>
              <a:t>Monoalphabetic</a:t>
            </a:r>
            <a:r>
              <a:rPr lang="en-US" dirty="0" smtClean="0"/>
              <a:t> Substitution</a:t>
            </a:r>
          </a:p>
          <a:p>
            <a:pPr lvl="1"/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PT :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abcdefghijklmnopqrstuvwxyz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/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CT : QWERTYUIOPASDFGHJKLZXCVBNM </a:t>
            </a:r>
          </a:p>
          <a:p>
            <a:pPr lvl="1"/>
            <a:r>
              <a:rPr lang="en-US" dirty="0"/>
              <a:t>26! = 4x1026 possible keys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One-time pad</a:t>
            </a:r>
          </a:p>
          <a:p>
            <a:pPr lvl="1"/>
            <a:r>
              <a:rPr lang="en-US" dirty="0" smtClean="0"/>
              <a:t>Theoretically unbreakable if the pad is generated randomly</a:t>
            </a:r>
          </a:p>
          <a:p>
            <a:pPr lvl="1"/>
            <a:r>
              <a:rPr lang="en-US" dirty="0" smtClean="0"/>
              <a:t>substitution of each letter of plaintext with a letter from the one-time pad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30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Symmetric Cryptography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Symmetric ciphers use the same key for encryption and decryption</a:t>
            </a:r>
          </a:p>
          <a:p>
            <a:r>
              <a:rPr lang="en-US" dirty="0" smtClean="0"/>
              <a:t>Data Encryption Standard (DES) </a:t>
            </a:r>
          </a:p>
          <a:p>
            <a:pPr lvl="1"/>
            <a:r>
              <a:rPr lang="en-US" dirty="0" smtClean="0"/>
              <a:t>developed in early 1970s by IBM</a:t>
            </a:r>
          </a:p>
          <a:p>
            <a:pPr lvl="1"/>
            <a:r>
              <a:rPr lang="en-US" dirty="0" smtClean="0"/>
              <a:t>56 bit key size</a:t>
            </a:r>
          </a:p>
          <a:p>
            <a:pPr lvl="1"/>
            <a:r>
              <a:rPr lang="en-US" dirty="0" smtClean="0"/>
              <a:t>Block cipher</a:t>
            </a:r>
          </a:p>
          <a:p>
            <a:pPr lvl="1"/>
            <a:r>
              <a:rPr lang="en-US" dirty="0" smtClean="0"/>
              <a:t>Can be broken easily</a:t>
            </a:r>
          </a:p>
          <a:p>
            <a:pPr lvl="1"/>
            <a:r>
              <a:rPr lang="en-US" dirty="0" smtClean="0"/>
              <a:t>Suspicion that the NSA interfered with the design</a:t>
            </a:r>
          </a:p>
          <a:p>
            <a:r>
              <a:rPr lang="en-US" dirty="0" smtClean="0"/>
              <a:t>Triple DES (3DES)</a:t>
            </a:r>
          </a:p>
          <a:p>
            <a:pPr lvl="1"/>
            <a:r>
              <a:rPr lang="en-US" dirty="0" smtClean="0"/>
              <a:t>Repeats DES 3 times on each block</a:t>
            </a:r>
          </a:p>
          <a:p>
            <a:pPr lvl="1"/>
            <a:r>
              <a:rPr lang="en-US" dirty="0" smtClean="0"/>
              <a:t>3 keys so total key length 168 bits</a:t>
            </a:r>
          </a:p>
          <a:p>
            <a:r>
              <a:rPr lang="en-US" dirty="0" smtClean="0"/>
              <a:t>Advanced Encryption Standard</a:t>
            </a:r>
          </a:p>
          <a:p>
            <a:pPr lvl="1"/>
            <a:r>
              <a:rPr lang="en-US" dirty="0" smtClean="0"/>
              <a:t>Current standard for symmetric encryption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96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keys are 128, 192 or 256 bits</a:t>
            </a:r>
          </a:p>
          <a:p>
            <a:r>
              <a:rPr lang="en-US" dirty="0" smtClean="0"/>
              <a:t>Operates on a substitution-permutation network</a:t>
            </a:r>
          </a:p>
          <a:p>
            <a:r>
              <a:rPr lang="en-US" dirty="0" smtClean="0"/>
              <a:t>Data is operated on in 4 x 4 matrix known as the ”state”</a:t>
            </a:r>
          </a:p>
          <a:p>
            <a:r>
              <a:rPr lang="en-US" dirty="0" err="1" smtClean="0"/>
              <a:t>KeyExpansions</a:t>
            </a:r>
            <a:r>
              <a:rPr lang="en-US" dirty="0" smtClean="0"/>
              <a:t>: round keys are derived from the primary key</a:t>
            </a:r>
          </a:p>
          <a:p>
            <a:r>
              <a:rPr lang="en-US" dirty="0" smtClean="0"/>
              <a:t>Rounds</a:t>
            </a:r>
          </a:p>
          <a:p>
            <a:pPr lvl="1"/>
            <a:r>
              <a:rPr lang="en-US" dirty="0" err="1" smtClean="0"/>
              <a:t>SubBytes</a:t>
            </a:r>
            <a:r>
              <a:rPr lang="en-US" dirty="0" smtClean="0"/>
              <a:t>: each byte is replaced with another from a lookup table</a:t>
            </a:r>
          </a:p>
          <a:p>
            <a:pPr lvl="1"/>
            <a:r>
              <a:rPr lang="en-US" dirty="0" err="1" smtClean="0"/>
              <a:t>ShiftRows</a:t>
            </a:r>
            <a:r>
              <a:rPr lang="en-US" dirty="0" smtClean="0"/>
              <a:t>: last 3 rows of state are shifted a number of steps</a:t>
            </a:r>
          </a:p>
          <a:p>
            <a:pPr lvl="1"/>
            <a:r>
              <a:rPr lang="en-US" dirty="0" err="1" smtClean="0"/>
              <a:t>MixColumns</a:t>
            </a:r>
            <a:r>
              <a:rPr lang="en-US" dirty="0" smtClean="0"/>
              <a:t>: combining of 4 bytes in each column</a:t>
            </a:r>
          </a:p>
          <a:p>
            <a:pPr lvl="1"/>
            <a:r>
              <a:rPr lang="en-US" dirty="0" err="1" smtClean="0"/>
              <a:t>AddRoundKey</a:t>
            </a:r>
            <a:endParaRPr lang="en-US" dirty="0" smtClean="0"/>
          </a:p>
          <a:p>
            <a:pPr lvl="1"/>
            <a:r>
              <a:rPr lang="en-US" dirty="0" smtClean="0"/>
              <a:t>(Final round drops the </a:t>
            </a:r>
            <a:r>
              <a:rPr lang="en-US" dirty="0" err="1" smtClean="0"/>
              <a:t>MixColumns</a:t>
            </a:r>
            <a:r>
              <a:rPr lang="en-US" dirty="0" smtClean="0"/>
              <a:t>)</a:t>
            </a:r>
          </a:p>
          <a:p>
            <a:r>
              <a:rPr lang="en-US" dirty="0"/>
              <a:t>Best explanation of AES: </a:t>
            </a:r>
            <a:r>
              <a:rPr lang="en-US" dirty="0">
                <a:hlinkClick r:id="rId3"/>
              </a:rPr>
              <a:t>http://www.moserware.com/2009/09/stick-figure-guide-to-advanced.html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83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Key Exchange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>
            <a:normAutofit/>
          </a:bodyPr>
          <a:lstStyle/>
          <a:p>
            <a:r>
              <a:rPr lang="en-US" dirty="0" smtClean="0"/>
              <a:t>Exchanging symmetric keys is still a problem today in software especially</a:t>
            </a:r>
          </a:p>
          <a:p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Alice chooses 2 prime numbers </a:t>
            </a:r>
            <a:r>
              <a:rPr lang="en-US" b="1" dirty="0" smtClean="0"/>
              <a:t>g</a:t>
            </a:r>
            <a:r>
              <a:rPr lang="en-US" dirty="0"/>
              <a:t> and </a:t>
            </a:r>
            <a:r>
              <a:rPr lang="en-US" b="1" dirty="0"/>
              <a:t>p</a:t>
            </a:r>
            <a:r>
              <a:rPr lang="en-US" dirty="0"/>
              <a:t> and </a:t>
            </a:r>
            <a:r>
              <a:rPr lang="en-US" dirty="0" smtClean="0"/>
              <a:t>tells Bob what they are.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Bob picks </a:t>
            </a:r>
            <a:r>
              <a:rPr lang="en-US" dirty="0"/>
              <a:t>a secret number (</a:t>
            </a:r>
            <a:r>
              <a:rPr lang="en-US" b="1" dirty="0"/>
              <a:t>a</a:t>
            </a:r>
            <a:r>
              <a:rPr lang="en-US" dirty="0" smtClean="0"/>
              <a:t>), and computes</a:t>
            </a:r>
            <a:r>
              <a:rPr lang="en-US" dirty="0"/>
              <a:t> </a:t>
            </a:r>
            <a:r>
              <a:rPr lang="en-US" b="1" dirty="0" err="1"/>
              <a:t>g</a:t>
            </a:r>
            <a:r>
              <a:rPr lang="en-US" b="1" baseline="30000" dirty="0" err="1"/>
              <a:t>a</a:t>
            </a:r>
            <a:r>
              <a:rPr lang="en-US" dirty="0"/>
              <a:t> </a:t>
            </a:r>
            <a:r>
              <a:rPr lang="en-US" i="1" dirty="0"/>
              <a:t>mod</a:t>
            </a:r>
            <a:r>
              <a:rPr lang="en-US" dirty="0"/>
              <a:t> </a:t>
            </a:r>
            <a:r>
              <a:rPr lang="en-US" b="1" dirty="0" smtClean="0"/>
              <a:t>p </a:t>
            </a:r>
            <a:r>
              <a:rPr lang="en-US" dirty="0" smtClean="0"/>
              <a:t>and sends </a:t>
            </a:r>
            <a:r>
              <a:rPr lang="en-US" dirty="0"/>
              <a:t>that </a:t>
            </a:r>
            <a:r>
              <a:rPr lang="en-US" dirty="0" smtClean="0"/>
              <a:t>result (</a:t>
            </a:r>
            <a:r>
              <a:rPr lang="en-US" b="1" dirty="0" smtClean="0"/>
              <a:t>A</a:t>
            </a:r>
            <a:r>
              <a:rPr lang="en-US" dirty="0" smtClean="0"/>
              <a:t>) </a:t>
            </a:r>
            <a:r>
              <a:rPr lang="en-US" dirty="0"/>
              <a:t>back to </a:t>
            </a:r>
            <a:r>
              <a:rPr lang="en-US" dirty="0" smtClean="0"/>
              <a:t>Alice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Alice picks </a:t>
            </a:r>
            <a:r>
              <a:rPr lang="en-US" dirty="0"/>
              <a:t>a secret number </a:t>
            </a:r>
            <a:r>
              <a:rPr lang="en-US" dirty="0" smtClean="0"/>
              <a:t>(</a:t>
            </a:r>
            <a:r>
              <a:rPr lang="en-US" b="1" dirty="0" smtClean="0"/>
              <a:t>b</a:t>
            </a:r>
            <a:r>
              <a:rPr lang="en-US" dirty="0" smtClean="0"/>
              <a:t>), </a:t>
            </a:r>
            <a:r>
              <a:rPr lang="en-US" dirty="0"/>
              <a:t>and computes </a:t>
            </a:r>
            <a:r>
              <a:rPr lang="en-US" b="1" dirty="0" err="1" smtClean="0"/>
              <a:t>g</a:t>
            </a:r>
            <a:r>
              <a:rPr lang="en-US" b="1" baseline="30000" dirty="0" err="1" smtClean="0"/>
              <a:t>b</a:t>
            </a:r>
            <a:r>
              <a:rPr lang="en-US" dirty="0"/>
              <a:t> </a:t>
            </a:r>
            <a:r>
              <a:rPr lang="en-US" i="1" dirty="0"/>
              <a:t>mod</a:t>
            </a:r>
            <a:r>
              <a:rPr lang="en-US" dirty="0"/>
              <a:t> </a:t>
            </a:r>
            <a:r>
              <a:rPr lang="en-US" b="1" dirty="0"/>
              <a:t>p </a:t>
            </a:r>
            <a:r>
              <a:rPr lang="en-US" dirty="0"/>
              <a:t>and sends that result </a:t>
            </a:r>
            <a:r>
              <a:rPr lang="en-US" dirty="0" smtClean="0"/>
              <a:t>(</a:t>
            </a:r>
            <a:r>
              <a:rPr lang="en-US" b="1" dirty="0" smtClean="0"/>
              <a:t>B</a:t>
            </a:r>
            <a:r>
              <a:rPr lang="en-US" dirty="0" smtClean="0"/>
              <a:t>) </a:t>
            </a:r>
            <a:r>
              <a:rPr lang="en-US" dirty="0"/>
              <a:t>back </a:t>
            </a:r>
            <a:r>
              <a:rPr lang="en-US"/>
              <a:t>to </a:t>
            </a:r>
            <a:r>
              <a:rPr lang="en-US" smtClean="0"/>
              <a:t>Bob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Bob takes B and does </a:t>
            </a:r>
            <a:r>
              <a:rPr lang="en-US" dirty="0"/>
              <a:t>same operation with </a:t>
            </a:r>
            <a:r>
              <a:rPr lang="en-US" i="1" dirty="0"/>
              <a:t>it</a:t>
            </a:r>
            <a:r>
              <a:rPr lang="en-US" dirty="0"/>
              <a:t>.  </a:t>
            </a:r>
            <a:r>
              <a:rPr lang="en-US" b="1" dirty="0"/>
              <a:t>B</a:t>
            </a:r>
            <a:r>
              <a:rPr lang="en-US" b="1" baseline="30000" dirty="0"/>
              <a:t>a</a:t>
            </a:r>
            <a:r>
              <a:rPr lang="en-US" dirty="0"/>
              <a:t> </a:t>
            </a:r>
            <a:r>
              <a:rPr lang="en-US" i="1" dirty="0" smtClean="0"/>
              <a:t>mod </a:t>
            </a:r>
            <a:r>
              <a:rPr lang="en-US" b="1" dirty="0" smtClean="0"/>
              <a:t>p</a:t>
            </a:r>
            <a:r>
              <a:rPr lang="en-US" dirty="0"/>
              <a:t>. 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Alice takes A and does the </a:t>
            </a:r>
            <a:r>
              <a:rPr lang="en-US" dirty="0"/>
              <a:t>same </a:t>
            </a:r>
            <a:r>
              <a:rPr lang="en-US" dirty="0" smtClean="0"/>
              <a:t>operation with it. </a:t>
            </a:r>
            <a:r>
              <a:rPr lang="en-US" dirty="0"/>
              <a:t> </a:t>
            </a:r>
            <a:r>
              <a:rPr lang="en-US" b="1" dirty="0"/>
              <a:t>A</a:t>
            </a:r>
            <a:r>
              <a:rPr lang="en-US" b="1" baseline="30000" dirty="0"/>
              <a:t>b</a:t>
            </a:r>
            <a:r>
              <a:rPr lang="en-US" dirty="0"/>
              <a:t> </a:t>
            </a:r>
            <a:r>
              <a:rPr lang="en-US" i="1" dirty="0"/>
              <a:t>mod</a:t>
            </a:r>
            <a:r>
              <a:rPr lang="en-US" dirty="0"/>
              <a:t> </a:t>
            </a:r>
            <a:r>
              <a:rPr lang="en-US" b="1" dirty="0"/>
              <a:t>p</a:t>
            </a:r>
            <a:r>
              <a:rPr lang="en-US" dirty="0"/>
              <a:t>.</a:t>
            </a:r>
          </a:p>
          <a:p>
            <a:r>
              <a:rPr lang="en-US" dirty="0" smtClean="0"/>
              <a:t>The numbers resulting from 4 and 5 are the same!</a:t>
            </a:r>
          </a:p>
          <a:p>
            <a:r>
              <a:rPr lang="en-US" dirty="0" smtClean="0"/>
              <a:t>This session key can be used to encrypt private key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61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6241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DH Key Exchange Worked Example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60" y="1473926"/>
            <a:ext cx="8130877" cy="39334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1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35729</TotalTime>
  <Words>1292</Words>
  <Application>Microsoft Macintosh PowerPoint</Application>
  <PresentationFormat>On-screen Show (4:3)</PresentationFormat>
  <Paragraphs>222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Calibri Light</vt:lpstr>
      <vt:lpstr>Century Gothic</vt:lpstr>
      <vt:lpstr>Courier</vt:lpstr>
      <vt:lpstr>Mangal</vt:lpstr>
      <vt:lpstr>Tahoma</vt:lpstr>
      <vt:lpstr>Times New Roman</vt:lpstr>
      <vt:lpstr>Wingdings</vt:lpstr>
      <vt:lpstr>Wingdings 3</vt:lpstr>
      <vt:lpstr>Arial</vt:lpstr>
      <vt:lpstr>Wisp</vt:lpstr>
      <vt:lpstr>10. Cryptography’s Role in Networking</vt:lpstr>
      <vt:lpstr>ISO/OSI Security Architecture X.800</vt:lpstr>
      <vt:lpstr>Cryptography’s Role in Networking</vt:lpstr>
      <vt:lpstr>Cryptographic Terminology</vt:lpstr>
      <vt:lpstr>Simple Ciphers</vt:lpstr>
      <vt:lpstr>Symmetric Cryptography</vt:lpstr>
      <vt:lpstr>AES</vt:lpstr>
      <vt:lpstr>Key Exchange</vt:lpstr>
      <vt:lpstr>DH Key Exchange Worked Example</vt:lpstr>
      <vt:lpstr>Public Key Cryptography</vt:lpstr>
      <vt:lpstr>RSA</vt:lpstr>
      <vt:lpstr>RSA Encryption/Decryption</vt:lpstr>
      <vt:lpstr>Cryptographic Hash Functions</vt:lpstr>
      <vt:lpstr>Other types of hashing functions</vt:lpstr>
      <vt:lpstr>Digital Certificates</vt:lpstr>
      <vt:lpstr>X.509 Format</vt:lpstr>
      <vt:lpstr>Certificate Path Validation</vt:lpstr>
      <vt:lpstr>Trusting a certificate</vt:lpstr>
      <vt:lpstr>Certificate Revocation Lists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basics; Faults and failures</dc:title>
  <dc:subject>Scalable and Cloud Computing</dc:subject>
  <dc:creator>Andreas Haeberlen</dc:creator>
  <cp:keywords>NETS 212</cp:keywords>
  <dc:description>http://www.cis.upenn.edu/~nets212/</dc:description>
  <cp:lastModifiedBy>David</cp:lastModifiedBy>
  <cp:revision>4132</cp:revision>
  <dcterms:created xsi:type="dcterms:W3CDTF">1999-05-23T11:18:07Z</dcterms:created>
  <dcterms:modified xsi:type="dcterms:W3CDTF">2017-05-10T07:45:36Z</dcterms:modified>
  <cp:category>Lecture</cp:category>
</cp:coreProperties>
</file>