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8"/>
  </p:notesMasterIdLst>
  <p:handoutMasterIdLst>
    <p:handoutMasterId r:id="rId29"/>
  </p:handoutMasterIdLst>
  <p:sldIdLst>
    <p:sldId id="1287" r:id="rId2"/>
    <p:sldId id="1292" r:id="rId3"/>
    <p:sldId id="1324" r:id="rId4"/>
    <p:sldId id="1325" r:id="rId5"/>
    <p:sldId id="1341" r:id="rId6"/>
    <p:sldId id="1342" r:id="rId7"/>
    <p:sldId id="1343" r:id="rId8"/>
    <p:sldId id="1345" r:id="rId9"/>
    <p:sldId id="1344" r:id="rId10"/>
    <p:sldId id="1346" r:id="rId11"/>
    <p:sldId id="1347" r:id="rId12"/>
    <p:sldId id="1348" r:id="rId13"/>
    <p:sldId id="1349" r:id="rId14"/>
    <p:sldId id="1350" r:id="rId15"/>
    <p:sldId id="1351" r:id="rId16"/>
    <p:sldId id="1352" r:id="rId17"/>
    <p:sldId id="1353" r:id="rId18"/>
    <p:sldId id="1354" r:id="rId19"/>
    <p:sldId id="1355" r:id="rId20"/>
    <p:sldId id="1356" r:id="rId21"/>
    <p:sldId id="1357" r:id="rId22"/>
    <p:sldId id="1358" r:id="rId23"/>
    <p:sldId id="1359" r:id="rId24"/>
    <p:sldId id="1360" r:id="rId25"/>
    <p:sldId id="1361" r:id="rId26"/>
    <p:sldId id="1362" r:id="rId2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33CC33"/>
    <a:srgbClr val="FF3399"/>
    <a:srgbClr val="FF3300"/>
    <a:srgbClr val="66FFFF"/>
    <a:srgbClr val="996633"/>
    <a:srgbClr val="66FF33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86" autoAdjust="0"/>
    <p:restoredTop sz="75122" autoAdjust="0"/>
  </p:normalViewPr>
  <p:slideViewPr>
    <p:cSldViewPr snapToGrid="0">
      <p:cViewPr>
        <p:scale>
          <a:sx n="98" d="100"/>
          <a:sy n="98" d="100"/>
        </p:scale>
        <p:origin x="328" y="968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0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6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17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1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6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54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1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5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6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3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21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41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45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0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600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/>
              <a:t>© 2013 A. Haeberlen, Z. Ives</a:t>
            </a:r>
            <a:endParaRPr lang="en-GB" sz="90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65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MFol6IMbZ7Y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6816" y="1582272"/>
            <a:ext cx="6600451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11. SSL and </a:t>
            </a:r>
            <a:r>
              <a:rPr lang="en-US" sz="3600" dirty="0" smtClean="0"/>
              <a:t>Security </a:t>
            </a:r>
            <a:endParaRPr lang="en-US" sz="3600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2026816" y="4214175"/>
            <a:ext cx="6600451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SzTx/>
            </a:pPr>
            <a:r>
              <a:rPr lang="en-US" sz="2400" dirty="0" smtClean="0"/>
              <a:t>CITS3002 Networks and Security</a:t>
            </a:r>
          </a:p>
          <a:p>
            <a:pPr fontAlgn="auto">
              <a:buSzTx/>
            </a:pPr>
            <a:r>
              <a:rPr lang="en-US" sz="2400" dirty="0" err="1" smtClean="0"/>
              <a:t>Dr</a:t>
            </a:r>
            <a:r>
              <a:rPr lang="en-US" sz="2400" dirty="0" smtClean="0"/>
              <a:t> David Glance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25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Growth of Malware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40" y="1389063"/>
            <a:ext cx="6474319" cy="51387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4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Growth of DDoS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71" y="1152908"/>
            <a:ext cx="7356203" cy="56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Network Attacks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Listening in: Sniff and record network data or metadata (Australian ISPs now doing this)</a:t>
            </a:r>
          </a:p>
          <a:p>
            <a:pPr lvl="1"/>
            <a:r>
              <a:rPr lang="en-US" dirty="0" smtClean="0"/>
              <a:t>Passively tap an electrical or optical cable</a:t>
            </a:r>
          </a:p>
          <a:p>
            <a:pPr lvl="1"/>
            <a:r>
              <a:rPr lang="en-US" dirty="0" smtClean="0"/>
              <a:t>Listen to </a:t>
            </a:r>
            <a:r>
              <a:rPr lang="en-US" dirty="0" err="1" smtClean="0"/>
              <a:t>WiFi</a:t>
            </a:r>
            <a:r>
              <a:rPr lang="en-US" dirty="0" smtClean="0"/>
              <a:t> (using a packet sniffer like Wireshark)</a:t>
            </a:r>
          </a:p>
          <a:p>
            <a:pPr lvl="1"/>
            <a:r>
              <a:rPr lang="en-US" dirty="0" smtClean="0"/>
              <a:t>Compromise a router to duplicate and forward data</a:t>
            </a:r>
          </a:p>
          <a:p>
            <a:r>
              <a:rPr lang="en-US" dirty="0" smtClean="0"/>
              <a:t>Modify, delete, insert </a:t>
            </a:r>
            <a:r>
              <a:rPr lang="mr-IN" dirty="0" smtClean="0"/>
              <a:t>–</a:t>
            </a:r>
            <a:r>
              <a:rPr lang="en-US" dirty="0" smtClean="0"/>
              <a:t> actively tamper with data by:</a:t>
            </a:r>
          </a:p>
          <a:p>
            <a:pPr lvl="1"/>
            <a:r>
              <a:rPr lang="en-US" dirty="0" smtClean="0"/>
              <a:t>Changing contents of packets</a:t>
            </a:r>
          </a:p>
          <a:p>
            <a:pPr lvl="1"/>
            <a:r>
              <a:rPr lang="en-US" dirty="0" smtClean="0"/>
              <a:t>Redirect packets to another server</a:t>
            </a:r>
          </a:p>
          <a:p>
            <a:pPr lvl="1"/>
            <a:r>
              <a:rPr lang="en-US" dirty="0" smtClean="0"/>
              <a:t>Take over control of an end-host</a:t>
            </a:r>
          </a:p>
          <a:p>
            <a:r>
              <a:rPr lang="en-US" dirty="0" smtClean="0"/>
              <a:t>Prevent communication: (Denial of Service, 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Network Attacks: Listening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7" y="2116184"/>
            <a:ext cx="8376867" cy="3252650"/>
          </a:xfrm>
        </p:spPr>
      </p:pic>
    </p:spTree>
    <p:extLst>
      <p:ext uri="{BB962C8B-B14F-4D97-AF65-F5344CB8AC3E}">
        <p14:creationId xmlns:p14="http://schemas.microsoft.com/office/powerpoint/2010/main" val="14429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Network Attacks: Listening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8" y="2187077"/>
            <a:ext cx="8295214" cy="3220945"/>
          </a:xfrm>
        </p:spPr>
      </p:pic>
    </p:spTree>
    <p:extLst>
      <p:ext uri="{BB962C8B-B14F-4D97-AF65-F5344CB8AC3E}">
        <p14:creationId xmlns:p14="http://schemas.microsoft.com/office/powerpoint/2010/main" val="5815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Network Attacks: </a:t>
            </a:r>
            <a:r>
              <a:rPr lang="en-US" sz="2800" dirty="0" err="1" smtClean="0"/>
              <a:t>MitM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84" y="2743200"/>
            <a:ext cx="7625416" cy="2253449"/>
          </a:xfrm>
        </p:spPr>
      </p:pic>
    </p:spTree>
    <p:extLst>
      <p:ext uri="{BB962C8B-B14F-4D97-AF65-F5344CB8AC3E}">
        <p14:creationId xmlns:p14="http://schemas.microsoft.com/office/powerpoint/2010/main" val="9397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Network Attacks: Masquerade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9" y="2307651"/>
            <a:ext cx="7763691" cy="2980122"/>
          </a:xfrm>
        </p:spPr>
      </p:pic>
    </p:spTree>
    <p:extLst>
      <p:ext uri="{BB962C8B-B14F-4D97-AF65-F5344CB8AC3E}">
        <p14:creationId xmlns:p14="http://schemas.microsoft.com/office/powerpoint/2010/main" val="10576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Desirability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Secrecy/confidentiality (Encryption)</a:t>
            </a:r>
          </a:p>
          <a:p>
            <a:r>
              <a:rPr lang="en-US" dirty="0" smtClean="0"/>
              <a:t>Integrity (MACs)</a:t>
            </a:r>
          </a:p>
          <a:p>
            <a:r>
              <a:rPr lang="en-US" dirty="0" smtClean="0"/>
              <a:t>Authentication (Certificates)</a:t>
            </a:r>
          </a:p>
          <a:p>
            <a:r>
              <a:rPr lang="en-US" dirty="0" smtClean="0"/>
              <a:t>Uninterrupted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9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Layer 2 Attacks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Listening in with an interface in promiscuous mode especially wireless </a:t>
            </a:r>
          </a:p>
          <a:p>
            <a:pPr lvl="1"/>
            <a:r>
              <a:rPr lang="en-US" dirty="0" smtClean="0"/>
              <a:t>Doesn’t work with switches because packets are private to the links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Force packets to be broadcast then use [1]</a:t>
            </a:r>
          </a:p>
          <a:p>
            <a:pPr lvl="1"/>
            <a:r>
              <a:rPr lang="en-US" dirty="0" smtClean="0"/>
              <a:t>Prevent Ethernet switch from learning forwarding destinations forcing it to broadcast its packets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Masquerade as DHCP or ARP server </a:t>
            </a:r>
            <a:r>
              <a:rPr lang="mr-IN" dirty="0" smtClean="0"/>
              <a:t>–</a:t>
            </a:r>
            <a:r>
              <a:rPr lang="en-US" dirty="0" smtClean="0"/>
              <a:t> redirect packets to an end host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1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Layer 2 Attacks in Practice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MAC Overflow Attack</a:t>
            </a:r>
          </a:p>
          <a:p>
            <a:pPr lvl="1"/>
            <a:r>
              <a:rPr lang="en-US" dirty="0" smtClean="0"/>
              <a:t>Attacker sends packets with new Ethernet addresses to flood the forwarding tables in switches</a:t>
            </a:r>
          </a:p>
          <a:p>
            <a:pPr lvl="2"/>
            <a:r>
              <a:rPr lang="en-US" dirty="0" smtClean="0"/>
              <a:t>These operate on a “least recently used” basis and so old addresses get dropped</a:t>
            </a:r>
          </a:p>
          <a:p>
            <a:r>
              <a:rPr lang="en-US" dirty="0" smtClean="0"/>
              <a:t>Rogue DHCP Server responds faster than the real DHCP server </a:t>
            </a:r>
          </a:p>
          <a:p>
            <a:pPr lvl="1"/>
            <a:r>
              <a:rPr lang="en-US" dirty="0" smtClean="0"/>
              <a:t>advertises new router address to send packets to attacker</a:t>
            </a:r>
          </a:p>
          <a:p>
            <a:pPr lvl="1"/>
            <a:r>
              <a:rPr lang="en-US" dirty="0" smtClean="0"/>
              <a:t>give a rogue DNS server with malicious addresses</a:t>
            </a:r>
          </a:p>
          <a:p>
            <a:r>
              <a:rPr lang="en-US" dirty="0" smtClean="0"/>
              <a:t>Rogue ARP server</a:t>
            </a:r>
          </a:p>
          <a:p>
            <a:pPr lvl="1"/>
            <a:r>
              <a:rPr lang="en-US" dirty="0" smtClean="0"/>
              <a:t>again sets destination to a </a:t>
            </a:r>
            <a:r>
              <a:rPr lang="en-US" dirty="0" err="1" smtClean="0"/>
              <a:t>pwned</a:t>
            </a:r>
            <a:r>
              <a:rPr lang="en-US" dirty="0" smtClean="0"/>
              <a:t> server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SSL/TLS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Secure Sockets Layer </a:t>
            </a:r>
            <a:r>
              <a:rPr lang="en-US" dirty="0"/>
              <a:t>(SSL) </a:t>
            </a:r>
            <a:r>
              <a:rPr lang="en-US" dirty="0" smtClean="0"/>
              <a:t>implements 3 </a:t>
            </a:r>
            <a:r>
              <a:rPr lang="en-US" dirty="0"/>
              <a:t>cryptographic </a:t>
            </a:r>
            <a:r>
              <a:rPr lang="en-US" dirty="0" smtClean="0"/>
              <a:t>assurances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confidentiality </a:t>
            </a:r>
          </a:p>
          <a:p>
            <a:pPr lvl="1"/>
            <a:r>
              <a:rPr lang="en-US" dirty="0" smtClean="0"/>
              <a:t>message integrity. </a:t>
            </a:r>
          </a:p>
          <a:p>
            <a:r>
              <a:rPr lang="en-US" dirty="0" smtClean="0"/>
              <a:t>Netscape </a:t>
            </a:r>
            <a:r>
              <a:rPr lang="en-US" dirty="0"/>
              <a:t>developed SSL protocol in its browsers in 1994, and then v2.0 in 1995. </a:t>
            </a:r>
          </a:p>
          <a:p>
            <a:r>
              <a:rPr lang="en-US" dirty="0"/>
              <a:t>Microsoft </a:t>
            </a:r>
            <a:r>
              <a:rPr lang="en-US" dirty="0" smtClean="0"/>
              <a:t>developed </a:t>
            </a:r>
            <a:r>
              <a:rPr lang="en-US" dirty="0"/>
              <a:t>Private Communicating Technology (PCT) in 1995, </a:t>
            </a:r>
          </a:p>
          <a:p>
            <a:r>
              <a:rPr lang="en-US" i="1" dirty="0" smtClean="0"/>
              <a:t>Transport </a:t>
            </a:r>
            <a:r>
              <a:rPr lang="en-US" i="1" dirty="0"/>
              <a:t>Layer Security </a:t>
            </a:r>
            <a:r>
              <a:rPr lang="en-US" dirty="0"/>
              <a:t>(TLS</a:t>
            </a:r>
            <a:r>
              <a:rPr lang="en-US" dirty="0" smtClean="0"/>
              <a:t>) 1999 IETF v 1. TLS 1.2 RFC 5246 </a:t>
            </a:r>
          </a:p>
          <a:p>
            <a:r>
              <a:rPr lang="en-US" dirty="0" smtClean="0"/>
              <a:t>SSL uses TLS in https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Layer 3 Attacks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ICMP to tell source end-host to redirect traffic</a:t>
            </a:r>
          </a:p>
          <a:p>
            <a:pPr lvl="1"/>
            <a:r>
              <a:rPr lang="en-US" dirty="0" smtClean="0"/>
              <a:t>ICMP redirect messages are sent preemptively to redirect traffic</a:t>
            </a:r>
          </a:p>
          <a:p>
            <a:pPr lvl="1"/>
            <a:r>
              <a:rPr lang="en-US" dirty="0" smtClean="0"/>
              <a:t>Can be used as </a:t>
            </a:r>
            <a:r>
              <a:rPr lang="en-US" dirty="0" err="1" smtClean="0"/>
              <a:t>DoS</a:t>
            </a:r>
            <a:r>
              <a:rPr lang="en-US" dirty="0" smtClean="0"/>
              <a:t> or </a:t>
            </a:r>
            <a:r>
              <a:rPr lang="en-US" dirty="0" err="1" smtClean="0"/>
              <a:t>MitM</a:t>
            </a:r>
            <a:r>
              <a:rPr lang="en-US" dirty="0" smtClean="0"/>
              <a:t> attack</a:t>
            </a:r>
          </a:p>
          <a:p>
            <a:r>
              <a:rPr lang="en-US" dirty="0" smtClean="0"/>
              <a:t>IP (BGP) hijacking</a:t>
            </a:r>
          </a:p>
          <a:p>
            <a:pPr lvl="1"/>
            <a:r>
              <a:rPr lang="en-US" dirty="0" smtClean="0"/>
              <a:t>ISP advertises </a:t>
            </a:r>
            <a:r>
              <a:rPr lang="en-US" dirty="0" err="1" smtClean="0"/>
              <a:t>prefxes</a:t>
            </a:r>
            <a:r>
              <a:rPr lang="en-US" dirty="0" smtClean="0"/>
              <a:t> belonging to someone else to capture traffic</a:t>
            </a:r>
          </a:p>
          <a:p>
            <a:pPr lvl="1"/>
            <a:r>
              <a:rPr lang="en-US" dirty="0" smtClean="0"/>
              <a:t>ISP advertises invalid ISP path creating a “black hole” for traffic</a:t>
            </a:r>
          </a:p>
          <a:p>
            <a:pPr lvl="2"/>
            <a:r>
              <a:rPr lang="en-US" dirty="0" smtClean="0"/>
              <a:t>This is sometimes used for dealing with DDoS attacks</a:t>
            </a:r>
          </a:p>
          <a:p>
            <a:pPr lvl="1"/>
            <a:r>
              <a:rPr lang="en-US" dirty="0" smtClean="0"/>
              <a:t>These attacks require masquerading as ISP or taking over BGP TCP session</a:t>
            </a:r>
          </a:p>
          <a:p>
            <a:r>
              <a:rPr lang="en-US" dirty="0" smtClean="0"/>
              <a:t>More specific prefix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Denial of Service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Feb 2000 Yahoo router crashing because of being flooded by ICMP echo packets</a:t>
            </a:r>
          </a:p>
          <a:p>
            <a:r>
              <a:rPr lang="en-US" dirty="0" smtClean="0"/>
              <a:t>Basic Denial of Service</a:t>
            </a:r>
          </a:p>
          <a:p>
            <a:pPr lvl="1"/>
            <a:r>
              <a:rPr lang="en-US" dirty="0" smtClean="0"/>
              <a:t>Overload a server or network with too many packets</a:t>
            </a:r>
          </a:p>
          <a:p>
            <a:pPr lvl="1"/>
            <a:r>
              <a:rPr lang="en-US" dirty="0" err="1" smtClean="0"/>
              <a:t>Maximise</a:t>
            </a:r>
            <a:r>
              <a:rPr lang="en-US" dirty="0" smtClean="0"/>
              <a:t> cost of each packet to server in CPU and memory</a:t>
            </a:r>
          </a:p>
          <a:p>
            <a:r>
              <a:rPr lang="en-US" dirty="0" smtClean="0"/>
              <a:t>DDoS particularly effective</a:t>
            </a:r>
          </a:p>
          <a:p>
            <a:pPr lvl="1"/>
            <a:r>
              <a:rPr lang="en-US" dirty="0" smtClean="0"/>
              <a:t>Penetrate many machines in semi-automatic fashion</a:t>
            </a:r>
          </a:p>
          <a:p>
            <a:pPr lvl="1"/>
            <a:r>
              <a:rPr lang="en-US" dirty="0" smtClean="0"/>
              <a:t>Make hosts into “Zombies” that will attack on command</a:t>
            </a:r>
          </a:p>
          <a:p>
            <a:pPr lvl="1"/>
            <a:r>
              <a:rPr lang="en-US" dirty="0" smtClean="0"/>
              <a:t>Later start simultaneous attacks on a victim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Denial of Service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Class attacks that just target availability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Extortion</a:t>
            </a:r>
          </a:p>
          <a:p>
            <a:pPr lvl="1"/>
            <a:r>
              <a:rPr lang="en-US" dirty="0" smtClean="0"/>
              <a:t>Revenge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acktivism (Anonymous and Visa, PayPal)</a:t>
            </a:r>
          </a:p>
          <a:p>
            <a:pPr lvl="1"/>
            <a:r>
              <a:rPr lang="en-US" dirty="0" smtClean="0"/>
              <a:t>Bragging rights</a:t>
            </a:r>
          </a:p>
          <a:p>
            <a:pPr lvl="1"/>
            <a:r>
              <a:rPr lang="en-US" dirty="0" err="1" smtClean="0"/>
              <a:t>Lulz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</a:t>
            </a:r>
            <a:r>
              <a:rPr lang="en-US" sz="2800" dirty="0" err="1" smtClean="0"/>
              <a:t>DoS</a:t>
            </a:r>
            <a:r>
              <a:rPr lang="en-US" sz="2800" dirty="0" smtClean="0"/>
              <a:t> attacks	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Wireless jamming at physical layer</a:t>
            </a:r>
          </a:p>
          <a:p>
            <a:pPr lvl="1"/>
            <a:r>
              <a:rPr lang="en-US" dirty="0" smtClean="0"/>
              <a:t>Simple, cordless phone, microwave?</a:t>
            </a:r>
          </a:p>
          <a:p>
            <a:r>
              <a:rPr lang="en-US" dirty="0" smtClean="0"/>
              <a:t>Exploit NAV structure at 802.11 link layer</a:t>
            </a:r>
          </a:p>
          <a:p>
            <a:pPr lvl="1"/>
            <a:r>
              <a:rPr lang="en-US" dirty="0" smtClean="0"/>
              <a:t>Net Allocation Vector </a:t>
            </a:r>
            <a:r>
              <a:rPr lang="mr-IN" dirty="0" smtClean="0"/>
              <a:t>–</a:t>
            </a:r>
            <a:r>
              <a:rPr lang="en-US" dirty="0" smtClean="0"/>
              <a:t> used to suggest when network may be free (e.g. after RTS/CTS exchange)</a:t>
            </a:r>
          </a:p>
          <a:p>
            <a:pPr lvl="1"/>
            <a:r>
              <a:rPr lang="en-US" dirty="0" smtClean="0"/>
              <a:t>Use to reserve net repeatedly for max number of seconds</a:t>
            </a:r>
          </a:p>
          <a:p>
            <a:r>
              <a:rPr lang="en-US" dirty="0" smtClean="0"/>
              <a:t>Flooding attack e.g. flood ping</a:t>
            </a:r>
          </a:p>
          <a:p>
            <a:r>
              <a:rPr lang="en-US" dirty="0" smtClean="0"/>
              <a:t>Amplification attacks</a:t>
            </a:r>
          </a:p>
          <a:p>
            <a:pPr lvl="1"/>
            <a:r>
              <a:rPr lang="en-US" dirty="0" smtClean="0"/>
              <a:t>e.g. EDNS (Extensions for DNS) </a:t>
            </a:r>
            <a:r>
              <a:rPr lang="mr-IN" dirty="0" smtClean="0"/>
              <a:t>–</a:t>
            </a:r>
            <a:r>
              <a:rPr lang="en-US" dirty="0" smtClean="0"/>
              <a:t> request is 60 bytes bur response is 3,000 bytes </a:t>
            </a:r>
          </a:p>
          <a:p>
            <a:pPr lvl="2"/>
            <a:r>
              <a:rPr lang="en-US" dirty="0" smtClean="0"/>
              <a:t>flood DNS (especially open DNS resolvers)</a:t>
            </a:r>
          </a:p>
          <a:p>
            <a:pPr lvl="2"/>
            <a:r>
              <a:rPr lang="en-US" dirty="0" smtClean="0"/>
              <a:t>spoof SRC IP address to be victims</a:t>
            </a:r>
          </a:p>
          <a:p>
            <a:pPr lvl="2"/>
            <a:r>
              <a:rPr lang="en-US" dirty="0" smtClean="0"/>
              <a:t>Attackers’ identity is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SMURF Attack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ICMP echo supports pinging IP address</a:t>
            </a:r>
          </a:p>
          <a:p>
            <a:r>
              <a:rPr lang="en-US" dirty="0" smtClean="0"/>
              <a:t>Big amplification for flooding attack</a:t>
            </a:r>
          </a:p>
          <a:p>
            <a:pPr lvl="1"/>
            <a:r>
              <a:rPr lang="en-US" dirty="0" smtClean="0"/>
              <a:t>spoof broadcast address from victim’s IP</a:t>
            </a:r>
          </a:p>
          <a:p>
            <a:r>
              <a:rPr lang="en-US" dirty="0" smtClean="0"/>
              <a:t>Attack was used against Yahoo in 2000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SYN-bomb Attac</a:t>
            </a:r>
            <a:r>
              <a:rPr lang="en-US" sz="2800" dirty="0"/>
              <a:t>k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TCP handshake</a:t>
            </a:r>
          </a:p>
          <a:p>
            <a:pPr lvl="1"/>
            <a:r>
              <a:rPr lang="en-US" dirty="0" smtClean="0"/>
              <a:t>C </a:t>
            </a:r>
            <a:r>
              <a:rPr lang="en-US" dirty="0" smtClean="0">
                <a:sym typeface="Wingdings"/>
              </a:rPr>
              <a:t> S: SYN, S  C: SYN-ACK, C  S: ACK</a:t>
            </a:r>
          </a:p>
          <a:p>
            <a:r>
              <a:rPr lang="en-US" dirty="0" smtClean="0">
                <a:sym typeface="Wingdings"/>
              </a:rPr>
              <a:t>How to implement</a:t>
            </a:r>
          </a:p>
          <a:p>
            <a:pPr lvl="1"/>
            <a:r>
              <a:rPr lang="en-US" dirty="0" smtClean="0">
                <a:sym typeface="Wingdings"/>
              </a:rPr>
              <a:t>Server inserts connection state in a table</a:t>
            </a:r>
          </a:p>
          <a:p>
            <a:pPr lvl="1"/>
            <a:r>
              <a:rPr lang="en-US" dirty="0" smtClean="0">
                <a:sym typeface="Wingdings"/>
              </a:rPr>
              <a:t>Waits for 3</a:t>
            </a:r>
            <a:r>
              <a:rPr lang="en-US" baseline="30000" dirty="0" smtClean="0">
                <a:sym typeface="Wingdings"/>
              </a:rPr>
              <a:t>rd</a:t>
            </a:r>
            <a:r>
              <a:rPr lang="en-US" dirty="0" smtClean="0">
                <a:sym typeface="Wingdings"/>
              </a:rPr>
              <a:t> packet (times out after a minute)</a:t>
            </a:r>
          </a:p>
          <a:p>
            <a:pPr lvl="1"/>
            <a:r>
              <a:rPr lang="en-US" dirty="0" smtClean="0"/>
              <a:t>Compares each new </a:t>
            </a:r>
            <a:r>
              <a:rPr lang="en-US" dirty="0" err="1" smtClean="0"/>
              <a:t>ack</a:t>
            </a:r>
            <a:r>
              <a:rPr lang="en-US" dirty="0" smtClean="0"/>
              <a:t> packet to existing connections</a:t>
            </a:r>
          </a:p>
          <a:p>
            <a:r>
              <a:rPr lang="en-US" dirty="0" smtClean="0"/>
              <a:t>OS can’t handle arbitrary or partial connections</a:t>
            </a:r>
          </a:p>
          <a:p>
            <a:r>
              <a:rPr lang="en-US" dirty="0" smtClean="0"/>
              <a:t>Attack: Send SYN packets from bogus addresses</a:t>
            </a:r>
          </a:p>
          <a:p>
            <a:pPr lvl="1"/>
            <a:r>
              <a:rPr lang="en-US" dirty="0" smtClean="0"/>
              <a:t>SYN-ACKS disappear into the ether</a:t>
            </a:r>
          </a:p>
          <a:p>
            <a:pPr lvl="1"/>
            <a:r>
              <a:rPr lang="en-US" dirty="0" smtClean="0"/>
              <a:t>Server’s tables fill up, stops accepting connections</a:t>
            </a:r>
          </a:p>
          <a:p>
            <a:pPr lvl="1"/>
            <a:r>
              <a:rPr lang="en-US" dirty="0" smtClean="0"/>
              <a:t>A few hundred packets/second disables most servers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4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SYN-bomb Attacks in the Wild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MS Blaster worm</a:t>
            </a:r>
          </a:p>
          <a:p>
            <a:pPr lvl="1"/>
            <a:r>
              <a:rPr lang="en-US" dirty="0" smtClean="0"/>
              <a:t>Flooded port 80 of </a:t>
            </a:r>
            <a:r>
              <a:rPr lang="en-US" dirty="0" err="1" smtClean="0"/>
              <a:t>windowsupdate.com</a:t>
            </a:r>
            <a:r>
              <a:rPr lang="en-US" dirty="0" smtClean="0"/>
              <a:t> with SYN packets</a:t>
            </a:r>
          </a:p>
          <a:p>
            <a:pPr lvl="1"/>
            <a:r>
              <a:rPr lang="en-US" dirty="0" smtClean="0"/>
              <a:t>50 SYN packets/sec (40 bytes each)</a:t>
            </a:r>
          </a:p>
          <a:p>
            <a:pPr lvl="1"/>
            <a:r>
              <a:rPr lang="en-US" dirty="0" err="1" smtClean="0"/>
              <a:t>Randomised</a:t>
            </a:r>
            <a:r>
              <a:rPr lang="en-US" dirty="0" smtClean="0"/>
              <a:t> last two bytes of source IP address</a:t>
            </a:r>
          </a:p>
          <a:p>
            <a:r>
              <a:rPr lang="en-US" dirty="0" smtClean="0"/>
              <a:t>Clients couldn’t update to fix problem</a:t>
            </a:r>
          </a:p>
          <a:p>
            <a:r>
              <a:rPr lang="en-US" dirty="0" smtClean="0"/>
              <a:t>Microsoft’s solution:</a:t>
            </a:r>
          </a:p>
          <a:p>
            <a:pPr lvl="1"/>
            <a:r>
              <a:rPr lang="en-US" dirty="0" smtClean="0"/>
              <a:t>Change the URL to </a:t>
            </a:r>
            <a:r>
              <a:rPr lang="en-US" dirty="0" err="1" smtClean="0"/>
              <a:t>windowsupdate.microsoft.com</a:t>
            </a:r>
            <a:endParaRPr lang="en-US" dirty="0" smtClean="0"/>
          </a:p>
          <a:p>
            <a:pPr lvl="1"/>
            <a:r>
              <a:rPr lang="en-US" dirty="0" smtClean="0"/>
              <a:t>Update old </a:t>
            </a:r>
            <a:r>
              <a:rPr lang="en-US" smtClean="0"/>
              <a:t>clients through Akamai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63040"/>
            <a:ext cx="7772400" cy="5065081"/>
          </a:xfrm>
        </p:spPr>
        <p:txBody>
          <a:bodyPr>
            <a:normAutofit/>
          </a:bodyPr>
          <a:lstStyle/>
          <a:p>
            <a:r>
              <a:rPr lang="en-US" dirty="0" smtClean="0"/>
              <a:t>Secure session layer on top of TCP</a:t>
            </a:r>
          </a:p>
          <a:p>
            <a:r>
              <a:rPr lang="en-US" dirty="0" smtClean="0"/>
              <a:t>Provides stream abstraction (like TCP)</a:t>
            </a:r>
          </a:p>
          <a:p>
            <a:r>
              <a:rPr lang="en-US" dirty="0" smtClean="0"/>
              <a:t>Adds: </a:t>
            </a:r>
          </a:p>
          <a:p>
            <a:pPr lvl="1"/>
            <a:r>
              <a:rPr lang="en-US" dirty="0" smtClean="0"/>
              <a:t>Confidentiality </a:t>
            </a:r>
          </a:p>
          <a:p>
            <a:pPr lvl="1"/>
            <a:r>
              <a:rPr lang="en-US" dirty="0" smtClean="0"/>
              <a:t>Integrity </a:t>
            </a:r>
          </a:p>
          <a:p>
            <a:pPr lvl="1"/>
            <a:r>
              <a:rPr lang="en-US" dirty="0" smtClean="0"/>
              <a:t>Authenticity</a:t>
            </a:r>
          </a:p>
          <a:p>
            <a:r>
              <a:rPr lang="en-US" dirty="0" smtClean="0"/>
              <a:t>A TLS session negotiates four ciphers:</a:t>
            </a:r>
          </a:p>
          <a:p>
            <a:pPr lvl="1"/>
            <a:r>
              <a:rPr lang="en-US" dirty="0" smtClean="0"/>
              <a:t>Authentication of server and optionally client</a:t>
            </a:r>
          </a:p>
          <a:p>
            <a:pPr lvl="1"/>
            <a:r>
              <a:rPr lang="en-US" dirty="0" smtClean="0"/>
              <a:t>Key exchange (RSA, DHE)</a:t>
            </a:r>
          </a:p>
          <a:p>
            <a:pPr lvl="1"/>
            <a:r>
              <a:rPr lang="en-US" dirty="0" smtClean="0"/>
              <a:t>Symmetric confidentiality (RC4, AES, DES)</a:t>
            </a:r>
          </a:p>
          <a:p>
            <a:pPr lvl="1"/>
            <a:r>
              <a:rPr lang="en-US" dirty="0" smtClean="0"/>
              <a:t>Integrity (HMAC-MD5, HMAC-SHA)</a:t>
            </a:r>
          </a:p>
          <a:p>
            <a:r>
              <a:rPr lang="en-US" dirty="0" smtClean="0"/>
              <a:t>Negotiated in 5-step session initiation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833" y="32990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TLS Cipher Negotiation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74580" y="1676884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483" y="1610790"/>
            <a:ext cx="909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429030">
            <a:off x="2095639" y="2136950"/>
            <a:ext cx="4461915" cy="672084"/>
            <a:chOff x="2095639" y="2136950"/>
            <a:chExt cx="4461915" cy="672084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095639" y="2468880"/>
              <a:ext cx="4461915" cy="8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81332" y="2136950"/>
              <a:ext cx="2805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Supported ciphers, client random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22718" y="2501257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not confidential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1946367" y="3631474"/>
            <a:ext cx="4594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8607" y="3323697"/>
            <a:ext cx="349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chosen ciphers, server random, certificate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9664" y="3616849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not confidential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rot="625937">
            <a:off x="1929934" y="4130484"/>
            <a:ext cx="4594348" cy="600929"/>
            <a:chOff x="1946793" y="4200398"/>
            <a:chExt cx="4594348" cy="600929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1946793" y="4508175"/>
              <a:ext cx="4594348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97069" y="4200398"/>
              <a:ext cx="2422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encrypted pre-master secret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68885" y="4493550"/>
              <a:ext cx="2750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encrypted with server public key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 rot="636850">
            <a:off x="1962405" y="4815713"/>
            <a:ext cx="4594348" cy="600929"/>
            <a:chOff x="1946793" y="5077098"/>
            <a:chExt cx="4594348" cy="600929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1946793" y="5384875"/>
              <a:ext cx="4594348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65813" y="5077098"/>
              <a:ext cx="2485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MAC of handshake messages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85450" y="5370250"/>
              <a:ext cx="2317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encrypted with session key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21001620">
            <a:off x="1963691" y="5900832"/>
            <a:ext cx="4594348" cy="600929"/>
            <a:chOff x="2177143" y="6107685"/>
            <a:chExt cx="4594348" cy="600929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2177143" y="6415463"/>
              <a:ext cx="4594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96160" y="6107685"/>
              <a:ext cx="2485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MAC of handshake messages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15801" y="6400837"/>
              <a:ext cx="2317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encrypted with session key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11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TLS Message Format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TLS breaks stream of data from application into records</a:t>
            </a:r>
          </a:p>
          <a:p>
            <a:pPr lvl="1"/>
            <a:r>
              <a:rPr lang="en-US" dirty="0" smtClean="0"/>
              <a:t>1-2</a:t>
            </a:r>
            <a:r>
              <a:rPr lang="en-US" baseline="30000" dirty="0" smtClean="0"/>
              <a:t>14</a:t>
            </a:r>
            <a:r>
              <a:rPr lang="en-US" dirty="0" smtClean="0"/>
              <a:t> bytes in length</a:t>
            </a:r>
          </a:p>
          <a:p>
            <a:pPr lvl="1"/>
            <a:r>
              <a:rPr lang="en-US" dirty="0" smtClean="0"/>
              <a:t>Records are compressed (Default compression algorithm is null)</a:t>
            </a:r>
          </a:p>
          <a:p>
            <a:r>
              <a:rPr lang="en-US" dirty="0" smtClean="0"/>
              <a:t>Records sent over TCP stream (broken into segments,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53362" y="3997234"/>
            <a:ext cx="6571289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3343" y="4040726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53362" y="4708432"/>
            <a:ext cx="154141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72888" y="4763103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73133" y="4707415"/>
            <a:ext cx="154141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92659" y="4762086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4850" y="4710757"/>
            <a:ext cx="154141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16687" y="4765428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83234" y="4707415"/>
            <a:ext cx="154141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02760" y="4762086"/>
            <a:ext cx="902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32570" y="5399267"/>
            <a:ext cx="107418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93223" y="5453938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24797" y="5399267"/>
            <a:ext cx="107418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85450" y="5453938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77677" y="5400616"/>
            <a:ext cx="107418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38330" y="5455287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69903" y="5379816"/>
            <a:ext cx="107418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30556" y="5434487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14311" y="5379816"/>
            <a:ext cx="107418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74964" y="5434487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93213" y="5373428"/>
            <a:ext cx="1074187" cy="509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53866" y="5428099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9691" y="4051905"/>
            <a:ext cx="7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8996" y="4762086"/>
            <a:ext cx="604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TLS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1601" y="5457872"/>
            <a:ext cx="623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Establishing Session Keys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Both client and server add randomness with chosen numbers</a:t>
            </a:r>
          </a:p>
          <a:p>
            <a:r>
              <a:rPr lang="en-US" dirty="0" smtClean="0"/>
              <a:t>Client sends “pre-master secret” encrypted with server’s public key</a:t>
            </a:r>
          </a:p>
          <a:p>
            <a:r>
              <a:rPr lang="en-US" dirty="0" smtClean="0"/>
              <a:t>Use master secret and random numbers to generate session keys</a:t>
            </a:r>
          </a:p>
          <a:p>
            <a:pPr lvl="1"/>
            <a:r>
              <a:rPr lang="en-US" dirty="0" smtClean="0"/>
              <a:t>Client to server write (encryption)</a:t>
            </a:r>
          </a:p>
          <a:p>
            <a:pPr lvl="1"/>
            <a:r>
              <a:rPr lang="en-US" dirty="0" smtClean="0"/>
              <a:t>Client to server MAC</a:t>
            </a:r>
          </a:p>
          <a:p>
            <a:pPr lvl="1"/>
            <a:r>
              <a:rPr lang="en-US" dirty="0" smtClean="0"/>
              <a:t>Server to client write (encryption)</a:t>
            </a:r>
          </a:p>
          <a:p>
            <a:pPr lvl="1"/>
            <a:r>
              <a:rPr lang="en-US" dirty="0" smtClean="0"/>
              <a:t>Server to client MAC</a:t>
            </a:r>
          </a:p>
          <a:p>
            <a:pPr lvl="1"/>
            <a:r>
              <a:rPr lang="en-US" dirty="0" smtClean="0"/>
              <a:t>Client initialization vector</a:t>
            </a:r>
          </a:p>
          <a:p>
            <a:pPr lvl="1"/>
            <a:r>
              <a:rPr lang="en-US" dirty="0" smtClean="0"/>
              <a:t>Server initialization vector</a:t>
            </a:r>
          </a:p>
          <a:p>
            <a:r>
              <a:rPr lang="en-US" dirty="0" smtClean="0"/>
              <a:t>Support for resuming sessions with master secret (but new key)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SSL and Man-in-the-Middle Attacks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SSL can be subverted by a hacker getting a client to connect to its site first</a:t>
            </a:r>
          </a:p>
          <a:p>
            <a:r>
              <a:rPr lang="en-US" dirty="0" smtClean="0"/>
              <a:t>The hacker then creates a separate SSL connection to the real site and relays messages</a:t>
            </a:r>
          </a:p>
          <a:p>
            <a:r>
              <a:rPr lang="en-US" dirty="0" smtClean="0"/>
              <a:t>For the client, it will only know that is has connected to a different host name</a:t>
            </a:r>
          </a:p>
          <a:p>
            <a:r>
              <a:rPr lang="en-US" dirty="0" smtClean="0"/>
              <a:t>Another method is to get the client to use http to communicate to the </a:t>
            </a:r>
            <a:r>
              <a:rPr lang="en-US" dirty="0" err="1" smtClean="0"/>
              <a:t>mitm</a:t>
            </a:r>
            <a:r>
              <a:rPr lang="en-US" dirty="0" smtClean="0"/>
              <a:t> using a technique called </a:t>
            </a:r>
            <a:r>
              <a:rPr lang="en-US" dirty="0" err="1" smtClean="0"/>
              <a:t>ssl</a:t>
            </a:r>
            <a:r>
              <a:rPr lang="en-US" dirty="0"/>
              <a:t> stripping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www.youtube.com/watch?v=MFol6IMbZ7Y)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err="1" smtClean="0"/>
              <a:t>prvent</a:t>
            </a:r>
            <a:r>
              <a:rPr lang="en-US" dirty="0" smtClean="0"/>
              <a:t> SSL stripping servers can use HSTS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History of hacking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Even before computers, people have subverted communications mediated by technology</a:t>
            </a:r>
          </a:p>
          <a:p>
            <a:r>
              <a:rPr lang="en-US" dirty="0" smtClean="0"/>
              <a:t>1903 Nevil Maskelyne disrupted John Ambrose Fleming’s and Marconi’s demonstration of wireless telegraphy (the original </a:t>
            </a:r>
            <a:r>
              <a:rPr lang="en-US" dirty="0" err="1" smtClean="0"/>
              <a:t>Lulz</a:t>
            </a:r>
            <a:r>
              <a:rPr lang="en-US" dirty="0" smtClean="0"/>
              <a:t>?)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There </a:t>
            </a:r>
            <a:r>
              <a:rPr lang="en-US" dirty="0"/>
              <a:t>was a young fellow of Italy, who diddled the public quite </a:t>
            </a:r>
            <a:r>
              <a:rPr lang="en-US" dirty="0" smtClean="0"/>
              <a:t>prettily”</a:t>
            </a:r>
          </a:p>
          <a:p>
            <a:r>
              <a:rPr lang="en-US" dirty="0" smtClean="0"/>
              <a:t>1957 Joe </a:t>
            </a:r>
            <a:r>
              <a:rPr lang="en-US" dirty="0" err="1" smtClean="0"/>
              <a:t>Engressia</a:t>
            </a:r>
            <a:r>
              <a:rPr lang="en-US" dirty="0" smtClean="0"/>
              <a:t> whistles to control the telephone in the first example of “phreaking”</a:t>
            </a:r>
          </a:p>
          <a:p>
            <a:r>
              <a:rPr lang="en-US" dirty="0" smtClean="0"/>
              <a:t>1963 First use of hackers</a:t>
            </a:r>
          </a:p>
          <a:p>
            <a:r>
              <a:rPr lang="en-US" dirty="0" smtClean="0"/>
              <a:t>1979 Keven </a:t>
            </a:r>
            <a:r>
              <a:rPr lang="en-US" dirty="0" err="1" smtClean="0"/>
              <a:t>Mitnick</a:t>
            </a:r>
            <a:r>
              <a:rPr lang="en-US" dirty="0" smtClean="0"/>
              <a:t> breaks into the Ark </a:t>
            </a:r>
            <a:r>
              <a:rPr lang="mr-IN" dirty="0" smtClean="0"/>
              <a:t>–</a:t>
            </a:r>
            <a:r>
              <a:rPr lang="en-US" dirty="0" smtClean="0"/>
              <a:t> a computer system of DEC</a:t>
            </a:r>
          </a:p>
          <a:p>
            <a:r>
              <a:rPr lang="en-US" dirty="0" smtClean="0"/>
              <a:t>1988 The Morris Worm </a:t>
            </a:r>
            <a:r>
              <a:rPr lang="mr-IN" dirty="0" smtClean="0"/>
              <a:t>–</a:t>
            </a:r>
            <a:r>
              <a:rPr lang="en-US" dirty="0" smtClean="0"/>
              <a:t> spreads to 6,000 computers Robert Morris is arrested</a:t>
            </a:r>
          </a:p>
          <a:p>
            <a:r>
              <a:rPr lang="en-US" dirty="0" smtClean="0"/>
              <a:t>1988 Computer Emergency Response Team (CERT) is created by DARPA to address network security</a:t>
            </a:r>
          </a:p>
          <a:p>
            <a:r>
              <a:rPr lang="en-US" dirty="0" smtClean="0"/>
              <a:t>1989 First ransomware with the AIDS Trojan Horse</a:t>
            </a:r>
          </a:p>
          <a:p>
            <a:r>
              <a:rPr lang="en-US" dirty="0" smtClean="0"/>
              <a:t>1996 Hackers start defacing web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History of Hacking continued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Malware, viruses, </a:t>
            </a:r>
            <a:r>
              <a:rPr lang="en-US" dirty="0" err="1" smtClean="0"/>
              <a:t>trojans</a:t>
            </a:r>
            <a:r>
              <a:rPr lang="en-US" dirty="0"/>
              <a:t> </a:t>
            </a:r>
            <a:r>
              <a:rPr lang="en-US" dirty="0" smtClean="0"/>
              <a:t>and worms proliferate during the 1990’s</a:t>
            </a:r>
          </a:p>
          <a:p>
            <a:r>
              <a:rPr lang="en-US" dirty="0" smtClean="0"/>
              <a:t>2001 Microsoft subjected to a denial-of-service attack on their DNS</a:t>
            </a:r>
          </a:p>
          <a:p>
            <a:r>
              <a:rPr lang="en-US" dirty="0" smtClean="0"/>
              <a:t>2003 Anonymous formed</a:t>
            </a:r>
          </a:p>
          <a:p>
            <a:r>
              <a:rPr lang="en-US" dirty="0" smtClean="0"/>
              <a:t>Cyberwarfare started 2004, North Korea attacks South Korea</a:t>
            </a:r>
          </a:p>
          <a:p>
            <a:r>
              <a:rPr lang="en-US" dirty="0" smtClean="0"/>
              <a:t>2007 Estonia suffers massive </a:t>
            </a:r>
            <a:r>
              <a:rPr lang="en-US" dirty="0" err="1" smtClean="0"/>
              <a:t>DoS</a:t>
            </a:r>
            <a:r>
              <a:rPr lang="en-US" dirty="0" smtClean="0"/>
              <a:t> attack</a:t>
            </a:r>
          </a:p>
          <a:p>
            <a:r>
              <a:rPr lang="en-US" dirty="0" smtClean="0"/>
              <a:t>2011 </a:t>
            </a:r>
            <a:r>
              <a:rPr lang="en-US" dirty="0" err="1" smtClean="0"/>
              <a:t>Lulz</a:t>
            </a:r>
            <a:r>
              <a:rPr lang="en-US" dirty="0" smtClean="0"/>
              <a:t> sec formed </a:t>
            </a:r>
            <a:r>
              <a:rPr lang="mr-IN" dirty="0" smtClean="0"/>
              <a:t>–</a:t>
            </a:r>
            <a:r>
              <a:rPr lang="en-US" dirty="0" smtClean="0"/>
              <a:t> along with </a:t>
            </a:r>
            <a:r>
              <a:rPr lang="en-US" dirty="0" err="1" smtClean="0"/>
              <a:t>anyomous</a:t>
            </a:r>
            <a:r>
              <a:rPr lang="en-US" dirty="0" smtClean="0"/>
              <a:t>, they become responsible for surge </a:t>
            </a:r>
            <a:r>
              <a:rPr lang="en-US" dirty="0" err="1" smtClean="0"/>
              <a:t>in“hacktivism</a:t>
            </a:r>
            <a:r>
              <a:rPr lang="en-US" dirty="0" smtClean="0"/>
              <a:t>” and doing things for the “</a:t>
            </a:r>
            <a:r>
              <a:rPr lang="en-US" dirty="0" err="1" smtClean="0"/>
              <a:t>Lulz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2016 DDoS from </a:t>
            </a:r>
            <a:r>
              <a:rPr lang="en-US" dirty="0" err="1" smtClean="0"/>
              <a:t>Mirai</a:t>
            </a:r>
            <a:r>
              <a:rPr lang="en-US" dirty="0" smtClean="0"/>
              <a:t> Botnet </a:t>
            </a:r>
            <a:r>
              <a:rPr lang="mr-IN" dirty="0" smtClean="0"/>
              <a:t>–</a:t>
            </a:r>
            <a:r>
              <a:rPr lang="en-US" dirty="0" smtClean="0"/>
              <a:t> Internet of Things </a:t>
            </a:r>
          </a:p>
          <a:p>
            <a:r>
              <a:rPr lang="en-US" dirty="0" smtClean="0"/>
              <a:t>2016 DDoS of </a:t>
            </a:r>
            <a:r>
              <a:rPr lang="en-US" dirty="0" err="1" smtClean="0"/>
              <a:t>Dyn</a:t>
            </a:r>
            <a:r>
              <a:rPr lang="en-US" dirty="0" smtClean="0"/>
              <a:t> DNS provider using the </a:t>
            </a:r>
            <a:r>
              <a:rPr lang="en-US" dirty="0" err="1" smtClean="0"/>
              <a:t>Mirai</a:t>
            </a:r>
            <a:r>
              <a:rPr lang="en-US" dirty="0" smtClean="0"/>
              <a:t> Botnet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5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44250</TotalTime>
  <Words>1340</Words>
  <Application>Microsoft Macintosh PowerPoint</Application>
  <PresentationFormat>On-screen Show (4:3)</PresentationFormat>
  <Paragraphs>247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Century Gothic</vt:lpstr>
      <vt:lpstr>Mangal</vt:lpstr>
      <vt:lpstr>Tahoma</vt:lpstr>
      <vt:lpstr>Times New Roman</vt:lpstr>
      <vt:lpstr>Wingdings</vt:lpstr>
      <vt:lpstr>Wingdings 3</vt:lpstr>
      <vt:lpstr>Arial</vt:lpstr>
      <vt:lpstr>Wisp</vt:lpstr>
      <vt:lpstr>11. SSL and Security </vt:lpstr>
      <vt:lpstr>SSL/TLS</vt:lpstr>
      <vt:lpstr>TLS</vt:lpstr>
      <vt:lpstr>TLS Cipher Negotiation</vt:lpstr>
      <vt:lpstr>TLS Message Format</vt:lpstr>
      <vt:lpstr>Establishing Session Keys</vt:lpstr>
      <vt:lpstr>SSL and Man-in-the-Middle Attacks</vt:lpstr>
      <vt:lpstr>History of hacking</vt:lpstr>
      <vt:lpstr>History of Hacking continued</vt:lpstr>
      <vt:lpstr>Growth of Malware</vt:lpstr>
      <vt:lpstr>Growth of DDoS</vt:lpstr>
      <vt:lpstr>Network Attacks</vt:lpstr>
      <vt:lpstr>Network Attacks: Listening</vt:lpstr>
      <vt:lpstr>Network Attacks: Listening</vt:lpstr>
      <vt:lpstr>Network Attacks: MitM</vt:lpstr>
      <vt:lpstr>Network Attacks: Masquerade</vt:lpstr>
      <vt:lpstr>Desirability</vt:lpstr>
      <vt:lpstr>Layer 2 Attacks</vt:lpstr>
      <vt:lpstr>Layer 2 Attacks in Practice</vt:lpstr>
      <vt:lpstr>Layer 3 Attacks</vt:lpstr>
      <vt:lpstr>Denial of Service</vt:lpstr>
      <vt:lpstr>Denial of Service</vt:lpstr>
      <vt:lpstr>Simple DoS attacks </vt:lpstr>
      <vt:lpstr>SMURF Attack</vt:lpstr>
      <vt:lpstr>SYN-bomb Attack </vt:lpstr>
      <vt:lpstr>SYN-bomb Attacks in the Wild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basics; Faults and failures</dc:title>
  <dc:subject>Scalable and Cloud Computing</dc:subject>
  <dc:creator>Andreas Haeberlen</dc:creator>
  <cp:keywords>NETS 212</cp:keywords>
  <dc:description>http://www.cis.upenn.edu/~nets212/</dc:description>
  <cp:lastModifiedBy>David</cp:lastModifiedBy>
  <cp:revision>4159</cp:revision>
  <dcterms:created xsi:type="dcterms:W3CDTF">1999-05-23T11:18:07Z</dcterms:created>
  <dcterms:modified xsi:type="dcterms:W3CDTF">2017-05-17T02:46:16Z</dcterms:modified>
  <cp:category>Lecture</cp:category>
</cp:coreProperties>
</file>