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6"/>
  </p:notesMasterIdLst>
  <p:handoutMasterIdLst>
    <p:handoutMasterId r:id="rId17"/>
  </p:handoutMasterIdLst>
  <p:sldIdLst>
    <p:sldId id="1287" r:id="rId2"/>
    <p:sldId id="1292" r:id="rId3"/>
    <p:sldId id="1324" r:id="rId4"/>
    <p:sldId id="1325" r:id="rId5"/>
    <p:sldId id="1326" r:id="rId6"/>
    <p:sldId id="1332" r:id="rId7"/>
    <p:sldId id="1327" r:id="rId8"/>
    <p:sldId id="1328" r:id="rId9"/>
    <p:sldId id="1330" r:id="rId10"/>
    <p:sldId id="1331" r:id="rId11"/>
    <p:sldId id="1333" r:id="rId12"/>
    <p:sldId id="1334" r:id="rId13"/>
    <p:sldId id="1335" r:id="rId14"/>
    <p:sldId id="1336" r:id="rId15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00"/>
    <a:srgbClr val="33CC33"/>
    <a:srgbClr val="FF3399"/>
    <a:srgbClr val="FF3300"/>
    <a:srgbClr val="66FFFF"/>
    <a:srgbClr val="996633"/>
    <a:srgbClr val="66FF33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62" autoAdjust="0"/>
    <p:restoredTop sz="75150" autoAdjust="0"/>
  </p:normalViewPr>
  <p:slideViewPr>
    <p:cSldViewPr snapToGrid="0">
      <p:cViewPr>
        <p:scale>
          <a:sx n="141" d="100"/>
          <a:sy n="141" d="100"/>
        </p:scale>
        <p:origin x="536" y="-80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40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6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17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9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3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9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0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600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/>
              <a:t>© 2013 A. Haeberlen, Z. Ives</a:t>
            </a:r>
            <a:endParaRPr lang="en-GB" sz="90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3615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65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4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6816" y="1582272"/>
            <a:ext cx="6600451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12. Networked App Architectures</a:t>
            </a:r>
            <a:endParaRPr lang="en-US" sz="3600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E567325-2963-4A7A-BA2E-40008A41508F}" type="slidenum">
              <a:rPr lang="en-GB"/>
              <a:pPr/>
              <a:t>1</a:t>
            </a:fld>
            <a:endParaRPr lang="en-GB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2026816" y="4214175"/>
            <a:ext cx="6600451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SzTx/>
            </a:pPr>
            <a:r>
              <a:rPr lang="en-US" sz="2400" dirty="0" smtClean="0"/>
              <a:t>CITS3002 Networks and Security</a:t>
            </a:r>
          </a:p>
          <a:p>
            <a:pPr fontAlgn="auto">
              <a:buSzTx/>
            </a:pPr>
            <a:r>
              <a:rPr lang="en-US" sz="2400" dirty="0" err="1" smtClean="0"/>
              <a:t>Dr</a:t>
            </a:r>
            <a:r>
              <a:rPr lang="en-US" sz="2400" dirty="0" smtClean="0"/>
              <a:t> David Glance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25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5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Databases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applications use a relational database as the data store</a:t>
            </a:r>
          </a:p>
          <a:p>
            <a:r>
              <a:rPr lang="en-US" dirty="0" smtClean="0"/>
              <a:t>Frameworks like Django and </a:t>
            </a:r>
            <a:r>
              <a:rPr lang="en-US" dirty="0" err="1" smtClean="0"/>
              <a:t>.Net</a:t>
            </a:r>
            <a:r>
              <a:rPr lang="en-US" dirty="0" smtClean="0"/>
              <a:t> provide an object relational mapping to the database for programming ease</a:t>
            </a:r>
          </a:p>
          <a:p>
            <a:r>
              <a:rPr lang="en-US" dirty="0" smtClean="0"/>
              <a:t>Efficiencies of scaling database</a:t>
            </a:r>
          </a:p>
          <a:p>
            <a:pPr lvl="1"/>
            <a:r>
              <a:rPr lang="en-US" dirty="0" smtClean="0"/>
              <a:t>Horizontal: through partitioning, replicas, load balancing</a:t>
            </a:r>
          </a:p>
          <a:p>
            <a:pPr lvl="1"/>
            <a:r>
              <a:rPr lang="en-US" dirty="0" smtClean="0"/>
              <a:t>Vertical: larger servers</a:t>
            </a:r>
          </a:p>
          <a:p>
            <a:r>
              <a:rPr lang="en-US" dirty="0" smtClean="0"/>
              <a:t>Also write </a:t>
            </a:r>
            <a:r>
              <a:rPr lang="en-US" dirty="0" err="1" smtClean="0"/>
              <a:t>optimised</a:t>
            </a:r>
            <a:r>
              <a:rPr lang="en-US" dirty="0" smtClean="0"/>
              <a:t> stored procedures</a:t>
            </a:r>
          </a:p>
          <a:p>
            <a:pPr lvl="1"/>
            <a:r>
              <a:rPr lang="en-US" dirty="0" smtClean="0"/>
              <a:t>Causes design consideration of where “business logic” lies, server or database</a:t>
            </a:r>
          </a:p>
          <a:p>
            <a:pPr lvl="1"/>
            <a:r>
              <a:rPr lang="en-US" dirty="0" smtClean="0"/>
              <a:t>In 3-Tier applications, there </a:t>
            </a:r>
            <a:r>
              <a:rPr lang="en-US" dirty="0" err="1" smtClean="0"/>
              <a:t>isn</a:t>
            </a:r>
            <a:r>
              <a:rPr lang="mr-IN" dirty="0" smtClean="0"/>
              <a:t>’</a:t>
            </a:r>
            <a:r>
              <a:rPr lang="en-US" dirty="0" smtClean="0"/>
              <a:t>t a neat separation of concerns</a:t>
            </a:r>
          </a:p>
          <a:p>
            <a:r>
              <a:rPr lang="en-US" dirty="0" smtClean="0"/>
              <a:t>People are moving to other database types:</a:t>
            </a:r>
          </a:p>
          <a:p>
            <a:pPr lvl="1"/>
            <a:r>
              <a:rPr lang="en-US" dirty="0" smtClean="0"/>
              <a:t>e.g. MongoDB (NoSQL)</a:t>
            </a:r>
          </a:p>
          <a:p>
            <a:pPr lvl="1"/>
            <a:r>
              <a:rPr lang="en-US" dirty="0" smtClean="0"/>
              <a:t>Time-series database (e.g. </a:t>
            </a:r>
            <a:r>
              <a:rPr lang="en-US" dirty="0" err="1" smtClean="0"/>
              <a:t>ElasticSearch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In-memory caches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0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5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Network communications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 smtClean="0"/>
              <a:t>Low-level </a:t>
            </a:r>
            <a:r>
              <a:rPr lang="mr-IN" dirty="0" smtClean="0"/>
              <a:t>–</a:t>
            </a:r>
            <a:r>
              <a:rPr lang="en-US" dirty="0" smtClean="0"/>
              <a:t> sockets</a:t>
            </a:r>
          </a:p>
          <a:p>
            <a:r>
              <a:rPr lang="en-US" dirty="0" smtClean="0"/>
              <a:t>RPC, Remote Method Invocation (RMI), CORBA</a:t>
            </a:r>
          </a:p>
          <a:p>
            <a:pPr lvl="1"/>
            <a:r>
              <a:rPr lang="en-US" dirty="0" smtClean="0"/>
              <a:t>Takes method invocation and creates proxies with socket communications in between</a:t>
            </a:r>
          </a:p>
          <a:p>
            <a:r>
              <a:rPr lang="en-US" dirty="0" smtClean="0"/>
              <a:t>HTTP/HTTPS GET/POST</a:t>
            </a:r>
          </a:p>
          <a:p>
            <a:r>
              <a:rPr lang="en-US" dirty="0" smtClean="0"/>
              <a:t>SOAP, REST</a:t>
            </a:r>
          </a:p>
          <a:p>
            <a:r>
              <a:rPr lang="en-US" dirty="0" smtClean="0"/>
              <a:t>Message Queues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MSMQ</a:t>
            </a:r>
          </a:p>
          <a:p>
            <a:pPr lvl="1"/>
            <a:r>
              <a:rPr lang="en-US" dirty="0" smtClean="0"/>
              <a:t>IBM MQ</a:t>
            </a:r>
          </a:p>
          <a:p>
            <a:r>
              <a:rPr lang="en-US" dirty="0" smtClean="0"/>
              <a:t>Whole slew of other messaging protocols:</a:t>
            </a:r>
          </a:p>
          <a:p>
            <a:pPr lvl="1"/>
            <a:r>
              <a:rPr lang="en-US" dirty="0" err="1" smtClean="0"/>
              <a:t>IoT</a:t>
            </a:r>
            <a:r>
              <a:rPr lang="en-US" dirty="0" smtClean="0"/>
              <a:t>: MQTT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5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HTTP Request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Request method: GET, POST (others PUT, DELETE, TRACE,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RFC7231</a:t>
            </a:r>
          </a:p>
          <a:p>
            <a:r>
              <a:rPr lang="en-US" dirty="0" smtClean="0"/>
              <a:t>Each line is separated with &lt;CR&gt;&lt;LF&gt;</a:t>
            </a:r>
          </a:p>
          <a:p>
            <a:r>
              <a:rPr lang="en-US" dirty="0" smtClean="0"/>
              <a:t>Request line: GET </a:t>
            </a:r>
            <a:r>
              <a:rPr lang="en-US" dirty="0" smtClean="0">
                <a:hlinkClick r:id="rId3"/>
              </a:rPr>
              <a:t>https://www.google.com/</a:t>
            </a:r>
            <a:endParaRPr lang="en-US" dirty="0" smtClean="0"/>
          </a:p>
          <a:p>
            <a:r>
              <a:rPr lang="en-US" dirty="0" smtClean="0"/>
              <a:t>Headers: Key value pairs, separated by :</a:t>
            </a:r>
          </a:p>
          <a:p>
            <a:pPr marL="400050" lvl="1" indent="0">
              <a:buNone/>
            </a:pPr>
            <a:r>
              <a:rPr lang="en-US" dirty="0" smtClean="0"/>
              <a:t>Accept	text/</a:t>
            </a:r>
            <a:r>
              <a:rPr lang="en-US" dirty="0" err="1" smtClean="0"/>
              <a:t>html,application</a:t>
            </a:r>
            <a:r>
              <a:rPr lang="en-US" dirty="0" smtClean="0"/>
              <a:t>/</a:t>
            </a:r>
            <a:r>
              <a:rPr lang="en-US" dirty="0" err="1" smtClean="0"/>
              <a:t>xhtml+xml,application</a:t>
            </a:r>
            <a:r>
              <a:rPr lang="en-US" dirty="0" smtClean="0"/>
              <a:t>/</a:t>
            </a:r>
            <a:r>
              <a:rPr lang="en-US" dirty="0" err="1" smtClean="0"/>
              <a:t>xml;q</a:t>
            </a:r>
            <a:r>
              <a:rPr lang="en-US" dirty="0" smtClean="0"/>
              <a:t>=0.9</a:t>
            </a:r>
            <a:r>
              <a:rPr lang="en-US" dirty="0"/>
              <a:t>,*/*;</a:t>
            </a:r>
            <a:r>
              <a:rPr lang="en-US" dirty="0" smtClean="0"/>
              <a:t>q=0.8</a:t>
            </a:r>
          </a:p>
          <a:p>
            <a:pPr marL="400050" lvl="1" indent="0">
              <a:buNone/>
            </a:pPr>
            <a:r>
              <a:rPr lang="en-US" dirty="0" smtClean="0"/>
              <a:t>Accept-Encoding	</a:t>
            </a:r>
            <a:r>
              <a:rPr lang="en-US" dirty="0" err="1" smtClean="0"/>
              <a:t>gzip</a:t>
            </a:r>
            <a:r>
              <a:rPr lang="en-US" dirty="0"/>
              <a:t>, deflate, </a:t>
            </a:r>
            <a:r>
              <a:rPr lang="en-US" dirty="0" err="1" smtClean="0"/>
              <a:t>br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Accept-Language	</a:t>
            </a:r>
            <a:r>
              <a:rPr lang="en-US" dirty="0" err="1" smtClean="0"/>
              <a:t>en-US,en;q</a:t>
            </a:r>
            <a:r>
              <a:rPr lang="en-US" dirty="0" smtClean="0"/>
              <a:t>=0.5</a:t>
            </a:r>
          </a:p>
          <a:p>
            <a:pPr marL="400050" lvl="1" indent="0">
              <a:buNone/>
            </a:pPr>
            <a:r>
              <a:rPr lang="en-US" dirty="0" smtClean="0"/>
              <a:t>Connection	keep-alive</a:t>
            </a:r>
          </a:p>
          <a:p>
            <a:pPr marL="400050" lvl="1" indent="0">
              <a:buNone/>
            </a:pPr>
            <a:r>
              <a:rPr lang="en-US" dirty="0" smtClean="0"/>
              <a:t>Cookie	NID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marL="400050" lvl="1" indent="0">
              <a:buNone/>
            </a:pPr>
            <a:r>
              <a:rPr lang="en-US" dirty="0" smtClean="0"/>
              <a:t>DNT	1</a:t>
            </a:r>
          </a:p>
          <a:p>
            <a:pPr marL="400050" lvl="1" indent="0">
              <a:buNone/>
            </a:pPr>
            <a:r>
              <a:rPr lang="en-US" dirty="0" smtClean="0"/>
              <a:t>Host	</a:t>
            </a:r>
            <a:r>
              <a:rPr lang="en-US" dirty="0" smtClean="0">
                <a:hlinkClick r:id="rId4"/>
              </a:rPr>
              <a:t>www.google.com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Upgrade-Insecure-Requests1</a:t>
            </a:r>
          </a:p>
          <a:p>
            <a:pPr marL="400050" lvl="1" indent="0">
              <a:buNone/>
            </a:pPr>
            <a:r>
              <a:rPr lang="en-US" dirty="0" smtClean="0"/>
              <a:t>User-</a:t>
            </a:r>
            <a:r>
              <a:rPr lang="en-US" dirty="0" err="1" smtClean="0"/>
              <a:t>AgentMozilla</a:t>
            </a:r>
            <a:r>
              <a:rPr lang="en-US" dirty="0" smtClean="0"/>
              <a:t>/5.0 </a:t>
            </a:r>
            <a:r>
              <a:rPr lang="en-US" dirty="0"/>
              <a:t>(Macintosh; Intel Mac OS X 10.12; rv:53.0) Gecko/20100101 Firefox/53.0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5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HTTP Response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 smtClean="0"/>
              <a:t>Response Code: 200 OK, 302 Found, 400 Bad Request, 500 Internal Server Error, 502 Bad Gateway</a:t>
            </a:r>
          </a:p>
          <a:p>
            <a:r>
              <a:rPr lang="en-US" dirty="0" smtClean="0"/>
              <a:t>Response Headers, empty line and then data</a:t>
            </a:r>
          </a:p>
          <a:p>
            <a:r>
              <a:rPr lang="en-US" dirty="0" smtClean="0"/>
              <a:t>In fetching a page, the browser will do multiple requests in parallel. </a:t>
            </a:r>
          </a:p>
          <a:p>
            <a:r>
              <a:rPr lang="en-US" dirty="0" smtClean="0"/>
              <a:t>Data may be compressed and encoded</a:t>
            </a:r>
          </a:p>
          <a:p>
            <a:r>
              <a:rPr lang="en-US" dirty="0" smtClean="0"/>
              <a:t>New version of HTTP/2 allows Server Push (based on SPDY)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4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5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Things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 smtClean="0"/>
              <a:t>For subjects covered in first half </a:t>
            </a:r>
            <a:r>
              <a:rPr lang="mr-IN" dirty="0" smtClean="0"/>
              <a:t>–</a:t>
            </a:r>
            <a:r>
              <a:rPr lang="en-US" dirty="0" smtClean="0"/>
              <a:t> remember to look at labs especially in the latter part </a:t>
            </a:r>
            <a:r>
              <a:rPr lang="mr-IN" dirty="0" smtClean="0"/>
              <a:t>–</a:t>
            </a:r>
            <a:r>
              <a:rPr lang="en-US" dirty="0" smtClean="0"/>
              <a:t> Chris likes coding</a:t>
            </a:r>
          </a:p>
          <a:p>
            <a:r>
              <a:rPr lang="en-US" dirty="0" smtClean="0"/>
              <a:t>In considering network communication </a:t>
            </a:r>
            <a:r>
              <a:rPr lang="mr-IN" dirty="0" smtClean="0"/>
              <a:t>–</a:t>
            </a:r>
            <a:r>
              <a:rPr lang="en-US" dirty="0" smtClean="0"/>
              <a:t> don’t forget </a:t>
            </a:r>
            <a:r>
              <a:rPr lang="en-US" dirty="0" err="1" smtClean="0"/>
              <a:t>ethernet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smtClean="0"/>
              <a:t>considering threats consider what machines can be made to do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Development of Distributed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Monolithic Applications</a:t>
            </a:r>
          </a:p>
          <a:p>
            <a:pPr lvl="1"/>
            <a:r>
              <a:rPr lang="en-US" dirty="0" smtClean="0"/>
              <a:t>Run on a mainframe with “dumb terminals” </a:t>
            </a:r>
          </a:p>
          <a:p>
            <a:pPr lvl="1"/>
            <a:r>
              <a:rPr lang="en-US" dirty="0" smtClean="0"/>
              <a:t>Character based interfaces</a:t>
            </a:r>
          </a:p>
          <a:p>
            <a:r>
              <a:rPr lang="en-US" dirty="0" smtClean="0"/>
              <a:t>Network Applications provided the ability to split applications along various lines:</a:t>
            </a:r>
          </a:p>
          <a:p>
            <a:pPr lvl="1"/>
            <a:r>
              <a:rPr lang="en-US" dirty="0" smtClean="0"/>
              <a:t>Client Server</a:t>
            </a:r>
          </a:p>
          <a:p>
            <a:pPr lvl="2"/>
            <a:r>
              <a:rPr lang="en-US" dirty="0" smtClean="0"/>
              <a:t>2 tier</a:t>
            </a:r>
          </a:p>
          <a:p>
            <a:pPr lvl="2"/>
            <a:r>
              <a:rPr lang="en-US" dirty="0" smtClean="0"/>
              <a:t>3 tier</a:t>
            </a:r>
          </a:p>
          <a:p>
            <a:pPr lvl="2"/>
            <a:r>
              <a:rPr lang="en-US" dirty="0" smtClean="0"/>
              <a:t>Objects (CORBA)</a:t>
            </a:r>
          </a:p>
          <a:p>
            <a:pPr lvl="1"/>
            <a:r>
              <a:rPr lang="en-US" dirty="0" smtClean="0"/>
              <a:t>Peer-2-Peer</a:t>
            </a:r>
          </a:p>
          <a:p>
            <a:pPr lvl="1"/>
            <a:r>
              <a:rPr lang="en-US" dirty="0" smtClean="0"/>
              <a:t>Parallel computing, Big Data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Other 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Aims of Networked Applications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separation of concerns</a:t>
            </a:r>
          </a:p>
          <a:p>
            <a:pPr lvl="1"/>
            <a:r>
              <a:rPr lang="en-US" dirty="0" smtClean="0"/>
              <a:t>Easier programming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Less code on client (especially for mobile apps)</a:t>
            </a:r>
          </a:p>
          <a:p>
            <a:r>
              <a:rPr lang="en-US" dirty="0" smtClean="0"/>
              <a:t>Earlier versions</a:t>
            </a:r>
          </a:p>
          <a:p>
            <a:pPr lvl="1"/>
            <a:r>
              <a:rPr lang="en-US" dirty="0" smtClean="0"/>
              <a:t>Client/Server (2 and 3 tier)</a:t>
            </a:r>
          </a:p>
          <a:p>
            <a:pPr lvl="2"/>
            <a:r>
              <a:rPr lang="en-US" dirty="0" smtClean="0"/>
              <a:t>Client was concerned with UI</a:t>
            </a:r>
          </a:p>
          <a:p>
            <a:pPr lvl="2"/>
            <a:r>
              <a:rPr lang="en-US" dirty="0" smtClean="0"/>
              <a:t>Server with business logic/database</a:t>
            </a:r>
          </a:p>
          <a:p>
            <a:pPr lvl="3"/>
            <a:r>
              <a:rPr lang="en-US" dirty="0" smtClean="0"/>
              <a:t>Could be further split into business logic and data</a:t>
            </a:r>
          </a:p>
          <a:p>
            <a:pPr lvl="1"/>
            <a:r>
              <a:rPr lang="en-US" dirty="0" smtClean="0"/>
              <a:t>Variants:	</a:t>
            </a:r>
          </a:p>
          <a:p>
            <a:pPr lvl="2"/>
            <a:r>
              <a:rPr lang="en-US" dirty="0" smtClean="0"/>
              <a:t>Object-oriented architectures</a:t>
            </a:r>
          </a:p>
          <a:p>
            <a:pPr lvl="2"/>
            <a:r>
              <a:rPr lang="en-US" dirty="0" smtClean="0"/>
              <a:t>Service-oriented architectures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Aims of Networked Applications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separation of concerns</a:t>
            </a:r>
          </a:p>
          <a:p>
            <a:pPr lvl="1"/>
            <a:r>
              <a:rPr lang="en-US" dirty="0" smtClean="0"/>
              <a:t>Easier programming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Less code on client (especially for mobile apps)</a:t>
            </a:r>
          </a:p>
          <a:p>
            <a:r>
              <a:rPr lang="en-US" dirty="0" smtClean="0"/>
              <a:t>Earlier versions</a:t>
            </a:r>
          </a:p>
          <a:p>
            <a:pPr lvl="1"/>
            <a:r>
              <a:rPr lang="en-US" smtClean="0"/>
              <a:t>Client/Server (2 and 3 tier)</a:t>
            </a:r>
            <a:endParaRPr lang="en-US" dirty="0" smtClean="0"/>
          </a:p>
          <a:p>
            <a:pPr lvl="2"/>
            <a:r>
              <a:rPr lang="en-US" dirty="0" smtClean="0"/>
              <a:t>Client was concerned with UI</a:t>
            </a:r>
          </a:p>
          <a:p>
            <a:pPr lvl="2"/>
            <a:r>
              <a:rPr lang="en-US" dirty="0" smtClean="0"/>
              <a:t>Server with business logic/database</a:t>
            </a:r>
          </a:p>
          <a:p>
            <a:pPr lvl="3"/>
            <a:r>
              <a:rPr lang="en-US" dirty="0" smtClean="0"/>
              <a:t>Could be further split into business logic and data</a:t>
            </a:r>
          </a:p>
          <a:p>
            <a:pPr lvl="1"/>
            <a:r>
              <a:rPr lang="en-US" dirty="0" smtClean="0"/>
              <a:t>Variants:	</a:t>
            </a:r>
          </a:p>
          <a:p>
            <a:pPr lvl="2"/>
            <a:r>
              <a:rPr lang="en-US" dirty="0" smtClean="0"/>
              <a:t>Object-oriented architectures</a:t>
            </a:r>
          </a:p>
          <a:p>
            <a:pPr lvl="2"/>
            <a:r>
              <a:rPr lang="en-US" dirty="0" smtClean="0"/>
              <a:t>Service-oriented architectures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5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Mobile, the Web, and Frameworks changed everything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 smtClean="0"/>
              <a:t>It became very easy to write web applications</a:t>
            </a:r>
          </a:p>
          <a:p>
            <a:pPr lvl="1"/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Python/Django</a:t>
            </a:r>
          </a:p>
          <a:p>
            <a:pPr lvl="1"/>
            <a:r>
              <a:rPr lang="en-US" dirty="0" smtClean="0"/>
              <a:t>Ruby on Rails</a:t>
            </a:r>
          </a:p>
          <a:p>
            <a:r>
              <a:rPr lang="en-US" dirty="0" smtClean="0"/>
              <a:t>It was often hard to split functionality neatly into business and data layers (or even UI)</a:t>
            </a:r>
          </a:p>
          <a:p>
            <a:r>
              <a:rPr lang="en-US" dirty="0" smtClean="0"/>
              <a:t>Frameworks abstracted complexity</a:t>
            </a:r>
          </a:p>
          <a:p>
            <a:r>
              <a:rPr lang="en-US" dirty="0" smtClean="0"/>
              <a:t>Clients complicated things also</a:t>
            </a:r>
          </a:p>
          <a:p>
            <a:pPr lvl="1"/>
            <a:r>
              <a:rPr lang="en-US" dirty="0" smtClean="0"/>
              <a:t>Need to be smart, efficient</a:t>
            </a:r>
          </a:p>
          <a:p>
            <a:pPr lvl="2"/>
            <a:r>
              <a:rPr lang="en-US" dirty="0" smtClean="0"/>
              <a:t>Need local cached data</a:t>
            </a:r>
          </a:p>
          <a:p>
            <a:r>
              <a:rPr lang="en-US" dirty="0" smtClean="0"/>
              <a:t>Ultimately however, users have demanded web-based applications to deliver on cross-platform use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4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5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Applications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 smtClean="0"/>
              <a:t>Mobile: Android and iOS, portable: </a:t>
            </a:r>
            <a:r>
              <a:rPr lang="en-US" dirty="0" err="1" smtClean="0"/>
              <a:t>PhoneGap</a:t>
            </a:r>
            <a:r>
              <a:rPr lang="en-US" dirty="0" smtClean="0"/>
              <a:t>, HTML5, JQuery,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HTML5 web-based clients</a:t>
            </a:r>
          </a:p>
          <a:p>
            <a:r>
              <a:rPr lang="en-US" dirty="0" smtClean="0"/>
              <a:t>Frameworks: AngularJS, Meteor</a:t>
            </a:r>
          </a:p>
          <a:p>
            <a:r>
              <a:rPr lang="en-US" dirty="0" smtClean="0"/>
              <a:t>Desktop applications still need to communicate with servers </a:t>
            </a:r>
            <a:r>
              <a:rPr lang="mr-IN" dirty="0" smtClean="0"/>
              <a:t>–</a:t>
            </a:r>
            <a:r>
              <a:rPr lang="en-US" dirty="0" smtClean="0"/>
              <a:t> so can do web applications</a:t>
            </a:r>
          </a:p>
          <a:p>
            <a:r>
              <a:rPr lang="en-US" dirty="0" smtClean="0"/>
              <a:t>Can implement as web-based in a wrapper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2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5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Cloud and Web Applications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 smtClean="0"/>
              <a:t>Not only are web applications easier to build with frameworks but also scalable through cloud computing</a:t>
            </a:r>
          </a:p>
          <a:p>
            <a:r>
              <a:rPr lang="en-US" dirty="0" smtClean="0"/>
              <a:t>Web servers themselves are multi-process or multi-threaded</a:t>
            </a:r>
          </a:p>
          <a:p>
            <a:r>
              <a:rPr lang="en-US" dirty="0" smtClean="0"/>
              <a:t>Load balancing allows for multiple web servers</a:t>
            </a:r>
          </a:p>
          <a:p>
            <a:pPr lvl="1"/>
            <a:r>
              <a:rPr lang="en-US" dirty="0" smtClean="0"/>
              <a:t>Request coming in to load balancer is delivered to 1 of 1 </a:t>
            </a:r>
            <a:r>
              <a:rPr lang="mr-IN" dirty="0" smtClean="0"/>
              <a:t>–</a:t>
            </a:r>
            <a:r>
              <a:rPr lang="en-US" dirty="0" smtClean="0"/>
              <a:t> n servers</a:t>
            </a:r>
          </a:p>
          <a:p>
            <a:pPr lvl="1"/>
            <a:r>
              <a:rPr lang="en-US" dirty="0" smtClean="0"/>
              <a:t>Algorithms for load balancing can be based on:</a:t>
            </a:r>
          </a:p>
          <a:p>
            <a:pPr lvl="2"/>
            <a:r>
              <a:rPr lang="en-US" dirty="0" smtClean="0"/>
              <a:t>Server load</a:t>
            </a:r>
          </a:p>
          <a:p>
            <a:pPr lvl="2"/>
            <a:r>
              <a:rPr lang="en-US" dirty="0" smtClean="0"/>
              <a:t>Number of connections</a:t>
            </a:r>
          </a:p>
          <a:p>
            <a:pPr lvl="2"/>
            <a:r>
              <a:rPr lang="en-US" dirty="0" smtClean="0"/>
              <a:t>Round-robin</a:t>
            </a:r>
          </a:p>
          <a:p>
            <a:r>
              <a:rPr lang="en-US" dirty="0" smtClean="0"/>
              <a:t>DevOps allows for automated deployment and management of applications, servers etc.</a:t>
            </a:r>
            <a:endParaRPr lang="en-US" dirty="0" smtClean="0"/>
          </a:p>
          <a:p>
            <a:r>
              <a:rPr lang="en-US" dirty="0" smtClean="0"/>
              <a:t>Have to deal with Session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5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Session State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/>
              <a:t>HTTP is session-less, so state needs to be saved between requests from a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Use cookies to store IDs, authentication codes, etc.</a:t>
            </a:r>
          </a:p>
          <a:p>
            <a:r>
              <a:rPr lang="en-US" dirty="0" smtClean="0"/>
              <a:t>Use hidden form fields </a:t>
            </a:r>
          </a:p>
          <a:p>
            <a:r>
              <a:rPr lang="en-US" dirty="0" smtClean="0"/>
              <a:t>For load-balanced web servers, may need either:</a:t>
            </a:r>
          </a:p>
          <a:p>
            <a:pPr lvl="1"/>
            <a:r>
              <a:rPr lang="en-US" dirty="0" smtClean="0"/>
              <a:t>Sticky sessions (managed by load balancer)</a:t>
            </a:r>
          </a:p>
          <a:p>
            <a:pPr lvl="1"/>
            <a:r>
              <a:rPr lang="en-US" dirty="0" smtClean="0"/>
              <a:t>Shared session state server (in-memory, database)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5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Other benefits of load-balancers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 smtClean="0"/>
              <a:t>Can update servers by:</a:t>
            </a:r>
          </a:p>
          <a:p>
            <a:pPr lvl="1"/>
            <a:r>
              <a:rPr lang="en-US" dirty="0" smtClean="0"/>
              <a:t> draining connections from a server</a:t>
            </a:r>
          </a:p>
          <a:p>
            <a:pPr lvl="1"/>
            <a:r>
              <a:rPr lang="en-US" dirty="0" smtClean="0"/>
              <a:t>removing it from load balancer</a:t>
            </a:r>
          </a:p>
          <a:p>
            <a:pPr lvl="1"/>
            <a:r>
              <a:rPr lang="en-US" dirty="0" smtClean="0"/>
              <a:t>updating it</a:t>
            </a:r>
          </a:p>
          <a:p>
            <a:pPr lvl="1"/>
            <a:r>
              <a:rPr lang="en-US" dirty="0" smtClean="0"/>
              <a:t>adding it back to load balancer</a:t>
            </a:r>
          </a:p>
          <a:p>
            <a:r>
              <a:rPr lang="en-US" dirty="0" smtClean="0"/>
              <a:t>Essentially, scaling just allows for additional servers to be added </a:t>
            </a:r>
            <a:r>
              <a:rPr lang="mr-IN" dirty="0" smtClean="0"/>
              <a:t>–</a:t>
            </a:r>
            <a:r>
              <a:rPr lang="en-US" dirty="0" smtClean="0"/>
              <a:t> cheap and only necessary when load increases (auto-scaling)</a:t>
            </a:r>
          </a:p>
          <a:p>
            <a:r>
              <a:rPr lang="en-US" dirty="0" smtClean="0"/>
              <a:t>SSL acceleration: terminate SSL at load balancer and pass traffic on has HTTP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45502</TotalTime>
  <Words>814</Words>
  <Application>Microsoft Macintosh PowerPoint</Application>
  <PresentationFormat>On-screen Show (4:3)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Century Gothic</vt:lpstr>
      <vt:lpstr>Mangal</vt:lpstr>
      <vt:lpstr>Tahoma</vt:lpstr>
      <vt:lpstr>Times New Roman</vt:lpstr>
      <vt:lpstr>Wingdings</vt:lpstr>
      <vt:lpstr>Wingdings 3</vt:lpstr>
      <vt:lpstr>Arial</vt:lpstr>
      <vt:lpstr>Wisp</vt:lpstr>
      <vt:lpstr>12. Networked App Architectures</vt:lpstr>
      <vt:lpstr>Development of Distributed Systems</vt:lpstr>
      <vt:lpstr>Aims of Networked Applications</vt:lpstr>
      <vt:lpstr>Aims of Networked Applications</vt:lpstr>
      <vt:lpstr>Mobile, the Web, and Frameworks changed everything</vt:lpstr>
      <vt:lpstr>Client Applications</vt:lpstr>
      <vt:lpstr>Cloud and Web Applications</vt:lpstr>
      <vt:lpstr>Session State</vt:lpstr>
      <vt:lpstr>Other benefits of load-balancers</vt:lpstr>
      <vt:lpstr>Databases</vt:lpstr>
      <vt:lpstr>Network communications</vt:lpstr>
      <vt:lpstr>HTTP Request</vt:lpstr>
      <vt:lpstr>HTTP Response</vt:lpstr>
      <vt:lpstr>Things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basics; Faults and failures</dc:title>
  <dc:subject>Scalable and Cloud Computing</dc:subject>
  <dc:creator>Andreas Haeberlen</dc:creator>
  <cp:keywords>NETS 212</cp:keywords>
  <dc:description>http://www.cis.upenn.edu/~nets212/</dc:description>
  <cp:lastModifiedBy>David</cp:lastModifiedBy>
  <cp:revision>4177</cp:revision>
  <dcterms:created xsi:type="dcterms:W3CDTF">1999-05-23T11:18:07Z</dcterms:created>
  <dcterms:modified xsi:type="dcterms:W3CDTF">2017-05-23T03:22:26Z</dcterms:modified>
  <cp:category>Lecture</cp:category>
</cp:coreProperties>
</file>