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27"/>
  </p:notesMasterIdLst>
  <p:handoutMasterIdLst>
    <p:handoutMasterId r:id="rId28"/>
  </p:handoutMasterIdLst>
  <p:sldIdLst>
    <p:sldId id="1287" r:id="rId2"/>
    <p:sldId id="1289" r:id="rId3"/>
    <p:sldId id="1290" r:id="rId4"/>
    <p:sldId id="1341" r:id="rId5"/>
    <p:sldId id="1342" r:id="rId6"/>
    <p:sldId id="1343" r:id="rId7"/>
    <p:sldId id="1291" r:id="rId8"/>
    <p:sldId id="1292" r:id="rId9"/>
    <p:sldId id="1324" r:id="rId10"/>
    <p:sldId id="1325" r:id="rId11"/>
    <p:sldId id="1326" r:id="rId12"/>
    <p:sldId id="1327" r:id="rId13"/>
    <p:sldId id="1328" r:id="rId14"/>
    <p:sldId id="1329" r:id="rId15"/>
    <p:sldId id="1330" r:id="rId16"/>
    <p:sldId id="1331" r:id="rId17"/>
    <p:sldId id="1332" r:id="rId18"/>
    <p:sldId id="1304" r:id="rId19"/>
    <p:sldId id="1333" r:id="rId20"/>
    <p:sldId id="1334" r:id="rId21"/>
    <p:sldId id="1335" r:id="rId22"/>
    <p:sldId id="1337" r:id="rId23"/>
    <p:sldId id="1338" r:id="rId24"/>
    <p:sldId id="1339" r:id="rId25"/>
    <p:sldId id="1340" r:id="rId26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9900"/>
    <a:srgbClr val="33CC33"/>
    <a:srgbClr val="FF3399"/>
    <a:srgbClr val="FF3300"/>
    <a:srgbClr val="66FFFF"/>
    <a:srgbClr val="996633"/>
    <a:srgbClr val="66FF33"/>
    <a:srgbClr val="FFCC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74960" autoAdjust="0"/>
  </p:normalViewPr>
  <p:slideViewPr>
    <p:cSldViewPr snapToGrid="0">
      <p:cViewPr>
        <p:scale>
          <a:sx n="98" d="100"/>
          <a:sy n="98" d="100"/>
        </p:scale>
        <p:origin x="1824" y="1168"/>
      </p:cViewPr>
      <p:guideLst>
        <p:guide orient="horz" pos="3888"/>
        <p:guide pos="5520"/>
      </p:guideLst>
    </p:cSldViewPr>
  </p:slideViewPr>
  <p:outlineViewPr>
    <p:cViewPr>
      <p:scale>
        <a:sx n="33" d="100"/>
        <a:sy n="33" d="100"/>
      </p:scale>
      <p:origin x="0" y="233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9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401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06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5691D3-A157-48F6-8FA0-A025F564B5A1}" type="slidenum">
              <a:rPr lang="en-US"/>
              <a:pPr/>
              <a:t>1</a:t>
            </a:fld>
            <a:endParaRPr lang="en-US"/>
          </a:p>
        </p:txBody>
      </p:sp>
      <p:sp>
        <p:nvSpPr>
          <p:cNvPr id="98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175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44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04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01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798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81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21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09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9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843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72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855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53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446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381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861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037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04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93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42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66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24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16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01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30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00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50221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051612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720504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375562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06004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590964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98285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1990725"/>
            <a:ext cx="7793037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63663" y="39449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5795" y="2612508"/>
            <a:ext cx="659107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17484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smtClean="0"/>
              <a:t>© 2013 A. Haeberlen, Z. Ives</a:t>
            </a:r>
            <a:endParaRPr lang="en-GB" sz="90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61764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90853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03615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515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52253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28213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10433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A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17169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658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26816" y="1582272"/>
            <a:ext cx="6600451" cy="2262781"/>
          </a:xfrm>
        </p:spPr>
        <p:txBody>
          <a:bodyPr>
            <a:normAutofit/>
          </a:bodyPr>
          <a:lstStyle/>
          <a:p>
            <a:r>
              <a:rPr lang="en-US" sz="3600" dirty="0"/>
              <a:t>9</a:t>
            </a:r>
            <a:r>
              <a:rPr lang="en-US" sz="3600" dirty="0" smtClean="0"/>
              <a:t>. Internet Transport Layer Protocols</a:t>
            </a:r>
            <a:endParaRPr lang="en-US" sz="3600" dirty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8E567325-2963-4A7A-BA2E-40008A41508F}" type="slidenum">
              <a:rPr lang="en-GB"/>
              <a:pPr/>
              <a:t>1</a:t>
            </a:fld>
            <a:endParaRPr lang="en-GB"/>
          </a:p>
        </p:txBody>
      </p:sp>
      <p:sp>
        <p:nvSpPr>
          <p:cNvPr id="7" name="Subtitle 5"/>
          <p:cNvSpPr txBox="1">
            <a:spLocks/>
          </p:cNvSpPr>
          <p:nvPr/>
        </p:nvSpPr>
        <p:spPr>
          <a:xfrm>
            <a:off x="2026816" y="4214175"/>
            <a:ext cx="6600451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SzTx/>
            </a:pPr>
            <a:r>
              <a:rPr lang="en-US" sz="2400" dirty="0" smtClean="0"/>
              <a:t>CITS3002 Networks and Security</a:t>
            </a:r>
          </a:p>
          <a:p>
            <a:pPr fontAlgn="auto">
              <a:buSzTx/>
            </a:pPr>
            <a:r>
              <a:rPr lang="en-US" sz="2400" dirty="0" err="1" smtClean="0"/>
              <a:t>Dr</a:t>
            </a:r>
            <a:r>
              <a:rPr lang="en-US" sz="2400" dirty="0" smtClean="0"/>
              <a:t> David Glance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0252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Network APIs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8962"/>
            <a:ext cx="7772400" cy="51391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Network APIs are largely the same on all platforms</a:t>
            </a:r>
          </a:p>
          <a:p>
            <a:r>
              <a:rPr lang="en-US" dirty="0" smtClean="0"/>
              <a:t>Common </a:t>
            </a:r>
            <a:r>
              <a:rPr lang="en-US" dirty="0"/>
              <a:t>framework to access both files and devices. </a:t>
            </a:r>
            <a:endParaRPr lang="en-US" dirty="0" smtClean="0"/>
          </a:p>
          <a:p>
            <a:pPr lvl="1"/>
            <a:r>
              <a:rPr lang="en-US" dirty="0" smtClean="0"/>
              <a:t>Calls </a:t>
            </a:r>
            <a:r>
              <a:rPr lang="en-US" dirty="0"/>
              <a:t>to Unix open() return a </a:t>
            </a:r>
            <a:r>
              <a:rPr lang="en-US" i="1" dirty="0"/>
              <a:t>file descriptor </a:t>
            </a:r>
            <a:r>
              <a:rPr lang="en-US" dirty="0"/>
              <a:t>which is then used in calls </a:t>
            </a:r>
            <a:r>
              <a:rPr lang="en-US" dirty="0" smtClean="0"/>
              <a:t>to read</a:t>
            </a:r>
            <a:r>
              <a:rPr lang="en-US" dirty="0"/>
              <a:t>() and write(). </a:t>
            </a:r>
          </a:p>
          <a:p>
            <a:r>
              <a:rPr lang="en-US" dirty="0" smtClean="0"/>
              <a:t>Model of network I/O use similar semantics to file</a:t>
            </a:r>
            <a:r>
              <a:rPr lang="en-US" dirty="0"/>
              <a:t>, or stream, I/O, </a:t>
            </a:r>
            <a:r>
              <a:rPr lang="en-US" dirty="0" smtClean="0"/>
              <a:t>but:</a:t>
            </a:r>
            <a:endParaRPr lang="en-US" dirty="0"/>
          </a:p>
          <a:p>
            <a:pPr lvl="1"/>
            <a:r>
              <a:rPr lang="en-US" dirty="0"/>
              <a:t>The typical </a:t>
            </a:r>
            <a:r>
              <a:rPr lang="en-US" i="1" dirty="0"/>
              <a:t>client-server </a:t>
            </a:r>
            <a:r>
              <a:rPr lang="en-US" dirty="0"/>
              <a:t>relationship is not </a:t>
            </a:r>
            <a:r>
              <a:rPr lang="en-US" dirty="0" smtClean="0"/>
              <a:t>symmetrical</a:t>
            </a:r>
          </a:p>
          <a:p>
            <a:pPr lvl="1"/>
            <a:r>
              <a:rPr lang="en-US" dirty="0" smtClean="0"/>
              <a:t>Network </a:t>
            </a:r>
            <a:r>
              <a:rPr lang="en-US" dirty="0"/>
              <a:t>connections may be connection-oriented or connectionless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With </a:t>
            </a:r>
            <a:r>
              <a:rPr lang="en-US" dirty="0"/>
              <a:t>a connectionless protocol there is nothing akin to open() since every network I/O operation </a:t>
            </a:r>
            <a:r>
              <a:rPr lang="en-US" i="1" dirty="0"/>
              <a:t>could </a:t>
            </a:r>
            <a:r>
              <a:rPr lang="en-US" dirty="0"/>
              <a:t>be with a different process on a different host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Names </a:t>
            </a:r>
            <a:r>
              <a:rPr lang="en-US" dirty="0"/>
              <a:t>are more important to networking than for file </a:t>
            </a:r>
            <a:r>
              <a:rPr lang="en-US" dirty="0" smtClean="0"/>
              <a:t>operations.</a:t>
            </a:r>
          </a:p>
          <a:p>
            <a:pPr lvl="1"/>
            <a:r>
              <a:rPr lang="en-US" dirty="0" smtClean="0"/>
              <a:t>Networking applications </a:t>
            </a:r>
            <a:r>
              <a:rPr lang="en-US" dirty="0"/>
              <a:t>need to </a:t>
            </a:r>
            <a:r>
              <a:rPr lang="en-US" i="1" dirty="0"/>
              <a:t>verify peer processes </a:t>
            </a:r>
            <a:r>
              <a:rPr lang="en-US" dirty="0"/>
              <a:t>when accepting new connections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are more associations to be made for network I/O than for file I/O: </a:t>
            </a:r>
          </a:p>
          <a:p>
            <a:pPr lvl="2"/>
            <a:r>
              <a:rPr lang="en-US" i="1" dirty="0"/>
              <a:t>{ protocol, local-address, local-process remote-address, remote-process } </a:t>
            </a:r>
            <a:endParaRPr lang="en-US" dirty="0"/>
          </a:p>
          <a:p>
            <a:r>
              <a:rPr lang="en-US" dirty="0"/>
              <a:t>Many file I/O models presume all data is in a continuous data stream; this precludes networking applications working with variable length datagrams.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18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An Example Network API - Berkeley Sockets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8962"/>
            <a:ext cx="7772400" cy="5139160"/>
          </a:xfrm>
        </p:spPr>
        <p:txBody>
          <a:bodyPr>
            <a:normAutofit/>
          </a:bodyPr>
          <a:lstStyle/>
          <a:p>
            <a:r>
              <a:rPr lang="en-US" dirty="0" smtClean="0"/>
              <a:t>Sockets </a:t>
            </a:r>
            <a:r>
              <a:rPr lang="en-US" dirty="0"/>
              <a:t>are a generalization of the Unix file system I/O model </a:t>
            </a:r>
          </a:p>
          <a:p>
            <a:r>
              <a:rPr lang="en-US" dirty="0" smtClean="0"/>
              <a:t>For File I/O an </a:t>
            </a:r>
            <a:r>
              <a:rPr lang="en-US" dirty="0" err="1" smtClean="0"/>
              <a:t>fd</a:t>
            </a:r>
            <a:r>
              <a:rPr lang="en-US" dirty="0" smtClean="0"/>
              <a:t> is bound to a file. Sockets allow different destinations with each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73" y="2669852"/>
            <a:ext cx="5854746" cy="277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1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 Light" charset="0"/>
                <a:ea typeface="Calibri Light" charset="0"/>
                <a:cs typeface="Calibri Light" charset="0"/>
              </a:rPr>
              <a:t>Berkeley </a:t>
            </a:r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Sockets </a:t>
            </a:r>
            <a:r>
              <a:rPr lang="en-US" sz="2800" dirty="0" smtClean="0">
                <a:latin typeface="Calibri Light" charset="0"/>
                <a:ea typeface="Calibri Light" charset="0"/>
                <a:cs typeface="Calibri Light" charset="0"/>
              </a:rPr>
              <a:t>continued</a:t>
            </a:r>
            <a:endParaRPr lang="en-US" sz="28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8962"/>
            <a:ext cx="7772400" cy="5139160"/>
          </a:xfrm>
        </p:spPr>
        <p:txBody>
          <a:bodyPr>
            <a:normAutofit/>
          </a:bodyPr>
          <a:lstStyle/>
          <a:p>
            <a:r>
              <a:rPr lang="en-US" dirty="0"/>
              <a:t>The current (kernel) socket implementation consists of three </a:t>
            </a:r>
            <a:r>
              <a:rPr lang="en-US" dirty="0" smtClean="0"/>
              <a:t>parts:</a:t>
            </a:r>
            <a:endParaRPr lang="en-US" dirty="0"/>
          </a:p>
          <a:p>
            <a:pPr lvl="1"/>
            <a:r>
              <a:rPr lang="en-US" dirty="0"/>
              <a:t>1. The socket layer provides the interface between user programs and the networking (via Unix system calls). </a:t>
            </a:r>
          </a:p>
          <a:p>
            <a:pPr lvl="1"/>
            <a:r>
              <a:rPr lang="en-US" dirty="0" smtClean="0"/>
              <a:t>2</a:t>
            </a:r>
            <a:r>
              <a:rPr lang="en-US" dirty="0"/>
              <a:t>. The protocol layer supports different protocols in use, such as TCP/IP, X.25, etc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3</a:t>
            </a:r>
            <a:r>
              <a:rPr lang="en-US" dirty="0"/>
              <a:t>. The device driver supports the physical devices such as Ethernet controllers. </a:t>
            </a:r>
          </a:p>
          <a:p>
            <a:r>
              <a:rPr lang="en-US" b="1" dirty="0"/>
              <a:t>Essential reading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 Guide to Network Programming using Internet sockets, </a:t>
            </a:r>
            <a:r>
              <a:rPr lang="en-US" i="1" dirty="0"/>
              <a:t>by Brian "Beej" Hall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37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 Light" charset="0"/>
                <a:ea typeface="Calibri Light" charset="0"/>
                <a:cs typeface="Calibri Light" charset="0"/>
              </a:rPr>
              <a:t>Domain Addressing</a:t>
            </a:r>
            <a:endParaRPr lang="en-US" sz="28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8962"/>
            <a:ext cx="7772400" cy="51391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Sockets </a:t>
            </a:r>
            <a:r>
              <a:rPr lang="en-US" dirty="0"/>
              <a:t>that share common communication properties, such as naming conventions and protocol address formats, are grouped into </a:t>
            </a:r>
            <a:r>
              <a:rPr lang="en-US" i="1" dirty="0" smtClean="0"/>
              <a:t>address families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Linux file </a:t>
            </a:r>
            <a:r>
              <a:rPr lang="en-US" i="1" dirty="0"/>
              <a:t>/</a:t>
            </a:r>
            <a:r>
              <a:rPr lang="en-US" i="1" dirty="0" err="1"/>
              <a:t>usr</a:t>
            </a:r>
            <a:r>
              <a:rPr lang="en-US" i="1" dirty="0"/>
              <a:t>/include/bits/</a:t>
            </a:r>
            <a:r>
              <a:rPr lang="en-US" i="1" dirty="0" err="1"/>
              <a:t>socket.h</a:t>
            </a:r>
            <a:r>
              <a:rPr lang="en-US" i="1" dirty="0"/>
              <a:t> </a:t>
            </a:r>
            <a:r>
              <a:rPr lang="en-US" dirty="0"/>
              <a:t>lists all supported </a:t>
            </a:r>
            <a:r>
              <a:rPr lang="en-US" i="1" dirty="0"/>
              <a:t>address families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The Linux file </a:t>
            </a:r>
            <a:r>
              <a:rPr lang="en-US" i="1" dirty="0"/>
              <a:t>/</a:t>
            </a:r>
            <a:r>
              <a:rPr lang="en-US" i="1" dirty="0" err="1"/>
              <a:t>usr</a:t>
            </a:r>
            <a:r>
              <a:rPr lang="en-US" i="1" dirty="0"/>
              <a:t>/include/bits/</a:t>
            </a:r>
            <a:r>
              <a:rPr lang="en-US" i="1" dirty="0" err="1"/>
              <a:t>socket.h</a:t>
            </a:r>
            <a:r>
              <a:rPr lang="en-US" i="1" dirty="0"/>
              <a:t> </a:t>
            </a:r>
            <a:r>
              <a:rPr lang="en-US" dirty="0"/>
              <a:t>lists all supported </a:t>
            </a:r>
            <a:r>
              <a:rPr lang="en-US" i="1" dirty="0"/>
              <a:t>address families </a:t>
            </a:r>
            <a:endParaRPr lang="en-US" dirty="0" smtClean="0"/>
          </a:p>
          <a:p>
            <a:endParaRPr lang="en-US" dirty="0"/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dirty="0"/>
              <a:t>#define AF_UNSPEC	</a:t>
            </a:r>
            <a:r>
              <a:rPr lang="en-GB" i="1" dirty="0"/>
              <a:t>0	// unspecified</a:t>
            </a:r>
            <a:endParaRPr lang="en-GB" dirty="0"/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dirty="0"/>
              <a:t>#define AF_UNIX	</a:t>
            </a:r>
            <a:r>
              <a:rPr lang="en-GB" i="1" dirty="0"/>
              <a:t>1	// local to host (pipes, portals)</a:t>
            </a:r>
            <a:endParaRPr lang="en-GB" dirty="0"/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dirty="0"/>
              <a:t>#define AF_INET	</a:t>
            </a:r>
            <a:r>
              <a:rPr lang="en-GB" i="1" dirty="0"/>
              <a:t>2	// internetwork: UDP, TCP, etc.</a:t>
            </a:r>
            <a:endParaRPr lang="en-GB" dirty="0"/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dirty="0"/>
              <a:t>#define AF_IMPLINK	</a:t>
            </a:r>
            <a:r>
              <a:rPr lang="en-GB" i="1" dirty="0"/>
              <a:t>3	// </a:t>
            </a:r>
            <a:r>
              <a:rPr lang="en-GB" i="1" dirty="0" err="1"/>
              <a:t>arpanet</a:t>
            </a:r>
            <a:r>
              <a:rPr lang="en-GB" i="1" dirty="0"/>
              <a:t> imp addresses</a:t>
            </a:r>
            <a:endParaRPr lang="en-GB" dirty="0"/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dirty="0"/>
              <a:t>#define AF_CCITT	</a:t>
            </a:r>
            <a:r>
              <a:rPr lang="en-GB" i="1" dirty="0"/>
              <a:t>10	// CCITT protocols, X.25 </a:t>
            </a:r>
            <a:r>
              <a:rPr lang="en-GB" i="1" dirty="0" err="1"/>
              <a:t>etc</a:t>
            </a:r>
            <a:endParaRPr lang="en-GB" dirty="0"/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dirty="0"/>
              <a:t>#define AF_SNA	</a:t>
            </a:r>
            <a:r>
              <a:rPr lang="en-GB" i="1" dirty="0"/>
              <a:t>11	// IBM SNA</a:t>
            </a:r>
            <a:endParaRPr lang="en-GB" dirty="0"/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dirty="0"/>
              <a:t>#define </a:t>
            </a:r>
            <a:r>
              <a:rPr lang="en-GB" dirty="0" err="1"/>
              <a:t>AF_DECnet</a:t>
            </a:r>
            <a:r>
              <a:rPr lang="en-GB" dirty="0"/>
              <a:t>	</a:t>
            </a:r>
            <a:r>
              <a:rPr lang="en-GB" i="1" dirty="0"/>
              <a:t>12	// </a:t>
            </a:r>
            <a:r>
              <a:rPr lang="en-GB" i="1" dirty="0" err="1"/>
              <a:t>DECnet</a:t>
            </a:r>
            <a:endParaRPr lang="en-GB" dirty="0"/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dirty="0"/>
              <a:t>#define AF_APPLETALK 16	</a:t>
            </a:r>
            <a:r>
              <a:rPr lang="en-GB" i="1" dirty="0"/>
              <a:t>16	// Apple Talk</a:t>
            </a:r>
            <a:endParaRPr lang="en-GB" dirty="0"/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dirty="0"/>
              <a:t>#define AF_NIT	</a:t>
            </a:r>
            <a:r>
              <a:rPr lang="en-GB" i="1" dirty="0"/>
              <a:t>17	// Network Interface Tap</a:t>
            </a:r>
            <a:endParaRPr lang="en-GB" dirty="0"/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dirty="0"/>
              <a:t>#define AF_802	</a:t>
            </a:r>
            <a:r>
              <a:rPr lang="en-GB" i="1" dirty="0"/>
              <a:t>18	// IEEE 802.2, also ISO 8802</a:t>
            </a:r>
            <a:endParaRPr lang="en-GB" dirty="0"/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dirty="0"/>
              <a:t>#define AF_OSI	</a:t>
            </a:r>
            <a:r>
              <a:rPr lang="en-GB" i="1" dirty="0"/>
              <a:t>19	// umbrella for all families used by OSI</a:t>
            </a:r>
            <a:endParaRPr lang="en-GB" dirty="0"/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dirty="0"/>
              <a:t>#define AF_X25	</a:t>
            </a:r>
            <a:r>
              <a:rPr lang="en-GB" i="1" dirty="0"/>
              <a:t>20	// CCITT X.25 in particular</a:t>
            </a:r>
            <a:endParaRPr lang="en-GB" dirty="0"/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dirty="0"/>
              <a:t>#define AF_GOSIP	</a:t>
            </a:r>
            <a:r>
              <a:rPr lang="en-GB" i="1" dirty="0"/>
              <a:t>22	// U.S. Government OSI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30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 Light" charset="0"/>
                <a:ea typeface="Calibri Light" charset="0"/>
                <a:cs typeface="Calibri Light" charset="0"/>
              </a:rPr>
              <a:t>Establishing sockets with OS system calls</a:t>
            </a:r>
            <a:endParaRPr lang="en-US" sz="28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8962"/>
            <a:ext cx="7772400" cy="513916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#include &lt;sys/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socket.h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family, type, protocol; </a:t>
            </a:r>
            <a:endParaRPr lang="en-US" sz="14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sd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, socket(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	...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sd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socket(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addr_family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, type, protocol); </a:t>
            </a:r>
          </a:p>
          <a:p>
            <a:endParaRPr lang="en-US" dirty="0"/>
          </a:p>
          <a:p>
            <a:r>
              <a:rPr lang="en-US" dirty="0" smtClean="0"/>
              <a:t>Different uses of socket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948" y="3498574"/>
            <a:ext cx="7288695" cy="25576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521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 Light" charset="0"/>
                <a:ea typeface="Calibri Light" charset="0"/>
                <a:cs typeface="Calibri Light" charset="0"/>
              </a:rPr>
              <a:t>Naming Sockets</a:t>
            </a:r>
            <a:endParaRPr lang="en-US" sz="28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8962"/>
            <a:ext cx="7772400" cy="5139160"/>
          </a:xfrm>
        </p:spPr>
        <p:txBody>
          <a:bodyPr>
            <a:normAutofit/>
          </a:bodyPr>
          <a:lstStyle/>
          <a:p>
            <a:r>
              <a:rPr lang="en-US" dirty="0" smtClean="0"/>
              <a:t>Socket is created initially unbound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Bind() provides an address (a name) for the local end of the socket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04" y="1905000"/>
            <a:ext cx="5433391" cy="32335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438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 Light" charset="0"/>
                <a:ea typeface="Calibri Light" charset="0"/>
                <a:cs typeface="Calibri Light" charset="0"/>
              </a:rPr>
              <a:t>Naming Sockets II</a:t>
            </a:r>
            <a:endParaRPr lang="en-US" sz="28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8962"/>
            <a:ext cx="7772400" cy="513916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Bind() provides an address (a name) for the local end of the socket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593273" y="1388962"/>
            <a:ext cx="5175065" cy="311565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1000" i="1" dirty="0">
                <a:latin typeface="Courier" charset="0"/>
                <a:ea typeface="Courier" charset="0"/>
                <a:cs typeface="Courier" charset="0"/>
              </a:rPr>
              <a:t>// Socket address, UNIX style. </a:t>
            </a:r>
          </a:p>
          <a:p>
            <a:pPr marL="0" indent="0" algn="l">
              <a:buNone/>
            </a:pPr>
            <a:r>
              <a:rPr lang="en-US" sz="1000" b="1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sockaddr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 {</a:t>
            </a:r>
            <a:br>
              <a:rPr lang="en-US" sz="1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u_short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sa_family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sz="1000" i="1" dirty="0">
                <a:latin typeface="Courier" charset="0"/>
                <a:ea typeface="Courier" charset="0"/>
                <a:cs typeface="Courier" charset="0"/>
              </a:rPr>
              <a:t>// address family </a:t>
            </a:r>
            <a:endParaRPr lang="en-US" sz="1000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l">
              <a:buNone/>
            </a:pP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	char 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sa_data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[108]; </a:t>
            </a:r>
            <a:r>
              <a:rPr lang="en-US" sz="1000" i="1" dirty="0">
                <a:latin typeface="Courier" charset="0"/>
                <a:ea typeface="Courier" charset="0"/>
                <a:cs typeface="Courier" charset="0"/>
              </a:rPr>
              <a:t>// up to 108 bytes of </a:t>
            </a:r>
            <a:r>
              <a:rPr lang="en-US" sz="1000" i="1" dirty="0" err="1">
                <a:latin typeface="Courier" charset="0"/>
                <a:ea typeface="Courier" charset="0"/>
                <a:cs typeface="Courier" charset="0"/>
              </a:rPr>
              <a:t>addr</a:t>
            </a:r>
            <a:r>
              <a:rPr lang="en-US" sz="1000" i="1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 algn="l">
              <a:buNone/>
            </a:pP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}; </a:t>
            </a:r>
          </a:p>
          <a:p>
            <a:pPr marL="0" indent="0" algn="l">
              <a:buNone/>
            </a:pPr>
            <a:r>
              <a:rPr lang="en-US" sz="1000" i="1" dirty="0">
                <a:latin typeface="Courier" charset="0"/>
                <a:ea typeface="Courier" charset="0"/>
                <a:cs typeface="Courier" charset="0"/>
              </a:rPr>
              <a:t>// Socket address, internet style. </a:t>
            </a:r>
          </a:p>
          <a:p>
            <a:pPr marL="0" indent="0" algn="l">
              <a:buNone/>
            </a:pPr>
            <a:r>
              <a:rPr lang="en-US" sz="1000" b="1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sockaddr_in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 {</a:t>
            </a:r>
            <a:br>
              <a:rPr lang="en-US" sz="1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short 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sin_family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sz="1000" i="1" dirty="0">
                <a:latin typeface="Courier" charset="0"/>
                <a:ea typeface="Courier" charset="0"/>
                <a:cs typeface="Courier" charset="0"/>
              </a:rPr>
              <a:t>// AF_INET</a:t>
            </a:r>
            <a:br>
              <a:rPr lang="en-US" sz="1000" i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000" i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u_short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sin_port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sz="1000" i="1" dirty="0">
                <a:latin typeface="Courier" charset="0"/>
                <a:ea typeface="Courier" charset="0"/>
                <a:cs typeface="Courier" charset="0"/>
              </a:rPr>
              <a:t>// 16-bit port number </a:t>
            </a:r>
          </a:p>
          <a:p>
            <a:pPr marL="0" indent="0" algn="l">
              <a:buNone/>
            </a:pPr>
            <a:r>
              <a:rPr lang="en-US" sz="1000" b="1" i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000" b="1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in_addr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sin_addr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sz="1000" i="1" dirty="0">
                <a:latin typeface="Courier" charset="0"/>
                <a:ea typeface="Courier" charset="0"/>
                <a:cs typeface="Courier" charset="0"/>
              </a:rPr>
              <a:t>// 32-bit </a:t>
            </a:r>
            <a:r>
              <a:rPr lang="en-US" sz="1000" i="1" dirty="0" err="1">
                <a:latin typeface="Courier" charset="0"/>
                <a:ea typeface="Courier" charset="0"/>
                <a:cs typeface="Courier" charset="0"/>
              </a:rPr>
              <a:t>netid</a:t>
            </a:r>
            <a:r>
              <a:rPr lang="en-US" sz="1000" i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000" i="1" dirty="0" err="1">
                <a:latin typeface="Courier" charset="0"/>
                <a:ea typeface="Courier" charset="0"/>
                <a:cs typeface="Courier" charset="0"/>
              </a:rPr>
              <a:t>hostid</a:t>
            </a:r>
            <a:r>
              <a:rPr lang="en-US" sz="1000" i="1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 algn="l">
              <a:buNone/>
            </a:pPr>
            <a:r>
              <a:rPr lang="en-US" sz="1000" b="1" i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char 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sin_zero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[8]; </a:t>
            </a:r>
            <a:r>
              <a:rPr lang="en-US" sz="1000" i="1" dirty="0">
                <a:latin typeface="Courier" charset="0"/>
                <a:ea typeface="Courier" charset="0"/>
                <a:cs typeface="Courier" charset="0"/>
              </a:rPr>
              <a:t>// unused </a:t>
            </a:r>
            <a:endParaRPr lang="en-US" sz="1000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l">
              <a:buNone/>
            </a:pP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}; </a:t>
            </a:r>
          </a:p>
          <a:p>
            <a:pPr marL="0" indent="0" algn="l">
              <a:buNone/>
            </a:pP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....</a:t>
            </a:r>
          </a:p>
          <a:p>
            <a:pPr marL="0" indent="0" algn="l">
              <a:buNone/>
            </a:pP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bind(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sd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socket_addr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000" b="1" dirty="0" err="1">
                <a:latin typeface="Courier" charset="0"/>
                <a:ea typeface="Courier" charset="0"/>
                <a:cs typeface="Courier" charset="0"/>
              </a:rPr>
              <a:t>sizeof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socket_addr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)); </a:t>
            </a:r>
          </a:p>
          <a:p>
            <a:pPr marL="0" indent="0" algn="l">
              <a:buNone/>
            </a:pP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....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84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 Light" charset="0"/>
                <a:ea typeface="Calibri Light" charset="0"/>
                <a:cs typeface="Calibri Light" charset="0"/>
              </a:rPr>
              <a:t>Naming Sockets II</a:t>
            </a:r>
            <a:endParaRPr lang="en-US" sz="28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8962"/>
            <a:ext cx="7772400" cy="513916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ind() provides an address (a name) for the local end of the socket</a:t>
            </a:r>
          </a:p>
          <a:p>
            <a:r>
              <a:rPr lang="en-US" dirty="0" smtClean="0"/>
              <a:t>connect() connects to remote address</a:t>
            </a:r>
          </a:p>
          <a:p>
            <a:r>
              <a:rPr lang="en-US" dirty="0" smtClean="0"/>
              <a:t>servers use listen() and accept() to prepare for calls from clients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593273" y="1388962"/>
            <a:ext cx="5175065" cy="311565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1000" i="1" dirty="0">
                <a:latin typeface="Courier" charset="0"/>
                <a:ea typeface="Courier" charset="0"/>
                <a:cs typeface="Courier" charset="0"/>
              </a:rPr>
              <a:t>// Socket address, UNIX style. </a:t>
            </a:r>
          </a:p>
          <a:p>
            <a:pPr marL="0" indent="0" algn="l">
              <a:buNone/>
            </a:pPr>
            <a:r>
              <a:rPr lang="en-US" sz="1000" b="1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sockaddr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 {</a:t>
            </a:r>
            <a:br>
              <a:rPr lang="en-US" sz="1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u_short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sa_family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sz="1000" i="1" dirty="0">
                <a:latin typeface="Courier" charset="0"/>
                <a:ea typeface="Courier" charset="0"/>
                <a:cs typeface="Courier" charset="0"/>
              </a:rPr>
              <a:t>// address family </a:t>
            </a:r>
            <a:endParaRPr lang="en-US" sz="1000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l">
              <a:buNone/>
            </a:pP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	char 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sa_data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[108]; </a:t>
            </a:r>
            <a:r>
              <a:rPr lang="en-US" sz="1000" i="1" dirty="0">
                <a:latin typeface="Courier" charset="0"/>
                <a:ea typeface="Courier" charset="0"/>
                <a:cs typeface="Courier" charset="0"/>
              </a:rPr>
              <a:t>// up to 108 bytes of </a:t>
            </a:r>
            <a:r>
              <a:rPr lang="en-US" sz="1000" i="1" dirty="0" err="1">
                <a:latin typeface="Courier" charset="0"/>
                <a:ea typeface="Courier" charset="0"/>
                <a:cs typeface="Courier" charset="0"/>
              </a:rPr>
              <a:t>addr</a:t>
            </a:r>
            <a:r>
              <a:rPr lang="en-US" sz="1000" i="1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 algn="l">
              <a:buNone/>
            </a:pP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}; </a:t>
            </a:r>
          </a:p>
          <a:p>
            <a:pPr marL="0" indent="0" algn="l">
              <a:buNone/>
            </a:pPr>
            <a:r>
              <a:rPr lang="en-US" sz="1000" i="1" dirty="0">
                <a:latin typeface="Courier" charset="0"/>
                <a:ea typeface="Courier" charset="0"/>
                <a:cs typeface="Courier" charset="0"/>
              </a:rPr>
              <a:t>// Socket address, internet style. </a:t>
            </a:r>
          </a:p>
          <a:p>
            <a:pPr marL="0" indent="0" algn="l">
              <a:buNone/>
            </a:pPr>
            <a:r>
              <a:rPr lang="en-US" sz="1000" b="1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sockaddr_in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 {</a:t>
            </a:r>
            <a:br>
              <a:rPr lang="en-US" sz="1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short 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sin_family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sz="1000" i="1" dirty="0">
                <a:latin typeface="Courier" charset="0"/>
                <a:ea typeface="Courier" charset="0"/>
                <a:cs typeface="Courier" charset="0"/>
              </a:rPr>
              <a:t>// AF_INET</a:t>
            </a:r>
            <a:br>
              <a:rPr lang="en-US" sz="1000" i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000" i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u_short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sin_port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sz="1000" i="1" dirty="0">
                <a:latin typeface="Courier" charset="0"/>
                <a:ea typeface="Courier" charset="0"/>
                <a:cs typeface="Courier" charset="0"/>
              </a:rPr>
              <a:t>// 16-bit port number </a:t>
            </a:r>
          </a:p>
          <a:p>
            <a:pPr marL="0" indent="0" algn="l">
              <a:buNone/>
            </a:pPr>
            <a:r>
              <a:rPr lang="en-US" sz="1000" b="1" i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000" b="1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in_addr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sin_addr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sz="1000" i="1" dirty="0">
                <a:latin typeface="Courier" charset="0"/>
                <a:ea typeface="Courier" charset="0"/>
                <a:cs typeface="Courier" charset="0"/>
              </a:rPr>
              <a:t>// 32-bit </a:t>
            </a:r>
            <a:r>
              <a:rPr lang="en-US" sz="1000" i="1" dirty="0" err="1">
                <a:latin typeface="Courier" charset="0"/>
                <a:ea typeface="Courier" charset="0"/>
                <a:cs typeface="Courier" charset="0"/>
              </a:rPr>
              <a:t>netid</a:t>
            </a:r>
            <a:r>
              <a:rPr lang="en-US" sz="1000" i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000" i="1" dirty="0" err="1">
                <a:latin typeface="Courier" charset="0"/>
                <a:ea typeface="Courier" charset="0"/>
                <a:cs typeface="Courier" charset="0"/>
              </a:rPr>
              <a:t>hostid</a:t>
            </a:r>
            <a:r>
              <a:rPr lang="en-US" sz="1000" i="1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 algn="l">
              <a:buNone/>
            </a:pPr>
            <a:r>
              <a:rPr lang="en-US" sz="1000" b="1" i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char 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sin_zero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[8]; </a:t>
            </a:r>
            <a:r>
              <a:rPr lang="en-US" sz="1000" i="1" dirty="0">
                <a:latin typeface="Courier" charset="0"/>
                <a:ea typeface="Courier" charset="0"/>
                <a:cs typeface="Courier" charset="0"/>
              </a:rPr>
              <a:t>// unused </a:t>
            </a:r>
            <a:endParaRPr lang="en-US" sz="1000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l">
              <a:buNone/>
            </a:pP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}; </a:t>
            </a:r>
          </a:p>
          <a:p>
            <a:pPr marL="0" indent="0" algn="l">
              <a:buNone/>
            </a:pP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....</a:t>
            </a:r>
          </a:p>
          <a:p>
            <a:pPr marL="0" indent="0" algn="l">
              <a:buNone/>
            </a:pP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bind(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sd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socket_addr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000" b="1" dirty="0" err="1">
                <a:latin typeface="Courier" charset="0"/>
                <a:ea typeface="Courier" charset="0"/>
                <a:cs typeface="Courier" charset="0"/>
              </a:rPr>
              <a:t>sizeof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socket_addr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)); </a:t>
            </a:r>
          </a:p>
          <a:p>
            <a:pPr marL="0" indent="0" algn="l">
              <a:buNone/>
            </a:pP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....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82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773" y="165335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Socket Summary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205" y="1446225"/>
            <a:ext cx="7376585" cy="486702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2" y="1152908"/>
            <a:ext cx="3551989" cy="5257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285" y="1152908"/>
            <a:ext cx="3382789" cy="37559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07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8903" y="108072"/>
            <a:ext cx="5917085" cy="128089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 Light" charset="0"/>
                <a:ea typeface="Calibri Light" charset="0"/>
                <a:cs typeface="Calibri Light" charset="0"/>
              </a:rPr>
              <a:t>Client app </a:t>
            </a:r>
            <a:br>
              <a:rPr lang="en-US" sz="2800" dirty="0" smtClean="0">
                <a:latin typeface="Calibri Light" charset="0"/>
                <a:ea typeface="Calibri Light" charset="0"/>
                <a:cs typeface="Calibri Light" charset="0"/>
              </a:rPr>
            </a:br>
            <a:r>
              <a:rPr lang="en-US" sz="2800" dirty="0" smtClean="0">
                <a:latin typeface="Calibri Light" charset="0"/>
                <a:ea typeface="Calibri Light" charset="0"/>
                <a:cs typeface="Calibri Light" charset="0"/>
              </a:rPr>
              <a:t>in C</a:t>
            </a:r>
            <a:endParaRPr lang="en-US" sz="28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8962"/>
            <a:ext cx="7772400" cy="513916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291937" y="2923"/>
            <a:ext cx="5705629" cy="67095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#include &lt;many-header-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files.h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algn="l"/>
            <a:r>
              <a:rPr lang="en-GB" sz="10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GB" sz="1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write_file_to_server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GB" sz="10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GB" sz="1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sd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GB" sz="1000" b="1" dirty="0" err="1"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GB" sz="1000" b="1" dirty="0">
                <a:latin typeface="Courier" charset="0"/>
                <a:ea typeface="Courier" charset="0"/>
                <a:cs typeface="Courier" charset="0"/>
              </a:rPr>
              <a:t> char 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filenm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[]) { </a:t>
            </a:r>
            <a:endParaRPr lang="en-GB" sz="1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i="1" dirty="0" smtClean="0">
                <a:latin typeface="Courier" charset="0"/>
                <a:ea typeface="Courier" charset="0"/>
                <a:cs typeface="Courier" charset="0"/>
              </a:rPr>
              <a:t>  // </a:t>
            </a:r>
            <a:r>
              <a:rPr lang="en-GB" sz="1000" i="1" dirty="0">
                <a:latin typeface="Courier" charset="0"/>
                <a:ea typeface="Courier" charset="0"/>
                <a:cs typeface="Courier" charset="0"/>
              </a:rPr>
              <a:t>ENSURE THAT WE CAN OPEN PROVIDED FILE </a:t>
            </a:r>
            <a:endParaRPr lang="en-GB" sz="10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b="1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GB" sz="10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GB" sz="1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fd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 = open(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filenm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, O_RDWR, 0); </a:t>
            </a:r>
          </a:p>
          <a:p>
            <a:pPr algn="l"/>
            <a:r>
              <a:rPr lang="en-GB" sz="1000" b="1" dirty="0" smtClean="0">
                <a:latin typeface="Courier" charset="0"/>
                <a:ea typeface="Courier" charset="0"/>
                <a:cs typeface="Courier" charset="0"/>
              </a:rPr>
              <a:t>  if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GB" sz="1000" dirty="0" err="1" smtClean="0">
                <a:latin typeface="Courier" charset="0"/>
                <a:ea typeface="Courier" charset="0"/>
                <a:cs typeface="Courier" charset="0"/>
              </a:rPr>
              <a:t>fd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&gt;= 0) { </a:t>
            </a:r>
            <a:endParaRPr lang="en-GB" sz="1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b="1" dirty="0" smtClean="0">
                <a:latin typeface="Courier" charset="0"/>
                <a:ea typeface="Courier" charset="0"/>
                <a:cs typeface="Courier" charset="0"/>
              </a:rPr>
              <a:t>   char 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buffer[1024]; </a:t>
            </a:r>
            <a:endParaRPr lang="en-GB" sz="1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b="1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GB" sz="10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GB" sz="1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nbytes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; </a:t>
            </a:r>
          </a:p>
          <a:p>
            <a:pPr algn="l"/>
            <a:r>
              <a:rPr lang="en-GB" sz="1000" i="1" dirty="0" smtClean="0">
                <a:latin typeface="Courier" charset="0"/>
                <a:ea typeface="Courier" charset="0"/>
                <a:cs typeface="Courier" charset="0"/>
              </a:rPr>
              <a:t>    //  </a:t>
            </a:r>
            <a:r>
              <a:rPr lang="en-GB" sz="1000" i="1" dirty="0">
                <a:latin typeface="Courier" charset="0"/>
                <a:ea typeface="Courier" charset="0"/>
                <a:cs typeface="Courier" charset="0"/>
              </a:rPr>
              <a:t>COPY BYTES FROM FILE-DESCRIPTOR TO SOCKET-DESCRIPTOR</a:t>
            </a:r>
            <a:endParaRPr lang="en-GB" sz="10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b="1" dirty="0" smtClean="0">
                <a:latin typeface="Courier" charset="0"/>
                <a:ea typeface="Courier" charset="0"/>
                <a:cs typeface="Courier" charset="0"/>
              </a:rPr>
              <a:t>    while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( (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nbytes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 = read(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fd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, buffer, </a:t>
            </a:r>
            <a:r>
              <a:rPr lang="en-GB" sz="1000" b="1" dirty="0" err="1">
                <a:latin typeface="Courier" charset="0"/>
                <a:ea typeface="Courier" charset="0"/>
                <a:cs typeface="Courier" charset="0"/>
              </a:rPr>
              <a:t>sizeof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(buffer) ) ) { 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    </a:t>
            </a:r>
          </a:p>
          <a:p>
            <a:pPr algn="l"/>
            <a:r>
              <a:rPr lang="en-GB" sz="1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b="1" dirty="0" smtClean="0">
                <a:latin typeface="Courier" charset="0"/>
                <a:ea typeface="Courier" charset="0"/>
                <a:cs typeface="Courier" charset="0"/>
              </a:rPr>
              <a:t>     if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GB" sz="1000" b="1" dirty="0" smtClean="0">
                <a:latin typeface="Courier" charset="0"/>
                <a:ea typeface="Courier" charset="0"/>
                <a:cs typeface="Courier" charset="0"/>
              </a:rPr>
              <a:t>write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GB" sz="1000" dirty="0" err="1" smtClean="0">
                <a:latin typeface="Courier" charset="0"/>
                <a:ea typeface="Courier" charset="0"/>
                <a:cs typeface="Courier" charset="0"/>
              </a:rPr>
              <a:t>sd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, buffer, 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nbytes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) != 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nbytes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) { </a:t>
            </a:r>
          </a:p>
          <a:p>
            <a:pPr algn="l"/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       close(</a:t>
            </a:r>
            <a:r>
              <a:rPr lang="en-GB" sz="1000" dirty="0" err="1" smtClean="0">
                <a:latin typeface="Courier" charset="0"/>
                <a:ea typeface="Courier" charset="0"/>
                <a:cs typeface="Courier" charset="0"/>
              </a:rPr>
              <a:t>fd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); </a:t>
            </a:r>
          </a:p>
          <a:p>
            <a:pPr algn="l"/>
            <a:r>
              <a:rPr lang="en-GB" sz="1000" b="1" dirty="0" smtClean="0">
                <a:latin typeface="Courier" charset="0"/>
                <a:ea typeface="Courier" charset="0"/>
                <a:cs typeface="Courier" charset="0"/>
              </a:rPr>
              <a:t>        return 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1; </a:t>
            </a:r>
            <a:endParaRPr lang="en-GB" sz="1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    } </a:t>
            </a:r>
            <a:endParaRPr lang="en-GB" sz="10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   } </a:t>
            </a:r>
          </a:p>
          <a:p>
            <a:pPr algn="l"/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  close(</a:t>
            </a:r>
            <a:r>
              <a:rPr lang="en-GB" sz="1000" dirty="0" err="1" smtClean="0">
                <a:latin typeface="Courier" charset="0"/>
                <a:ea typeface="Courier" charset="0"/>
                <a:cs typeface="Courier" charset="0"/>
              </a:rPr>
              <a:t>fd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); </a:t>
            </a:r>
            <a:endParaRPr lang="en-GB" sz="1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b="1" dirty="0" smtClean="0">
                <a:latin typeface="Courier" charset="0"/>
                <a:ea typeface="Courier" charset="0"/>
                <a:cs typeface="Courier" charset="0"/>
              </a:rPr>
              <a:t>   return 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0; </a:t>
            </a:r>
          </a:p>
          <a:p>
            <a:pPr algn="l"/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 } </a:t>
            </a:r>
            <a:endParaRPr lang="en-GB" sz="10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b="1" dirty="0" smtClean="0">
                <a:latin typeface="Courier" charset="0"/>
                <a:ea typeface="Courier" charset="0"/>
                <a:cs typeface="Courier" charset="0"/>
              </a:rPr>
              <a:t>  return 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1; </a:t>
            </a:r>
            <a:endParaRPr lang="en-GB" sz="1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} </a:t>
            </a:r>
            <a:endParaRPr lang="en-GB" sz="10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GB" sz="10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GB" sz="1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main(</a:t>
            </a:r>
            <a:r>
              <a:rPr lang="en-GB" sz="10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GB" sz="1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argc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GB" sz="1000" b="1" dirty="0">
                <a:latin typeface="Courier" charset="0"/>
                <a:ea typeface="Courier" charset="0"/>
                <a:cs typeface="Courier" charset="0"/>
              </a:rPr>
              <a:t>char 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argv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[]) 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 </a:t>
            </a:r>
            <a:r>
              <a:rPr lang="en-GB" sz="1000" i="1" dirty="0">
                <a:latin typeface="Courier" charset="0"/>
                <a:ea typeface="Courier" charset="0"/>
                <a:cs typeface="Courier" charset="0"/>
              </a:rPr>
              <a:t>// ASK OUR OS KERNEL TO ALLOCATE RESOURCES FOR A SOCKET </a:t>
            </a:r>
            <a:endParaRPr lang="en-GB" sz="10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b="1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GB" sz="10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GB" sz="1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sd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GB" sz="1000" b="1" dirty="0">
                <a:latin typeface="Courier" charset="0"/>
                <a:ea typeface="Courier" charset="0"/>
                <a:cs typeface="Courier" charset="0"/>
              </a:rPr>
              <a:t>socket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(AF_UNIX, SOCK_STREAM, 0); </a:t>
            </a:r>
            <a:endParaRPr lang="en-GB" sz="1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b="1" dirty="0" smtClean="0">
                <a:latin typeface="Courier" charset="0"/>
                <a:ea typeface="Courier" charset="0"/>
                <a:cs typeface="Courier" charset="0"/>
              </a:rPr>
              <a:t> if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GB" sz="1000" dirty="0" err="1" smtClean="0">
                <a:latin typeface="Courier" charset="0"/>
                <a:ea typeface="Courier" charset="0"/>
                <a:cs typeface="Courier" charset="0"/>
              </a:rPr>
              <a:t>sd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&lt; 0) { </a:t>
            </a:r>
          </a:p>
          <a:p>
            <a:pPr algn="l"/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GB" sz="1000" dirty="0" err="1" smtClean="0">
                <a:latin typeface="Courier" charset="0"/>
                <a:ea typeface="Courier" charset="0"/>
                <a:cs typeface="Courier" charset="0"/>
              </a:rPr>
              <a:t>perror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GB" sz="1000" dirty="0" err="1" smtClean="0">
                <a:latin typeface="Courier" charset="0"/>
                <a:ea typeface="Courier" charset="0"/>
                <a:cs typeface="Courier" charset="0"/>
              </a:rPr>
              <a:t>argv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[0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]); </a:t>
            </a:r>
            <a:r>
              <a:rPr lang="en-GB" sz="1000" i="1" dirty="0">
                <a:latin typeface="Courier" charset="0"/>
                <a:ea typeface="Courier" charset="0"/>
                <a:cs typeface="Courier" charset="0"/>
              </a:rPr>
              <a:t>// issue a standard error message </a:t>
            </a:r>
            <a:endParaRPr lang="en-GB" sz="10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   exit(EXIT_FAILURE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GB" sz="10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i="1" dirty="0" smtClean="0">
                <a:latin typeface="Courier" charset="0"/>
                <a:ea typeface="Courier" charset="0"/>
                <a:cs typeface="Courier" charset="0"/>
              </a:rPr>
              <a:t>  // </a:t>
            </a:r>
            <a:r>
              <a:rPr lang="en-GB" sz="1000" i="1" dirty="0">
                <a:latin typeface="Courier" charset="0"/>
                <a:ea typeface="Courier" charset="0"/>
                <a:cs typeface="Courier" charset="0"/>
              </a:rPr>
              <a:t>FIND AND CONNECT TO THE SERVICE ADVERTISED WITH "</a:t>
            </a:r>
            <a:r>
              <a:rPr lang="en-GB" sz="1000" i="1" dirty="0" err="1">
                <a:latin typeface="Courier" charset="0"/>
                <a:ea typeface="Courier" charset="0"/>
                <a:cs typeface="Courier" charset="0"/>
              </a:rPr>
              <a:t>THREEDsocket</a:t>
            </a:r>
            <a:r>
              <a:rPr lang="en-GB" sz="1000" i="1" dirty="0"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en-GB" sz="1000" i="1" dirty="0" smtClean="0">
                <a:latin typeface="Courier" charset="0"/>
                <a:ea typeface="Courier" charset="0"/>
                <a:cs typeface="Courier" charset="0"/>
              </a:rPr>
              <a:t>   </a:t>
            </a:r>
          </a:p>
          <a:p>
            <a:pPr algn="l"/>
            <a:r>
              <a:rPr lang="en-GB" sz="1000" b="1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b="1" i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b="1" dirty="0" smtClean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GB" sz="1000" b="1" dirty="0" smtClean="0">
                <a:latin typeface="Courier" charset="0"/>
                <a:ea typeface="Courier" charset="0"/>
                <a:cs typeface="Courier" charset="0"/>
              </a:rPr>
              <a:t>connect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GB" sz="1000" dirty="0" err="1" smtClean="0">
                <a:latin typeface="Courier" charset="0"/>
                <a:ea typeface="Courier" charset="0"/>
                <a:cs typeface="Courier" charset="0"/>
              </a:rPr>
              <a:t>sd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GB" sz="1000" i="1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GB" sz="1000" i="1" dirty="0" err="1">
                <a:latin typeface="Courier" charset="0"/>
                <a:ea typeface="Courier" charset="0"/>
                <a:cs typeface="Courier" charset="0"/>
              </a:rPr>
              <a:t>THREEDsocket</a:t>
            </a:r>
            <a:r>
              <a:rPr lang="en-GB" sz="1000" i="1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strlen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GB" sz="1000" i="1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GB" sz="1000" i="1" dirty="0" err="1">
                <a:latin typeface="Courier" charset="0"/>
                <a:ea typeface="Courier" charset="0"/>
                <a:cs typeface="Courier" charset="0"/>
              </a:rPr>
              <a:t>THREEDsocket</a:t>
            </a:r>
            <a:r>
              <a:rPr lang="en-GB" sz="1000" i="1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)) == -1) { </a:t>
            </a:r>
          </a:p>
          <a:p>
            <a:pPr algn="l"/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GB" sz="1000" dirty="0" err="1" smtClean="0">
                <a:latin typeface="Courier" charset="0"/>
                <a:ea typeface="Courier" charset="0"/>
                <a:cs typeface="Courier" charset="0"/>
              </a:rPr>
              <a:t>perror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GB" sz="1000" dirty="0" err="1" smtClean="0">
                <a:latin typeface="Courier" charset="0"/>
                <a:ea typeface="Courier" charset="0"/>
                <a:cs typeface="Courier" charset="0"/>
              </a:rPr>
              <a:t>argv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[0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]); </a:t>
            </a:r>
            <a:r>
              <a:rPr lang="en-GB" sz="1000" i="1" dirty="0">
                <a:latin typeface="Courier" charset="0"/>
                <a:ea typeface="Courier" charset="0"/>
                <a:cs typeface="Courier" charset="0"/>
              </a:rPr>
              <a:t>// issue a standard error message </a:t>
            </a:r>
            <a:endParaRPr lang="en-GB" sz="10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   exit(EXIT_FAILURE);</a:t>
            </a:r>
            <a:endParaRPr lang="en-GB" sz="10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 err="1" smtClean="0">
                <a:latin typeface="Courier" charset="0"/>
                <a:ea typeface="Courier" charset="0"/>
                <a:cs typeface="Courier" charset="0"/>
              </a:rPr>
              <a:t>write_file_to_server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GB" sz="1000" dirty="0" err="1" smtClean="0">
                <a:latin typeface="Courier" charset="0"/>
                <a:ea typeface="Courier" charset="0"/>
                <a:cs typeface="Courier" charset="0"/>
              </a:rPr>
              <a:t>sd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, FILE_OF_COMMANDS); </a:t>
            </a:r>
            <a:endParaRPr lang="en-GB" sz="1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b="1" dirty="0" smtClean="0">
                <a:latin typeface="Courier" charset="0"/>
                <a:ea typeface="Courier" charset="0"/>
                <a:cs typeface="Courier" charset="0"/>
              </a:rPr>
              <a:t> shutdown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GB" sz="1000" dirty="0" err="1" smtClean="0">
                <a:latin typeface="Courier" charset="0"/>
                <a:ea typeface="Courier" charset="0"/>
                <a:cs typeface="Courier" charset="0"/>
              </a:rPr>
              <a:t>sd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, SHUT_RDWR); </a:t>
            </a:r>
            <a:r>
              <a:rPr lang="en-GB" sz="1000" b="1" dirty="0">
                <a:latin typeface="Courier" charset="0"/>
                <a:ea typeface="Courier" charset="0"/>
                <a:cs typeface="Courier" charset="0"/>
              </a:rPr>
              <a:t>close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sd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); </a:t>
            </a:r>
          </a:p>
          <a:p>
            <a:pPr algn="l"/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    exit(EXIT_SUCCESS);</a:t>
            </a:r>
          </a:p>
          <a:p>
            <a:pPr algn="l"/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GB" sz="1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28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Internet Transport Layer Protocols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8962"/>
            <a:ext cx="7772400" cy="5139160"/>
          </a:xfrm>
        </p:spPr>
        <p:txBody>
          <a:bodyPr>
            <a:normAutofit/>
          </a:bodyPr>
          <a:lstStyle/>
          <a:p>
            <a:r>
              <a:rPr lang="en-US" dirty="0" smtClean="0"/>
              <a:t>Packaging of successive layers to get data to the network</a:t>
            </a:r>
            <a:endParaRPr lang="en-US" i="1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412" y="1905000"/>
            <a:ext cx="63500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5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317" y="108072"/>
            <a:ext cx="6437148" cy="679711"/>
          </a:xfrm>
        </p:spPr>
        <p:txBody>
          <a:bodyPr>
            <a:normAutofit/>
          </a:bodyPr>
          <a:lstStyle/>
          <a:p>
            <a:r>
              <a:rPr lang="en-US" sz="2800" smtClean="0">
                <a:latin typeface="Calibri Light" charset="0"/>
                <a:ea typeface="Calibri Light" charset="0"/>
                <a:cs typeface="Calibri Light" charset="0"/>
              </a:rPr>
              <a:t>Server app in </a:t>
            </a:r>
            <a:r>
              <a:rPr lang="en-US" sz="2800" dirty="0" smtClean="0">
                <a:latin typeface="Calibri Light" charset="0"/>
                <a:ea typeface="Calibri Light" charset="0"/>
                <a:cs typeface="Calibri Light" charset="0"/>
              </a:rPr>
              <a:t>C</a:t>
            </a:r>
            <a:endParaRPr lang="en-US" sz="28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8962"/>
            <a:ext cx="7772400" cy="513916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436316" y="970345"/>
            <a:ext cx="5705629" cy="56015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#include &lt;many-header-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files.h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algn="l"/>
            <a:r>
              <a:rPr lang="en-GB" sz="10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GB" sz="1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main(</a:t>
            </a:r>
            <a:r>
              <a:rPr lang="en-GB" sz="10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GB" sz="1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argc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GB" sz="1000" b="1" dirty="0">
                <a:latin typeface="Courier" charset="0"/>
                <a:ea typeface="Courier" charset="0"/>
                <a:cs typeface="Courier" charset="0"/>
              </a:rPr>
              <a:t>char 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argv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[]) { </a:t>
            </a:r>
            <a:endParaRPr lang="en-GB" sz="1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i="1" dirty="0" smtClean="0">
                <a:latin typeface="Courier" charset="0"/>
                <a:ea typeface="Courier" charset="0"/>
                <a:cs typeface="Courier" charset="0"/>
              </a:rPr>
              <a:t>  // </a:t>
            </a:r>
            <a:r>
              <a:rPr lang="en-GB" sz="1000" i="1" dirty="0">
                <a:latin typeface="Courier" charset="0"/>
                <a:ea typeface="Courier" charset="0"/>
                <a:cs typeface="Courier" charset="0"/>
              </a:rPr>
              <a:t>ASK OUR OS KERNEL TO ALLOCATE RESOURCES FOR A SOCKET </a:t>
            </a:r>
            <a:endParaRPr lang="en-GB" sz="10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b="1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GB" sz="10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GB" sz="1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sd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GB" sz="1000" b="1" dirty="0">
                <a:latin typeface="Courier" charset="0"/>
                <a:ea typeface="Courier" charset="0"/>
                <a:cs typeface="Courier" charset="0"/>
              </a:rPr>
              <a:t>socket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(AF_UNIX, SOCK_STREAM, 0); </a:t>
            </a:r>
          </a:p>
          <a:p>
            <a:pPr algn="l"/>
            <a:r>
              <a:rPr lang="en-GB" sz="1000" b="1" dirty="0" smtClean="0">
                <a:latin typeface="Courier" charset="0"/>
                <a:ea typeface="Courier" charset="0"/>
                <a:cs typeface="Courier" charset="0"/>
              </a:rPr>
              <a:t>  if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GB" sz="1000" dirty="0" err="1" smtClean="0">
                <a:latin typeface="Courier" charset="0"/>
                <a:ea typeface="Courier" charset="0"/>
                <a:cs typeface="Courier" charset="0"/>
              </a:rPr>
              <a:t>sd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&lt; 0) 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 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perror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argv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[0]); </a:t>
            </a:r>
            <a:r>
              <a:rPr lang="en-GB" sz="1000" i="1" dirty="0">
                <a:latin typeface="Courier" charset="0"/>
                <a:ea typeface="Courier" charset="0"/>
                <a:cs typeface="Courier" charset="0"/>
              </a:rPr>
              <a:t>// issue a standard error </a:t>
            </a:r>
            <a:r>
              <a:rPr lang="en-GB" sz="1000" i="1" dirty="0" smtClean="0">
                <a:latin typeface="Courier" charset="0"/>
                <a:ea typeface="Courier" charset="0"/>
                <a:cs typeface="Courier" charset="0"/>
              </a:rPr>
              <a:t>message</a:t>
            </a:r>
          </a:p>
          <a:p>
            <a:pPr algn="l"/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   exit(EXIT_FAILURE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GB" sz="10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i="1" dirty="0" smtClean="0">
                <a:latin typeface="Courier" charset="0"/>
                <a:ea typeface="Courier" charset="0"/>
                <a:cs typeface="Courier" charset="0"/>
              </a:rPr>
              <a:t>  // </a:t>
            </a:r>
            <a:r>
              <a:rPr lang="en-GB" sz="1000" i="1" dirty="0">
                <a:latin typeface="Courier" charset="0"/>
                <a:ea typeface="Courier" charset="0"/>
                <a:cs typeface="Courier" charset="0"/>
              </a:rPr>
              <a:t>ADVERTISE THE STRING "</a:t>
            </a:r>
            <a:r>
              <a:rPr lang="en-GB" sz="1000" i="1" dirty="0" err="1">
                <a:latin typeface="Courier" charset="0"/>
                <a:ea typeface="Courier" charset="0"/>
                <a:cs typeface="Courier" charset="0"/>
              </a:rPr>
              <a:t>THREEDsocket</a:t>
            </a:r>
            <a:r>
              <a:rPr lang="en-GB" sz="1000" i="1" dirty="0">
                <a:latin typeface="Courier" charset="0"/>
                <a:ea typeface="Courier" charset="0"/>
                <a:cs typeface="Courier" charset="0"/>
              </a:rPr>
              <a:t>" TO THE NEW SOCKET </a:t>
            </a:r>
            <a:endParaRPr lang="en-GB" sz="1000" i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b="1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b="1" i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b="1" dirty="0" smtClean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GB" sz="1000" b="1" dirty="0" smtClean="0">
                <a:latin typeface="Courier" charset="0"/>
                <a:ea typeface="Courier" charset="0"/>
                <a:cs typeface="Courier" charset="0"/>
              </a:rPr>
              <a:t>bind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GB" sz="1000" dirty="0" err="1" smtClean="0">
                <a:latin typeface="Courier" charset="0"/>
                <a:ea typeface="Courier" charset="0"/>
                <a:cs typeface="Courier" charset="0"/>
              </a:rPr>
              <a:t>sd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GB" sz="1000" i="1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GB" sz="1000" i="1" dirty="0" err="1">
                <a:latin typeface="Courier" charset="0"/>
                <a:ea typeface="Courier" charset="0"/>
                <a:cs typeface="Courier" charset="0"/>
              </a:rPr>
              <a:t>THREEDsocket</a:t>
            </a:r>
            <a:r>
              <a:rPr lang="en-GB" sz="1000" i="1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strlen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GB" sz="1000" i="1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GB" sz="1000" i="1" dirty="0" err="1">
                <a:latin typeface="Courier" charset="0"/>
                <a:ea typeface="Courier" charset="0"/>
                <a:cs typeface="Courier" charset="0"/>
              </a:rPr>
              <a:t>THREEDsocket</a:t>
            </a:r>
            <a:r>
              <a:rPr lang="en-GB" sz="1000" i="1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)) != 0) { </a:t>
            </a:r>
          </a:p>
          <a:p>
            <a:pPr algn="l"/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GB" sz="1000" dirty="0" err="1" smtClean="0">
                <a:latin typeface="Courier" charset="0"/>
                <a:ea typeface="Courier" charset="0"/>
                <a:cs typeface="Courier" charset="0"/>
              </a:rPr>
              <a:t>perror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GB" sz="1000" dirty="0" err="1" smtClean="0">
                <a:latin typeface="Courier" charset="0"/>
                <a:ea typeface="Courier" charset="0"/>
                <a:cs typeface="Courier" charset="0"/>
              </a:rPr>
              <a:t>argv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[0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]); </a:t>
            </a:r>
            <a:r>
              <a:rPr lang="en-GB" sz="1000" i="1" dirty="0">
                <a:latin typeface="Courier" charset="0"/>
                <a:ea typeface="Courier" charset="0"/>
                <a:cs typeface="Courier" charset="0"/>
              </a:rPr>
              <a:t>// issue a standard error message </a:t>
            </a:r>
            <a:endParaRPr lang="en-GB" sz="10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exit(EXIT_FAILURE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GB" sz="10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i="1" dirty="0" smtClean="0">
                <a:latin typeface="Courier" charset="0"/>
                <a:ea typeface="Courier" charset="0"/>
                <a:cs typeface="Courier" charset="0"/>
              </a:rPr>
              <a:t>  //  </a:t>
            </a:r>
            <a:r>
              <a:rPr lang="en-GB" sz="1000" i="1" dirty="0">
                <a:latin typeface="Courier" charset="0"/>
                <a:ea typeface="Courier" charset="0"/>
                <a:cs typeface="Courier" charset="0"/>
              </a:rPr>
              <a:t>ENQUEUE 5 NEW CLIENTS BEFORE REFUSING NEW CONNECTIONS</a:t>
            </a:r>
            <a:endParaRPr lang="en-GB" sz="10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b="1" dirty="0" smtClean="0">
                <a:latin typeface="Courier" charset="0"/>
                <a:ea typeface="Courier" charset="0"/>
                <a:cs typeface="Courier" charset="0"/>
              </a:rPr>
              <a:t>  listen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GB" sz="1000" dirty="0" err="1" smtClean="0">
                <a:latin typeface="Courier" charset="0"/>
                <a:ea typeface="Courier" charset="0"/>
                <a:cs typeface="Courier" charset="0"/>
              </a:rPr>
              <a:t>sd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, 5); </a:t>
            </a:r>
          </a:p>
          <a:p>
            <a:pPr algn="l"/>
            <a:r>
              <a:rPr lang="en-GB" sz="1000" b="1" dirty="0" smtClean="0">
                <a:latin typeface="Courier" charset="0"/>
                <a:ea typeface="Courier" charset="0"/>
                <a:cs typeface="Courier" charset="0"/>
              </a:rPr>
              <a:t>  while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GB" sz="1000" b="1" dirty="0" smtClean="0"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 </a:t>
            </a:r>
            <a:r>
              <a:rPr lang="en-GB" sz="1000" b="1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GB" sz="1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sockaddr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sockaddr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; </a:t>
            </a:r>
            <a:endParaRPr lang="en-GB" sz="1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b="1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GB" sz="1000" b="1" dirty="0" err="1" smtClean="0">
                <a:latin typeface="Courier" charset="0"/>
                <a:ea typeface="Courier" charset="0"/>
                <a:cs typeface="Courier" charset="0"/>
              </a:rPr>
              <a:t>socklen_t</a:t>
            </a:r>
            <a:r>
              <a:rPr lang="en-GB" sz="1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fromlen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sizeof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sockaddr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); </a:t>
            </a:r>
          </a:p>
          <a:p>
            <a:pPr algn="l"/>
            <a:r>
              <a:rPr lang="en-GB" sz="1000" i="1" dirty="0" smtClean="0">
                <a:latin typeface="Courier" charset="0"/>
                <a:ea typeface="Courier" charset="0"/>
                <a:cs typeface="Courier" charset="0"/>
              </a:rPr>
              <a:t>    //  </a:t>
            </a:r>
            <a:r>
              <a:rPr lang="en-GB" sz="1000" i="1" dirty="0">
                <a:latin typeface="Courier" charset="0"/>
                <a:ea typeface="Courier" charset="0"/>
                <a:cs typeface="Courier" charset="0"/>
              </a:rPr>
              <a:t>USE THE 'ADVERTISING' DESCRIPTOR TO ACCEPT NEW CONNECTIONS</a:t>
            </a:r>
            <a:endParaRPr lang="en-GB" sz="10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b="1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GB" sz="10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GB" sz="1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newsd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GB" sz="1000" b="1" dirty="0">
                <a:latin typeface="Courier" charset="0"/>
                <a:ea typeface="Courier" charset="0"/>
                <a:cs typeface="Courier" charset="0"/>
              </a:rPr>
              <a:t>accept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sd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, &amp;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sockaddr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, &amp;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fromlen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); </a:t>
            </a:r>
          </a:p>
          <a:p>
            <a:pPr algn="l"/>
            <a:r>
              <a:rPr lang="en-GB" sz="1000" b="1" dirty="0" smtClean="0">
                <a:latin typeface="Courier" charset="0"/>
                <a:ea typeface="Courier" charset="0"/>
                <a:cs typeface="Courier" charset="0"/>
              </a:rPr>
              <a:t>    if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GB" sz="1000" dirty="0" err="1" smtClean="0">
                <a:latin typeface="Courier" charset="0"/>
                <a:ea typeface="Courier" charset="0"/>
                <a:cs typeface="Courier" charset="0"/>
              </a:rPr>
              <a:t>newsd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&gt;= 0) { </a:t>
            </a:r>
            <a:endParaRPr lang="en-GB" sz="1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GB" sz="1000" dirty="0" err="1" smtClean="0">
                <a:latin typeface="Courier" charset="0"/>
                <a:ea typeface="Courier" charset="0"/>
                <a:cs typeface="Courier" charset="0"/>
              </a:rPr>
              <a:t>read_file_for_printing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GB" sz="1000" dirty="0" err="1" smtClean="0">
                <a:latin typeface="Courier" charset="0"/>
                <a:ea typeface="Courier" charset="0"/>
                <a:cs typeface="Courier" charset="0"/>
              </a:rPr>
              <a:t>newsd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); </a:t>
            </a:r>
          </a:p>
          <a:p>
            <a:pPr algn="l"/>
            <a:r>
              <a:rPr lang="en-GB" sz="1000" b="1" dirty="0" smtClean="0">
                <a:latin typeface="Courier" charset="0"/>
                <a:ea typeface="Courier" charset="0"/>
                <a:cs typeface="Courier" charset="0"/>
              </a:rPr>
              <a:t>      shutdown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GB" sz="1000" dirty="0" err="1" smtClean="0">
                <a:latin typeface="Courier" charset="0"/>
                <a:ea typeface="Courier" charset="0"/>
                <a:cs typeface="Courier" charset="0"/>
              </a:rPr>
              <a:t>newsd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, SHUT_RDWR); </a:t>
            </a:r>
            <a:endParaRPr lang="en-GB" sz="1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b="1" dirty="0" smtClean="0">
                <a:latin typeface="Courier" charset="0"/>
                <a:ea typeface="Courier" charset="0"/>
                <a:cs typeface="Courier" charset="0"/>
              </a:rPr>
              <a:t>      close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GB" sz="1000" dirty="0" err="1" smtClean="0">
                <a:latin typeface="Courier" charset="0"/>
                <a:ea typeface="Courier" charset="0"/>
                <a:cs typeface="Courier" charset="0"/>
              </a:rPr>
              <a:t>newsd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); </a:t>
            </a:r>
            <a:endParaRPr lang="en-GB" sz="1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   } </a:t>
            </a:r>
            <a:endParaRPr lang="en-GB" sz="10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 } </a:t>
            </a:r>
          </a:p>
          <a:p>
            <a:pPr algn="l"/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 exit(EXIT_SUCCESS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); </a:t>
            </a:r>
            <a:endParaRPr lang="en-GB" sz="1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b="1" dirty="0" smtClean="0">
                <a:latin typeface="Courier" charset="0"/>
                <a:ea typeface="Courier" charset="0"/>
                <a:cs typeface="Courier" charset="0"/>
              </a:rPr>
              <a:t> return 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0; </a:t>
            </a:r>
          </a:p>
          <a:p>
            <a:pPr algn="l"/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} </a:t>
            </a:r>
          </a:p>
          <a:p>
            <a:pPr algn="l"/>
            <a:endParaRPr lang="en-GB" sz="1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62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8962"/>
            <a:ext cx="7772400" cy="513916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436317" y="108072"/>
            <a:ext cx="5705629" cy="65248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include &lt;many-header-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files.h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algn="l"/>
            <a:r>
              <a:rPr lang="en-GB" sz="10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GB" sz="1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main(</a:t>
            </a:r>
            <a:r>
              <a:rPr lang="en-GB" sz="10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GB" sz="1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argc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GB" sz="1000" b="1" dirty="0">
                <a:latin typeface="Courier" charset="0"/>
                <a:ea typeface="Courier" charset="0"/>
                <a:cs typeface="Courier" charset="0"/>
              </a:rPr>
              <a:t>char 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argv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[]) { </a:t>
            </a:r>
            <a:endParaRPr lang="en-GB" sz="1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i="1" dirty="0" smtClean="0">
                <a:latin typeface="Courier" charset="0"/>
                <a:ea typeface="Courier" charset="0"/>
                <a:cs typeface="Courier" charset="0"/>
              </a:rPr>
              <a:t> // </a:t>
            </a:r>
            <a:r>
              <a:rPr lang="en-GB" sz="1000" i="1" dirty="0">
                <a:latin typeface="Courier" charset="0"/>
                <a:ea typeface="Courier" charset="0"/>
                <a:cs typeface="Courier" charset="0"/>
              </a:rPr>
              <a:t>LOCATE INFORMATION ABOUT THE REQUIRED SERVICE (PROTOCOL AND PORT) </a:t>
            </a:r>
            <a:endParaRPr lang="en-GB" sz="10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b="1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GB" sz="1000" b="1" dirty="0" err="1" smtClean="0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GB" sz="1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servent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 *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sp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GB" sz="1000" b="1" dirty="0" err="1">
                <a:latin typeface="Courier" charset="0"/>
                <a:ea typeface="Courier" charset="0"/>
                <a:cs typeface="Courier" charset="0"/>
              </a:rPr>
              <a:t>getservbyname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GB" sz="1000" i="1" dirty="0">
                <a:latin typeface="Courier" charset="0"/>
                <a:ea typeface="Courier" charset="0"/>
                <a:cs typeface="Courier" charset="0"/>
              </a:rPr>
              <a:t>"login"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GB" sz="1000" i="1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GB" sz="1000" i="1" dirty="0" err="1">
                <a:latin typeface="Courier" charset="0"/>
                <a:ea typeface="Courier" charset="0"/>
                <a:cs typeface="Courier" charset="0"/>
              </a:rPr>
              <a:t>tcp</a:t>
            </a:r>
            <a:r>
              <a:rPr lang="en-GB" sz="1000" i="1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); </a:t>
            </a:r>
          </a:p>
          <a:p>
            <a:pPr algn="l"/>
            <a:r>
              <a:rPr lang="en-GB" sz="1000" b="1" dirty="0" smtClean="0">
                <a:latin typeface="Courier" charset="0"/>
                <a:ea typeface="Courier" charset="0"/>
                <a:cs typeface="Courier" charset="0"/>
              </a:rPr>
              <a:t>  if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GB" sz="1000" dirty="0" err="1" smtClean="0">
                <a:latin typeface="Courier" charset="0"/>
                <a:ea typeface="Courier" charset="0"/>
                <a:cs typeface="Courier" charset="0"/>
              </a:rPr>
              <a:t>sp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== NULL) { </a:t>
            </a:r>
            <a:endParaRPr lang="en-GB" sz="1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GB" sz="1000" dirty="0" err="1" smtClean="0">
                <a:latin typeface="Courier" charset="0"/>
                <a:ea typeface="Courier" charset="0"/>
                <a:cs typeface="Courier" charset="0"/>
              </a:rPr>
              <a:t>fprintf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GB" sz="1000" dirty="0" err="1" smtClean="0">
                <a:latin typeface="Courier" charset="0"/>
                <a:ea typeface="Courier" charset="0"/>
                <a:cs typeface="Courier" charset="0"/>
              </a:rPr>
              <a:t>stderr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GB" sz="1000" i="1" dirty="0">
                <a:latin typeface="Courier" charset="0"/>
                <a:ea typeface="Courier" charset="0"/>
                <a:cs typeface="Courier" charset="0"/>
              </a:rPr>
              <a:t>"rlogin: </a:t>
            </a:r>
            <a:r>
              <a:rPr lang="en-GB" sz="1000" i="1" dirty="0" err="1">
                <a:latin typeface="Courier" charset="0"/>
                <a:ea typeface="Courier" charset="0"/>
                <a:cs typeface="Courier" charset="0"/>
              </a:rPr>
              <a:t>tcp</a:t>
            </a:r>
            <a:r>
              <a:rPr lang="en-GB" sz="1000" i="1" dirty="0">
                <a:latin typeface="Courier" charset="0"/>
                <a:ea typeface="Courier" charset="0"/>
                <a:cs typeface="Courier" charset="0"/>
              </a:rPr>
              <a:t>/login: unknown service\n"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); </a:t>
            </a:r>
            <a:endParaRPr lang="en-GB" sz="1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  exit(1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); </a:t>
            </a:r>
          </a:p>
          <a:p>
            <a:pPr algn="l"/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 } </a:t>
            </a:r>
            <a:endParaRPr lang="en-GB" sz="10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i="1" dirty="0" smtClean="0">
                <a:latin typeface="Courier" charset="0"/>
                <a:ea typeface="Courier" charset="0"/>
                <a:cs typeface="Courier" charset="0"/>
              </a:rPr>
              <a:t>  //  </a:t>
            </a:r>
            <a:r>
              <a:rPr lang="en-GB" sz="1000" i="1" dirty="0">
                <a:latin typeface="Courier" charset="0"/>
                <a:ea typeface="Courier" charset="0"/>
                <a:cs typeface="Courier" charset="0"/>
              </a:rPr>
              <a:t>LOCATE INFORMATION ABOUT THE REQUIRED HOST (ITS IP ADDRESS)</a:t>
            </a:r>
            <a:endParaRPr lang="en-GB" sz="10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b="1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GB" sz="1000" b="1" dirty="0" err="1" smtClean="0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GB" sz="1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hostent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 *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hp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GB" sz="1000" b="1" dirty="0" err="1">
                <a:latin typeface="Courier" charset="0"/>
                <a:ea typeface="Courier" charset="0"/>
                <a:cs typeface="Courier" charset="0"/>
              </a:rPr>
              <a:t>gethostbyname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argv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[1]); </a:t>
            </a:r>
          </a:p>
          <a:p>
            <a:pPr algn="l"/>
            <a:r>
              <a:rPr lang="en-GB" sz="1000" b="1" dirty="0" smtClean="0">
                <a:latin typeface="Courier" charset="0"/>
                <a:ea typeface="Courier" charset="0"/>
                <a:cs typeface="Courier" charset="0"/>
              </a:rPr>
              <a:t>  if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GB" sz="1000" dirty="0" err="1" smtClean="0">
                <a:latin typeface="Courier" charset="0"/>
                <a:ea typeface="Courier" charset="0"/>
                <a:cs typeface="Courier" charset="0"/>
              </a:rPr>
              <a:t>hp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== NULL) { </a:t>
            </a:r>
            <a:endParaRPr lang="en-GB" sz="1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GB" sz="1000" dirty="0" err="1" smtClean="0">
                <a:latin typeface="Courier" charset="0"/>
                <a:ea typeface="Courier" charset="0"/>
                <a:cs typeface="Courier" charset="0"/>
              </a:rPr>
              <a:t>fprintf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GB" sz="1000" dirty="0" err="1" smtClean="0">
                <a:latin typeface="Courier" charset="0"/>
                <a:ea typeface="Courier" charset="0"/>
                <a:cs typeface="Courier" charset="0"/>
              </a:rPr>
              <a:t>stderr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GB" sz="1000" i="1" dirty="0">
                <a:latin typeface="Courier" charset="0"/>
                <a:ea typeface="Courier" charset="0"/>
                <a:cs typeface="Courier" charset="0"/>
              </a:rPr>
              <a:t>"rlogin: %s: unknown host\n"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argv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[1]); </a:t>
            </a:r>
            <a:endParaRPr lang="en-GB" sz="1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  exit(2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); </a:t>
            </a:r>
          </a:p>
          <a:p>
            <a:pPr algn="l"/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 } </a:t>
            </a:r>
            <a:endParaRPr lang="en-GB" sz="10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i="1" dirty="0" smtClean="0">
                <a:latin typeface="Courier" charset="0"/>
                <a:ea typeface="Courier" charset="0"/>
                <a:cs typeface="Courier" charset="0"/>
              </a:rPr>
              <a:t>  //  </a:t>
            </a:r>
            <a:r>
              <a:rPr lang="en-GB" sz="1000" i="1" dirty="0">
                <a:latin typeface="Courier" charset="0"/>
                <a:ea typeface="Courier" charset="0"/>
                <a:cs typeface="Courier" charset="0"/>
              </a:rPr>
              <a:t>ASK OUR OS KERNEL TO ALLOCATE RESOURCES FOR A SOCKET</a:t>
            </a:r>
            <a:endParaRPr lang="en-GB" sz="10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b="1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GB" sz="10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GB" sz="1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s = </a:t>
            </a:r>
            <a:r>
              <a:rPr lang="en-GB" sz="1000" b="1" dirty="0">
                <a:latin typeface="Courier" charset="0"/>
                <a:ea typeface="Courier" charset="0"/>
                <a:cs typeface="Courier" charset="0"/>
              </a:rPr>
              <a:t>socket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(AF_INET, SOCK_STREAM, 0); </a:t>
            </a:r>
            <a:endParaRPr lang="en-GB" sz="1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b="1" dirty="0" smtClean="0">
                <a:latin typeface="Courier" charset="0"/>
                <a:ea typeface="Courier" charset="0"/>
                <a:cs typeface="Courier" charset="0"/>
              </a:rPr>
              <a:t> if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(s 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&lt; 0) { </a:t>
            </a:r>
          </a:p>
          <a:p>
            <a:pPr algn="l"/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GB" sz="1000" dirty="0" err="1" smtClean="0">
                <a:latin typeface="Courier" charset="0"/>
                <a:ea typeface="Courier" charset="0"/>
                <a:cs typeface="Courier" charset="0"/>
              </a:rPr>
              <a:t>perror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GB" sz="1000" i="1" dirty="0">
                <a:latin typeface="Courier" charset="0"/>
                <a:ea typeface="Courier" charset="0"/>
                <a:cs typeface="Courier" charset="0"/>
              </a:rPr>
              <a:t>"rlogin: socket"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); </a:t>
            </a:r>
          </a:p>
          <a:p>
            <a:pPr algn="l"/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   exit(3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); </a:t>
            </a:r>
            <a:endParaRPr lang="en-GB" sz="1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} </a:t>
            </a:r>
            <a:endParaRPr lang="en-GB" sz="10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i="1" dirty="0" smtClean="0">
                <a:latin typeface="Courier" charset="0"/>
                <a:ea typeface="Courier" charset="0"/>
                <a:cs typeface="Courier" charset="0"/>
              </a:rPr>
              <a:t>  //  </a:t>
            </a:r>
            <a:r>
              <a:rPr lang="en-GB" sz="1000" i="1" dirty="0">
                <a:latin typeface="Courier" charset="0"/>
                <a:ea typeface="Courier" charset="0"/>
                <a:cs typeface="Courier" charset="0"/>
              </a:rPr>
              <a:t>INITIALIZE FILEDS OF A STRUCTURE USED TO CONTACT SERVER</a:t>
            </a:r>
            <a:endParaRPr lang="en-GB" sz="10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b="1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GB" sz="1000" b="1" dirty="0" err="1" smtClean="0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GB" sz="1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sockaddr_in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 server; </a:t>
            </a:r>
          </a:p>
          <a:p>
            <a:pPr algn="l"/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GB" sz="1000" dirty="0" err="1" smtClean="0">
                <a:latin typeface="Courier" charset="0"/>
                <a:ea typeface="Courier" charset="0"/>
                <a:cs typeface="Courier" charset="0"/>
              </a:rPr>
              <a:t>memset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(&amp;server, 0, </a:t>
            </a:r>
            <a:r>
              <a:rPr lang="en-GB" sz="1000" b="1" dirty="0" err="1">
                <a:latin typeface="Courier" charset="0"/>
                <a:ea typeface="Courier" charset="0"/>
                <a:cs typeface="Courier" charset="0"/>
              </a:rPr>
              <a:t>sizeof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(server)); </a:t>
            </a:r>
            <a:endParaRPr lang="en-GB" sz="1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 err="1" smtClean="0">
                <a:latin typeface="Courier" charset="0"/>
                <a:ea typeface="Courier" charset="0"/>
                <a:cs typeface="Courier" charset="0"/>
              </a:rPr>
              <a:t>memcpy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(&amp;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server.sin_addr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hp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h_addr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hp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h_length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); </a:t>
            </a:r>
            <a:endParaRPr lang="en-GB" sz="1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 err="1" smtClean="0">
                <a:latin typeface="Courier" charset="0"/>
                <a:ea typeface="Courier" charset="0"/>
                <a:cs typeface="Courier" charset="0"/>
              </a:rPr>
              <a:t>server.sin_family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hp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h_addrtype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server.sin_port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sp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s_port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; </a:t>
            </a:r>
          </a:p>
          <a:p>
            <a:pPr algn="l"/>
            <a:r>
              <a:rPr lang="en-GB" sz="1000" i="1" dirty="0" smtClean="0">
                <a:latin typeface="Courier" charset="0"/>
                <a:ea typeface="Courier" charset="0"/>
                <a:cs typeface="Courier" charset="0"/>
              </a:rPr>
              <a:t>  //  </a:t>
            </a:r>
            <a:r>
              <a:rPr lang="en-GB" sz="1000" i="1" dirty="0">
                <a:latin typeface="Courier" charset="0"/>
                <a:ea typeface="Courier" charset="0"/>
                <a:cs typeface="Courier" charset="0"/>
              </a:rPr>
              <a:t>CONNECT TO SERVER</a:t>
            </a:r>
            <a:endParaRPr lang="en-GB" sz="10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b="1" dirty="0" smtClean="0">
                <a:latin typeface="Courier" charset="0"/>
                <a:ea typeface="Courier" charset="0"/>
                <a:cs typeface="Courier" charset="0"/>
              </a:rPr>
              <a:t>  if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GB" sz="1000" b="1" dirty="0" smtClean="0">
                <a:latin typeface="Courier" charset="0"/>
                <a:ea typeface="Courier" charset="0"/>
                <a:cs typeface="Courier" charset="0"/>
              </a:rPr>
              <a:t>connect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(s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, &amp;server, </a:t>
            </a:r>
            <a:r>
              <a:rPr lang="en-GB" sz="1000" b="1" dirty="0" err="1">
                <a:latin typeface="Courier" charset="0"/>
                <a:ea typeface="Courier" charset="0"/>
                <a:cs typeface="Courier" charset="0"/>
              </a:rPr>
              <a:t>sizeof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(server)) &lt; 0) { </a:t>
            </a:r>
            <a:endParaRPr lang="en-GB" sz="1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GB" sz="1000" dirty="0" err="1" smtClean="0">
                <a:latin typeface="Courier" charset="0"/>
                <a:ea typeface="Courier" charset="0"/>
                <a:cs typeface="Courier" charset="0"/>
              </a:rPr>
              <a:t>perror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GB" sz="1000" i="1" dirty="0">
                <a:latin typeface="Courier" charset="0"/>
                <a:ea typeface="Courier" charset="0"/>
                <a:cs typeface="Courier" charset="0"/>
              </a:rPr>
              <a:t>"rlogin: connect"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); </a:t>
            </a:r>
            <a:endParaRPr lang="en-GB" sz="1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  exit(4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); </a:t>
            </a:r>
          </a:p>
          <a:p>
            <a:pPr algn="l"/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 }</a:t>
            </a:r>
            <a:endParaRPr lang="en-GB" sz="10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GB" sz="1000" dirty="0" err="1" smtClean="0">
                <a:latin typeface="Courier" charset="0"/>
                <a:ea typeface="Courier" charset="0"/>
                <a:cs typeface="Courier" charset="0"/>
              </a:rPr>
              <a:t>communicate_with_rlogin_server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GB" sz="1000" dirty="0" err="1" smtClean="0">
                <a:latin typeface="Courier" charset="0"/>
                <a:ea typeface="Courier" charset="0"/>
                <a:cs typeface="Courier" charset="0"/>
              </a:rPr>
              <a:t>sd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GB" sz="1000" b="1" dirty="0" smtClean="0">
                <a:latin typeface="Courier" charset="0"/>
                <a:ea typeface="Courier" charset="0"/>
                <a:cs typeface="Courier" charset="0"/>
              </a:rPr>
              <a:t>  shutdown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GB" sz="1000" dirty="0" err="1" smtClean="0">
                <a:latin typeface="Courier" charset="0"/>
                <a:ea typeface="Courier" charset="0"/>
                <a:cs typeface="Courier" charset="0"/>
              </a:rPr>
              <a:t>sd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, SHUT_RDWR); </a:t>
            </a:r>
            <a:endParaRPr lang="en-GB" sz="1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b="1" dirty="0" smtClean="0">
                <a:latin typeface="Courier" charset="0"/>
                <a:ea typeface="Courier" charset="0"/>
                <a:cs typeface="Courier" charset="0"/>
              </a:rPr>
              <a:t> close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GB" sz="1000" dirty="0" err="1" smtClean="0">
                <a:latin typeface="Courier" charset="0"/>
                <a:ea typeface="Courier" charset="0"/>
                <a:cs typeface="Courier" charset="0"/>
              </a:rPr>
              <a:t>sd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, SHUT_RDWR); </a:t>
            </a:r>
            <a:endParaRPr lang="en-GB" sz="1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smtClean="0">
                <a:latin typeface="Courier" charset="0"/>
                <a:ea typeface="Courier" charset="0"/>
                <a:cs typeface="Courier" charset="0"/>
              </a:rPr>
              <a:t> exit(EXIT_SUCCESS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); </a:t>
            </a:r>
          </a:p>
          <a:p>
            <a:pPr algn="l"/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}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2434" y="6005630"/>
            <a:ext cx="3839023" cy="67971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 Light" charset="0"/>
                <a:ea typeface="Calibri Light" charset="0"/>
                <a:cs typeface="Calibri Light" charset="0"/>
              </a:rPr>
              <a:t>A Remote Login Client</a:t>
            </a:r>
            <a:endParaRPr lang="en-US" sz="2800" dirty="0"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00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 Light" charset="0"/>
                <a:ea typeface="Calibri Light" charset="0"/>
                <a:cs typeface="Calibri Light" charset="0"/>
              </a:rPr>
              <a:t>Why you would never write an app like these</a:t>
            </a:r>
            <a:endParaRPr lang="en-US" sz="28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8962"/>
            <a:ext cx="7772400" cy="5139160"/>
          </a:xfrm>
        </p:spPr>
        <p:txBody>
          <a:bodyPr>
            <a:normAutofit/>
          </a:bodyPr>
          <a:lstStyle/>
          <a:p>
            <a:r>
              <a:rPr lang="en-US" dirty="0" smtClean="0"/>
              <a:t>Doesn’t handle:</a:t>
            </a:r>
          </a:p>
          <a:p>
            <a:pPr lvl="1"/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Secure transport TLS</a:t>
            </a:r>
          </a:p>
          <a:p>
            <a:pPr lvl="1"/>
            <a:r>
              <a:rPr lang="en-US" dirty="0" smtClean="0"/>
              <a:t>IPv6</a:t>
            </a:r>
          </a:p>
          <a:p>
            <a:pPr lvl="1"/>
            <a:r>
              <a:rPr lang="en-US" dirty="0" smtClean="0"/>
              <a:t>Messages</a:t>
            </a:r>
          </a:p>
          <a:p>
            <a:pPr lvl="1"/>
            <a:r>
              <a:rPr lang="en-US" dirty="0" smtClean="0"/>
              <a:t>Exceptions and errors between clients and server</a:t>
            </a:r>
          </a:p>
          <a:p>
            <a:pPr lvl="1"/>
            <a:r>
              <a:rPr lang="en-US" dirty="0" smtClean="0"/>
              <a:t>Failures</a:t>
            </a:r>
          </a:p>
          <a:p>
            <a:r>
              <a:rPr lang="en-US" dirty="0" smtClean="0"/>
              <a:t>To do this, this functionality is essentially written from scratch with values “hard coded”</a:t>
            </a:r>
          </a:p>
          <a:p>
            <a:r>
              <a:rPr lang="en-US" dirty="0" smtClean="0"/>
              <a:t>It is written in C ;)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59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317" y="108072"/>
            <a:ext cx="6437148" cy="679711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Calibri Light" charset="0"/>
                <a:ea typeface="Calibri Light" charset="0"/>
                <a:cs typeface="Calibri Light" charset="0"/>
              </a:rPr>
              <a:t>Node.js</a:t>
            </a:r>
            <a:r>
              <a:rPr lang="en-US" sz="2800" dirty="0" smtClean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sz="2800" dirty="0" err="1" smtClean="0">
                <a:latin typeface="Calibri Light" charset="0"/>
                <a:ea typeface="Calibri Light" charset="0"/>
                <a:cs typeface="Calibri Light" charset="0"/>
              </a:rPr>
              <a:t>WebSockets</a:t>
            </a:r>
            <a:r>
              <a:rPr lang="en-US" sz="2800" dirty="0" smtClean="0">
                <a:latin typeface="Calibri Light" charset="0"/>
                <a:ea typeface="Calibri Light" charset="0"/>
                <a:cs typeface="Calibri Light" charset="0"/>
              </a:rPr>
              <a:t> version: Server</a:t>
            </a:r>
            <a:endParaRPr lang="en-US" sz="28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8962"/>
            <a:ext cx="7772400" cy="513916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436316" y="970345"/>
            <a:ext cx="5705629" cy="41242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 server = require('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websocket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').server, http = require('http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');</a:t>
            </a:r>
          </a:p>
          <a:p>
            <a:pPr algn="l"/>
            <a:endParaRPr lang="en-GB" sz="10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dirty="0" err="1" smtClean="0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socket = new server({    </a:t>
            </a:r>
            <a:endParaRPr lang="en-GB" sz="1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GB" sz="1000" dirty="0" err="1" smtClean="0">
                <a:latin typeface="Courier" charset="0"/>
                <a:ea typeface="Courier" charset="0"/>
                <a:cs typeface="Courier" charset="0"/>
              </a:rPr>
              <a:t>httpServer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: </a:t>
            </a:r>
            <a:endParaRPr lang="en-GB" sz="1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 err="1" smtClean="0">
                <a:latin typeface="Courier" charset="0"/>
                <a:ea typeface="Courier" charset="0"/>
                <a:cs typeface="Courier" charset="0"/>
              </a:rPr>
              <a:t>http.createServer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().listen(1337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)});</a:t>
            </a:r>
          </a:p>
          <a:p>
            <a:pPr algn="l"/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pPr algn="l"/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 err="1" smtClean="0">
                <a:latin typeface="Courier" charset="0"/>
                <a:ea typeface="Courier" charset="0"/>
                <a:cs typeface="Courier" charset="0"/>
              </a:rPr>
              <a:t>socket.on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('request', function(request) {    </a:t>
            </a:r>
            <a:endParaRPr lang="en-GB" sz="1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GB" sz="1000" dirty="0" err="1" smtClean="0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connection = 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request.accept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(null, 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request.origin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); </a:t>
            </a:r>
            <a:endParaRPr lang="en-GB" sz="1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GB" sz="10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connection.on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('message', function(message) 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GB" sz="1000" dirty="0" err="1" smtClean="0">
                <a:latin typeface="Courier" charset="0"/>
                <a:ea typeface="Courier" charset="0"/>
                <a:cs typeface="Courier" charset="0"/>
              </a:rPr>
              <a:t>console.log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(message.utf8Data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);        </a:t>
            </a:r>
            <a:endParaRPr lang="en-GB" sz="1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GB" sz="1000" dirty="0" err="1" smtClean="0">
                <a:latin typeface="Courier" charset="0"/>
                <a:ea typeface="Courier" charset="0"/>
                <a:cs typeface="Courier" charset="0"/>
              </a:rPr>
              <a:t>connection.sendUTF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('hello');        </a:t>
            </a:r>
            <a:endParaRPr lang="en-GB" sz="1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pPr algn="l"/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GB" sz="1000" dirty="0" err="1" smtClean="0">
                <a:latin typeface="Courier" charset="0"/>
                <a:ea typeface="Courier" charset="0"/>
                <a:cs typeface="Courier" charset="0"/>
              </a:rPr>
              <a:t>setTimeout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(function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() {            </a:t>
            </a:r>
            <a:endParaRPr lang="en-GB" sz="1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GB" sz="1000" dirty="0" err="1" smtClean="0">
                <a:latin typeface="Courier" charset="0"/>
                <a:ea typeface="Courier" charset="0"/>
                <a:cs typeface="Courier" charset="0"/>
              </a:rPr>
              <a:t>connection.sendUTF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('this is a 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websocket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 example');        </a:t>
            </a:r>
            <a:endParaRPr lang="en-GB" sz="1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     }, 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1000);    </a:t>
            </a:r>
            <a:endParaRPr lang="en-GB" sz="1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   });    </a:t>
            </a:r>
          </a:p>
          <a:p>
            <a:pPr algn="l"/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   </a:t>
            </a:r>
          </a:p>
          <a:p>
            <a:pPr algn="l"/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GB" sz="1000" dirty="0" err="1" smtClean="0">
                <a:latin typeface="Courier" charset="0"/>
                <a:ea typeface="Courier" charset="0"/>
                <a:cs typeface="Courier" charset="0"/>
              </a:rPr>
              <a:t>connection.on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('close', function(connection) {       </a:t>
            </a:r>
            <a:endParaRPr lang="en-GB" sz="1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GB" sz="1000" dirty="0" err="1" smtClean="0">
                <a:latin typeface="Courier" charset="0"/>
                <a:ea typeface="Courier" charset="0"/>
                <a:cs typeface="Courier" charset="0"/>
              </a:rPr>
              <a:t>console.log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('connection closed');    </a:t>
            </a:r>
            <a:endParaRPr lang="en-GB" sz="1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  });</a:t>
            </a:r>
          </a:p>
          <a:p>
            <a:pPr algn="l"/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}); </a:t>
            </a:r>
            <a:endParaRPr lang="en-GB" sz="1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14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317" y="108072"/>
            <a:ext cx="6437148" cy="679711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Calibri Light" charset="0"/>
                <a:ea typeface="Calibri Light" charset="0"/>
                <a:cs typeface="Calibri Light" charset="0"/>
              </a:rPr>
              <a:t>Node.js</a:t>
            </a:r>
            <a:r>
              <a:rPr lang="en-US" sz="2800" dirty="0" smtClean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sz="2800" dirty="0" err="1" smtClean="0">
                <a:latin typeface="Calibri Light" charset="0"/>
                <a:ea typeface="Calibri Light" charset="0"/>
                <a:cs typeface="Calibri Light" charset="0"/>
              </a:rPr>
              <a:t>WebSockets</a:t>
            </a:r>
            <a:r>
              <a:rPr lang="en-US" sz="2800" dirty="0" smtClean="0">
                <a:latin typeface="Calibri Light" charset="0"/>
                <a:ea typeface="Calibri Light" charset="0"/>
                <a:cs typeface="Calibri Light" charset="0"/>
              </a:rPr>
              <a:t> version: Client</a:t>
            </a:r>
            <a:endParaRPr lang="en-US" sz="28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8962"/>
            <a:ext cx="7772400" cy="513916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436316" y="970345"/>
            <a:ext cx="5705629" cy="283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&lt;div id="content"&gt;&lt;/div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algn="l"/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script type="text/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javascript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"&gt;    </a:t>
            </a:r>
            <a:endParaRPr lang="en-GB" sz="1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GB" sz="1000" dirty="0" err="1" smtClean="0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content = 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document.getElementById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('content');    </a:t>
            </a:r>
            <a:endParaRPr lang="en-GB" sz="1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GB" sz="1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GB" sz="1000" dirty="0" err="1" smtClean="0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socket = new 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WebSocket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('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ws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://localhost:1337');    </a:t>
            </a:r>
            <a:endParaRPr lang="en-GB" sz="1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 err="1" smtClean="0">
                <a:latin typeface="Courier" charset="0"/>
                <a:ea typeface="Courier" charset="0"/>
                <a:cs typeface="Courier" charset="0"/>
              </a:rPr>
              <a:t>socket.onopen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= function () {        </a:t>
            </a:r>
            <a:endParaRPr lang="en-GB" sz="1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GB" sz="1000" dirty="0" err="1" smtClean="0">
                <a:latin typeface="Courier" charset="0"/>
                <a:ea typeface="Courier" charset="0"/>
                <a:cs typeface="Courier" charset="0"/>
              </a:rPr>
              <a:t>socket.send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('hello from the client');    </a:t>
            </a:r>
            <a:endParaRPr lang="en-GB" sz="1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};    </a:t>
            </a:r>
          </a:p>
          <a:p>
            <a:pPr algn="l"/>
            <a:endParaRPr lang="en-GB" sz="10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GB" sz="1000" dirty="0" err="1" smtClean="0">
                <a:latin typeface="Courier" charset="0"/>
                <a:ea typeface="Courier" charset="0"/>
                <a:cs typeface="Courier" charset="0"/>
              </a:rPr>
              <a:t>socket.onmessage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= function (message) {        </a:t>
            </a:r>
            <a:endParaRPr lang="en-GB" sz="1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GB" sz="1000" dirty="0" err="1" smtClean="0">
                <a:latin typeface="Courier" charset="0"/>
                <a:ea typeface="Courier" charset="0"/>
                <a:cs typeface="Courier" charset="0"/>
              </a:rPr>
              <a:t>content.innerHTML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+= 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message.data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 +'&lt;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 /&gt;';    };    </a:t>
            </a:r>
            <a:endParaRPr lang="en-GB" sz="1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GB" sz="1000" dirty="0" err="1" smtClean="0">
                <a:latin typeface="Courier" charset="0"/>
                <a:ea typeface="Courier" charset="0"/>
                <a:cs typeface="Courier" charset="0"/>
              </a:rPr>
              <a:t>socket.onerror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= function (error) {        </a:t>
            </a:r>
            <a:endParaRPr lang="en-GB" sz="1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GB" sz="1000" dirty="0" err="1" smtClean="0">
                <a:latin typeface="Courier" charset="0"/>
                <a:ea typeface="Courier" charset="0"/>
                <a:cs typeface="Courier" charset="0"/>
              </a:rPr>
              <a:t>console.log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('</a:t>
            </a:r>
            <a:r>
              <a:rPr lang="en-GB" sz="1000" dirty="0" err="1">
                <a:latin typeface="Courier" charset="0"/>
                <a:ea typeface="Courier" charset="0"/>
                <a:cs typeface="Courier" charset="0"/>
              </a:rPr>
              <a:t>WebSocket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 error: ' + error);    </a:t>
            </a:r>
            <a:endParaRPr lang="en-GB" sz="1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   };</a:t>
            </a:r>
          </a:p>
          <a:p>
            <a:pPr algn="l"/>
            <a:r>
              <a:rPr lang="en-GB" sz="1000" dirty="0" smtClean="0"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GB" sz="1000" dirty="0">
                <a:latin typeface="Courier" charset="0"/>
                <a:ea typeface="Courier" charset="0"/>
                <a:cs typeface="Courier" charset="0"/>
              </a:rPr>
              <a:t>script&gt;</a:t>
            </a:r>
          </a:p>
        </p:txBody>
      </p:sp>
    </p:spTree>
    <p:extLst>
      <p:ext uri="{BB962C8B-B14F-4D97-AF65-F5344CB8AC3E}">
        <p14:creationId xmlns:p14="http://schemas.microsoft.com/office/powerpoint/2010/main" val="102405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317" y="108072"/>
            <a:ext cx="6437148" cy="679711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Calibri Light" charset="0"/>
                <a:ea typeface="Calibri Light" charset="0"/>
                <a:cs typeface="Calibri Light" charset="0"/>
              </a:rPr>
              <a:t>Node.js</a:t>
            </a:r>
            <a:r>
              <a:rPr lang="en-US" sz="2800" dirty="0" smtClean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sz="2800" dirty="0" err="1" smtClean="0">
                <a:latin typeface="Calibri Light" charset="0"/>
                <a:ea typeface="Calibri Light" charset="0"/>
                <a:cs typeface="Calibri Light" charset="0"/>
              </a:rPr>
              <a:t>WebSockets</a:t>
            </a:r>
            <a:r>
              <a:rPr lang="en-US" sz="2800" dirty="0" smtClean="0">
                <a:latin typeface="Calibri Light" charset="0"/>
                <a:ea typeface="Calibri Light" charset="0"/>
                <a:cs typeface="Calibri Light" charset="0"/>
              </a:rPr>
              <a:t> version: Using SSL</a:t>
            </a:r>
            <a:endParaRPr lang="en-US" sz="28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8962"/>
            <a:ext cx="7772400" cy="513916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436316" y="970345"/>
            <a:ext cx="6437149" cy="50167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/>
              <a:t>'use strict'</a:t>
            </a:r>
            <a:r>
              <a:rPr lang="en-US" sz="1000" dirty="0"/>
              <a:t>;  </a:t>
            </a:r>
            <a:br>
              <a:rPr lang="en-US" sz="1000" dirty="0"/>
            </a:br>
            <a:r>
              <a:rPr lang="en-US" sz="1000" b="1" dirty="0" err="1"/>
              <a:t>var</a:t>
            </a:r>
            <a:r>
              <a:rPr lang="en-US" sz="1000" b="1" dirty="0"/>
              <a:t> </a:t>
            </a:r>
            <a:r>
              <a:rPr lang="en-US" sz="1000" dirty="0"/>
              <a:t>fs = require(</a:t>
            </a:r>
            <a:r>
              <a:rPr lang="en-US" sz="1000" b="1" dirty="0"/>
              <a:t>'fs'</a:t>
            </a:r>
            <a:r>
              <a:rPr lang="en-US" sz="1000" dirty="0"/>
              <a:t>);    </a:t>
            </a:r>
            <a:br>
              <a:rPr lang="en-US" sz="1000" dirty="0"/>
            </a:br>
            <a:r>
              <a:rPr lang="en-US" sz="1000" i="1" dirty="0"/>
              <a:t>// you'll probably load configuration from </a:t>
            </a:r>
            <a:r>
              <a:rPr lang="en-US" sz="1000" i="1" dirty="0" err="1"/>
              <a:t>config</a:t>
            </a:r>
            <a:r>
              <a:rPr lang="en-US" sz="1000" i="1" dirty="0"/>
              <a:t>  </a:t>
            </a:r>
            <a:br>
              <a:rPr lang="en-US" sz="1000" i="1" dirty="0"/>
            </a:br>
            <a:r>
              <a:rPr lang="en-US" sz="1000" b="1" dirty="0" err="1"/>
              <a:t>var</a:t>
            </a:r>
            <a:r>
              <a:rPr lang="en-US" sz="1000" b="1" dirty="0"/>
              <a:t> </a:t>
            </a:r>
            <a:r>
              <a:rPr lang="en-US" sz="1000" dirty="0" err="1"/>
              <a:t>cfg</a:t>
            </a:r>
            <a:r>
              <a:rPr lang="en-US" sz="1000" dirty="0"/>
              <a:t> = {    </a:t>
            </a:r>
            <a:br>
              <a:rPr lang="en-US" sz="1000" dirty="0"/>
            </a:br>
            <a:r>
              <a:rPr lang="en-US" sz="1000" dirty="0"/>
              <a:t>    </a:t>
            </a:r>
            <a:r>
              <a:rPr lang="en-US" sz="1000" b="1" dirty="0" err="1"/>
              <a:t>ssl</a:t>
            </a:r>
            <a:r>
              <a:rPr lang="en-US" sz="1000" dirty="0"/>
              <a:t>: </a:t>
            </a:r>
            <a:r>
              <a:rPr lang="en-US" sz="1000" b="1" dirty="0"/>
              <a:t>true</a:t>
            </a:r>
            <a:r>
              <a:rPr lang="en-US" sz="1000" dirty="0"/>
              <a:t>, </a:t>
            </a:r>
            <a:r>
              <a:rPr lang="en-US" sz="1000" b="1" dirty="0"/>
              <a:t>port</a:t>
            </a:r>
            <a:r>
              <a:rPr lang="en-US" sz="1000" dirty="0"/>
              <a:t>: 8080, </a:t>
            </a:r>
            <a:r>
              <a:rPr lang="en-US" sz="1000" b="1" dirty="0" err="1"/>
              <a:t>ssl_key</a:t>
            </a:r>
            <a:r>
              <a:rPr lang="en-US" sz="1000" dirty="0"/>
              <a:t>: </a:t>
            </a:r>
            <a:r>
              <a:rPr lang="en-US" sz="1000" b="1" dirty="0"/>
              <a:t>'./</a:t>
            </a:r>
            <a:r>
              <a:rPr lang="en-US" sz="1000" b="1" dirty="0" err="1"/>
              <a:t>key.pem</a:t>
            </a:r>
            <a:r>
              <a:rPr lang="en-US" sz="1000" b="1" dirty="0"/>
              <a:t>'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</a:t>
            </a:r>
            <a:r>
              <a:rPr lang="en-US" sz="1000" b="1" dirty="0" err="1"/>
              <a:t>ssl_cert</a:t>
            </a:r>
            <a:r>
              <a:rPr lang="en-US" sz="1000" dirty="0"/>
              <a:t>: </a:t>
            </a:r>
            <a:r>
              <a:rPr lang="en-US" sz="1000" b="1" dirty="0"/>
              <a:t>'./</a:t>
            </a:r>
            <a:r>
              <a:rPr lang="en-US" sz="1000" b="1" dirty="0" err="1"/>
              <a:t>cert.pem</a:t>
            </a:r>
            <a:r>
              <a:rPr lang="en-US" sz="1000" b="1" dirty="0"/>
              <a:t>'  </a:t>
            </a:r>
            <a:br>
              <a:rPr lang="en-US" sz="1000" b="1" dirty="0"/>
            </a:br>
            <a:r>
              <a:rPr lang="en-US" sz="1000" dirty="0"/>
              <a:t>};</a:t>
            </a:r>
            <a:br>
              <a:rPr lang="en-US" sz="1000" dirty="0"/>
            </a:br>
            <a:r>
              <a:rPr lang="en-US" sz="1000" b="1" dirty="0" err="1"/>
              <a:t>var</a:t>
            </a:r>
            <a:r>
              <a:rPr lang="en-US" sz="1000" b="1" dirty="0"/>
              <a:t> </a:t>
            </a:r>
            <a:r>
              <a:rPr lang="en-US" sz="1000" dirty="0" err="1"/>
              <a:t>httpServ</a:t>
            </a:r>
            <a:r>
              <a:rPr lang="en-US" sz="1000" dirty="0"/>
              <a:t> = require(</a:t>
            </a:r>
            <a:r>
              <a:rPr lang="en-US" sz="1000" b="1" dirty="0"/>
              <a:t>'https'</a:t>
            </a:r>
            <a:r>
              <a:rPr lang="en-US" sz="1000" dirty="0"/>
              <a:t>);</a:t>
            </a:r>
            <a:br>
              <a:rPr lang="en-US" sz="1000" dirty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000" b="1" dirty="0" err="1"/>
              <a:t>var</a:t>
            </a:r>
            <a:r>
              <a:rPr lang="en-US" sz="1000" b="1" dirty="0"/>
              <a:t> </a:t>
            </a:r>
            <a:r>
              <a:rPr lang="en-US" sz="1000" dirty="0"/>
              <a:t>app = </a:t>
            </a:r>
            <a:r>
              <a:rPr lang="en-US" sz="1000" b="1" dirty="0"/>
              <a:t>null</a:t>
            </a:r>
            <a:r>
              <a:rPr lang="en-US" sz="1000" dirty="0"/>
              <a:t>;    </a:t>
            </a:r>
            <a:r>
              <a:rPr lang="en-US" sz="1000" i="1" dirty="0"/>
              <a:t>// dummy request processing  </a:t>
            </a:r>
            <a:br>
              <a:rPr lang="en-US" sz="1000" i="1" dirty="0"/>
            </a:br>
            <a:r>
              <a:rPr lang="en-US" sz="1000" b="1" dirty="0" err="1"/>
              <a:t>var</a:t>
            </a:r>
            <a:r>
              <a:rPr lang="en-US" sz="1000" b="1" dirty="0"/>
              <a:t> </a:t>
            </a:r>
            <a:r>
              <a:rPr lang="en-US" sz="1000" i="1" dirty="0" err="1"/>
              <a:t>processRequest</a:t>
            </a:r>
            <a:r>
              <a:rPr lang="en-US" sz="1000" i="1" dirty="0"/>
              <a:t> </a:t>
            </a:r>
            <a:r>
              <a:rPr lang="en-US" sz="1000" dirty="0"/>
              <a:t>= </a:t>
            </a:r>
            <a:r>
              <a:rPr lang="en-US" sz="1000" b="1" dirty="0"/>
              <a:t>function </a:t>
            </a:r>
            <a:r>
              <a:rPr lang="en-US" sz="1000" dirty="0"/>
              <a:t>(</a:t>
            </a:r>
            <a:r>
              <a:rPr lang="en-US" sz="1000" dirty="0" err="1"/>
              <a:t>req</a:t>
            </a:r>
            <a:r>
              <a:rPr lang="en-US" sz="1000" dirty="0"/>
              <a:t>, res) {</a:t>
            </a:r>
            <a:br>
              <a:rPr lang="en-US" sz="1000" dirty="0"/>
            </a:br>
            <a:r>
              <a:rPr lang="en-US" sz="1000" dirty="0"/>
              <a:t>    </a:t>
            </a:r>
            <a:r>
              <a:rPr lang="en-US" sz="1000" dirty="0" err="1"/>
              <a:t>res.writeHead</a:t>
            </a:r>
            <a:r>
              <a:rPr lang="en-US" sz="1000" dirty="0"/>
              <a:t>(200);</a:t>
            </a:r>
            <a:br>
              <a:rPr lang="en-US" sz="1000" dirty="0"/>
            </a:br>
            <a:r>
              <a:rPr lang="en-US" sz="1000" dirty="0"/>
              <a:t>    </a:t>
            </a:r>
            <a:r>
              <a:rPr lang="en-US" sz="1000" dirty="0" err="1"/>
              <a:t>res.</a:t>
            </a:r>
            <a:r>
              <a:rPr lang="en-US" sz="1000" b="1" dirty="0" err="1"/>
              <a:t>end</a:t>
            </a:r>
            <a:r>
              <a:rPr lang="en-US" sz="1000" dirty="0"/>
              <a:t>(</a:t>
            </a:r>
            <a:r>
              <a:rPr lang="en-US" sz="1000" b="1" dirty="0"/>
              <a:t>'All glory to </a:t>
            </a:r>
            <a:r>
              <a:rPr lang="en-US" sz="1000" b="1" dirty="0" err="1"/>
              <a:t>WebSockets</a:t>
            </a:r>
            <a:r>
              <a:rPr lang="en-US" sz="1000" b="1" dirty="0"/>
              <a:t>!\n'</a:t>
            </a:r>
            <a:r>
              <a:rPr lang="en-US" sz="1000" dirty="0"/>
              <a:t>);</a:t>
            </a:r>
            <a:br>
              <a:rPr lang="en-US" sz="1000" dirty="0"/>
            </a:br>
            <a:r>
              <a:rPr lang="en-US" sz="1000" dirty="0"/>
              <a:t>};</a:t>
            </a:r>
            <a:br>
              <a:rPr lang="en-US" sz="1000" dirty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app = </a:t>
            </a:r>
            <a:r>
              <a:rPr lang="en-US" sz="1000" dirty="0" err="1"/>
              <a:t>httpServ.createServer</a:t>
            </a:r>
            <a:r>
              <a:rPr lang="en-US" sz="1000" dirty="0"/>
              <a:t>({            </a:t>
            </a:r>
            <a:br>
              <a:rPr lang="en-US" sz="1000" dirty="0"/>
            </a:br>
            <a:r>
              <a:rPr lang="en-US" sz="1000" dirty="0"/>
              <a:t>   </a:t>
            </a:r>
            <a:r>
              <a:rPr lang="en-US" sz="1000" i="1" dirty="0"/>
              <a:t>// providing server with  SSL key/cert      </a:t>
            </a:r>
            <a:br>
              <a:rPr lang="en-US" sz="1000" i="1" dirty="0"/>
            </a:br>
            <a:r>
              <a:rPr lang="en-US" sz="1000" i="1" dirty="0"/>
              <a:t>   </a:t>
            </a:r>
            <a:r>
              <a:rPr lang="en-US" sz="1000" b="1" dirty="0"/>
              <a:t>key</a:t>
            </a:r>
            <a:r>
              <a:rPr lang="en-US" sz="1000" dirty="0"/>
              <a:t>: </a:t>
            </a:r>
            <a:r>
              <a:rPr lang="en-US" sz="1000" dirty="0" err="1"/>
              <a:t>fs.readFileSync</a:t>
            </a:r>
            <a:r>
              <a:rPr lang="en-US" sz="1000" dirty="0"/>
              <a:t>(</a:t>
            </a:r>
            <a:r>
              <a:rPr lang="en-US" sz="1000" dirty="0" err="1"/>
              <a:t>cfg.</a:t>
            </a:r>
            <a:r>
              <a:rPr lang="en-US" sz="1000" b="1" dirty="0" err="1"/>
              <a:t>ssl_key</a:t>
            </a:r>
            <a:r>
              <a:rPr lang="en-US" sz="1000" dirty="0"/>
              <a:t>),      </a:t>
            </a:r>
            <a:br>
              <a:rPr lang="en-US" sz="1000" dirty="0"/>
            </a:br>
            <a:r>
              <a:rPr lang="en-US" sz="1000" dirty="0"/>
              <a:t>   </a:t>
            </a:r>
            <a:r>
              <a:rPr lang="en-US" sz="1000" b="1" dirty="0"/>
              <a:t>cert</a:t>
            </a:r>
            <a:r>
              <a:rPr lang="en-US" sz="1000" dirty="0"/>
              <a:t>: </a:t>
            </a:r>
            <a:r>
              <a:rPr lang="en-US" sz="1000" dirty="0" err="1"/>
              <a:t>fs.readFileSync</a:t>
            </a:r>
            <a:r>
              <a:rPr lang="en-US" sz="1000" dirty="0"/>
              <a:t>(</a:t>
            </a:r>
            <a:r>
              <a:rPr lang="en-US" sz="1000" dirty="0" err="1"/>
              <a:t>cfg.</a:t>
            </a:r>
            <a:r>
              <a:rPr lang="en-US" sz="1000" b="1" dirty="0" err="1"/>
              <a:t>ssl_cert</a:t>
            </a:r>
            <a:r>
              <a:rPr lang="en-US" sz="1000" dirty="0"/>
              <a:t>)    </a:t>
            </a:r>
            <a:br>
              <a:rPr lang="en-US" sz="1000" dirty="0"/>
            </a:br>
            <a:r>
              <a:rPr lang="en-US" sz="1000" dirty="0"/>
              <a:t>    }, </a:t>
            </a:r>
            <a:r>
              <a:rPr lang="en-US" sz="1000" i="1" dirty="0" err="1"/>
              <a:t>processRequest</a:t>
            </a:r>
            <a:r>
              <a:rPr lang="en-US" sz="1000" dirty="0"/>
              <a:t>).listen(</a:t>
            </a:r>
            <a:r>
              <a:rPr lang="en-US" sz="1000" dirty="0" err="1"/>
              <a:t>cfg.</a:t>
            </a:r>
            <a:r>
              <a:rPr lang="en-US" sz="1000" b="1" dirty="0" err="1"/>
              <a:t>port</a:t>
            </a:r>
            <a:r>
              <a:rPr lang="en-US" sz="1000" dirty="0"/>
              <a:t>);  </a:t>
            </a:r>
            <a:br>
              <a:rPr lang="en-US" sz="1000" dirty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000" i="1" dirty="0"/>
              <a:t>// passing or reference to web server so WS would knew port and SSL capabilities    </a:t>
            </a:r>
            <a:br>
              <a:rPr lang="en-US" sz="1000" i="1" dirty="0"/>
            </a:br>
            <a:r>
              <a:rPr lang="en-US" sz="1000" i="1" dirty="0"/>
              <a:t/>
            </a:r>
            <a:br>
              <a:rPr lang="en-US" sz="1000" i="1" dirty="0"/>
            </a:br>
            <a:r>
              <a:rPr lang="en-US" sz="1000" b="1" dirty="0" err="1"/>
              <a:t>var</a:t>
            </a:r>
            <a:r>
              <a:rPr lang="en-US" sz="1000" b="1" dirty="0"/>
              <a:t> </a:t>
            </a:r>
            <a:r>
              <a:rPr lang="en-US" sz="1000" dirty="0" err="1"/>
              <a:t>WebSocketServer</a:t>
            </a:r>
            <a:r>
              <a:rPr lang="en-US" sz="1000" dirty="0"/>
              <a:t> = require(</a:t>
            </a:r>
            <a:r>
              <a:rPr lang="en-US" sz="1000" b="1" dirty="0"/>
              <a:t>'</a:t>
            </a:r>
            <a:r>
              <a:rPr lang="en-US" sz="1000" b="1" dirty="0" err="1"/>
              <a:t>ws</a:t>
            </a:r>
            <a:r>
              <a:rPr lang="en-US" sz="1000" b="1" dirty="0"/>
              <a:t>'</a:t>
            </a:r>
            <a:r>
              <a:rPr lang="en-US" sz="1000" dirty="0"/>
              <a:t>).Server;</a:t>
            </a:r>
            <a:br>
              <a:rPr lang="en-US" sz="1000" dirty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000" b="1" dirty="0" err="1"/>
              <a:t>var</a:t>
            </a:r>
            <a:r>
              <a:rPr lang="en-US" sz="1000" b="1" dirty="0"/>
              <a:t> </a:t>
            </a:r>
            <a:r>
              <a:rPr lang="en-US" sz="1000" dirty="0" err="1"/>
              <a:t>wss</a:t>
            </a:r>
            <a:r>
              <a:rPr lang="en-US" sz="1000" dirty="0"/>
              <a:t> = </a:t>
            </a:r>
            <a:r>
              <a:rPr lang="en-US" sz="1000" b="1" dirty="0"/>
              <a:t>new </a:t>
            </a:r>
            <a:r>
              <a:rPr lang="en-US" sz="1000" dirty="0" err="1"/>
              <a:t>WebSocketServer</a:t>
            </a:r>
            <a:r>
              <a:rPr lang="en-US" sz="1000" dirty="0"/>
              <a:t>({ </a:t>
            </a:r>
            <a:r>
              <a:rPr lang="en-US" sz="1000" b="1" dirty="0"/>
              <a:t>server</a:t>
            </a:r>
            <a:r>
              <a:rPr lang="en-US" sz="1000" dirty="0"/>
              <a:t>: app });</a:t>
            </a:r>
            <a:br>
              <a:rPr lang="en-US" sz="1000" dirty="0"/>
            </a:br>
            <a:r>
              <a:rPr lang="en-US" sz="1000" dirty="0" err="1"/>
              <a:t>wss.</a:t>
            </a:r>
            <a:r>
              <a:rPr lang="en-US" sz="1000" i="1" dirty="0" err="1"/>
              <a:t>on</a:t>
            </a:r>
            <a:r>
              <a:rPr lang="en-US" sz="1000" dirty="0"/>
              <a:t>(</a:t>
            </a:r>
            <a:r>
              <a:rPr lang="en-US" sz="1000" b="1" dirty="0"/>
              <a:t>'connection'</a:t>
            </a:r>
            <a:r>
              <a:rPr lang="en-US" sz="1000" dirty="0"/>
              <a:t>, </a:t>
            </a:r>
            <a:r>
              <a:rPr lang="en-US" sz="1000" b="1" dirty="0"/>
              <a:t>function </a:t>
            </a:r>
            <a:r>
              <a:rPr lang="en-US" sz="1000" dirty="0"/>
              <a:t>(</a:t>
            </a:r>
            <a:r>
              <a:rPr lang="en-US" sz="1000" dirty="0" err="1"/>
              <a:t>wsConnect</a:t>
            </a:r>
            <a:r>
              <a:rPr lang="en-US" sz="1000" dirty="0"/>
              <a:t>) {    </a:t>
            </a:r>
            <a:br>
              <a:rPr lang="en-US" sz="1000" dirty="0"/>
            </a:br>
            <a:r>
              <a:rPr lang="en-US" sz="1000" dirty="0"/>
              <a:t>   </a:t>
            </a:r>
            <a:r>
              <a:rPr lang="en-US" sz="1000" dirty="0" err="1"/>
              <a:t>wsConnect.</a:t>
            </a:r>
            <a:r>
              <a:rPr lang="en-US" sz="1000" i="1" dirty="0" err="1"/>
              <a:t>on</a:t>
            </a:r>
            <a:r>
              <a:rPr lang="en-US" sz="1000" dirty="0"/>
              <a:t>(</a:t>
            </a:r>
            <a:r>
              <a:rPr lang="en-US" sz="1000" b="1" dirty="0"/>
              <a:t>'message'</a:t>
            </a:r>
            <a:r>
              <a:rPr lang="en-US" sz="1000" dirty="0"/>
              <a:t>, </a:t>
            </a:r>
            <a:r>
              <a:rPr lang="en-US" sz="1000" b="1" dirty="0"/>
              <a:t>function </a:t>
            </a:r>
            <a:r>
              <a:rPr lang="en-US" sz="1000" dirty="0"/>
              <a:t>(message) {      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 err="1"/>
              <a:t>console</a:t>
            </a:r>
            <a:r>
              <a:rPr lang="en-US" sz="1000" dirty="0" err="1"/>
              <a:t>.log</a:t>
            </a:r>
            <a:r>
              <a:rPr lang="en-US" sz="1000" dirty="0"/>
              <a:t>(message);    </a:t>
            </a:r>
            <a:br>
              <a:rPr lang="en-US" sz="1000" dirty="0"/>
            </a:br>
            <a:r>
              <a:rPr lang="en-US" sz="1000" dirty="0"/>
              <a:t>       });  </a:t>
            </a:r>
            <a:br>
              <a:rPr lang="en-US" sz="1000" dirty="0"/>
            </a:br>
            <a:r>
              <a:rPr lang="en-US" sz="1000" dirty="0"/>
              <a:t>    });</a:t>
            </a:r>
            <a:br>
              <a:rPr lang="en-US" sz="1000" dirty="0"/>
            </a:br>
            <a:endParaRPr lang="en-GB" sz="1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8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Transmission Control Protocol TCP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623" y="1264555"/>
            <a:ext cx="7537995" cy="526393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16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IPv6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1070" y="1339403"/>
            <a:ext cx="7134895" cy="4803820"/>
          </a:xfrm>
        </p:spPr>
        <p:txBody>
          <a:bodyPr/>
          <a:lstStyle/>
          <a:p>
            <a:r>
              <a:rPr lang="en-US" dirty="0" smtClean="0"/>
              <a:t>IPv4 addresses have been exhausted</a:t>
            </a:r>
          </a:p>
          <a:p>
            <a:r>
              <a:rPr lang="en-US" dirty="0" smtClean="0"/>
              <a:t>IPv6 caters for the massive explosion of connected things in the Internet of Things (</a:t>
            </a:r>
            <a:r>
              <a:rPr lang="en-US" dirty="0" err="1" smtClean="0"/>
              <a:t>IoT</a:t>
            </a:r>
            <a:r>
              <a:rPr lang="en-US" dirty="0" smtClean="0"/>
              <a:t>)</a:t>
            </a:r>
          </a:p>
          <a:p>
            <a:r>
              <a:rPr lang="en-US" dirty="0" smtClean="0"/>
              <a:t>Addresses are 128 bits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070" y="3013925"/>
            <a:ext cx="6965866" cy="345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9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IPv6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1070" y="4739425"/>
            <a:ext cx="7134895" cy="140379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Traffic class replaces Type of Service</a:t>
            </a:r>
          </a:p>
          <a:p>
            <a:r>
              <a:rPr lang="en-US" dirty="0" smtClean="0"/>
              <a:t>Flow Label support for real-time delivery</a:t>
            </a:r>
          </a:p>
          <a:p>
            <a:r>
              <a:rPr lang="en-US" dirty="0" smtClean="0"/>
              <a:t>Next Header: extension headers and IPv4 protocol</a:t>
            </a:r>
          </a:p>
          <a:p>
            <a:r>
              <a:rPr lang="en-US" dirty="0" smtClean="0"/>
              <a:t>Hop Limit: TTL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600" y="249527"/>
            <a:ext cx="6137018" cy="415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IPv6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050" y="2970964"/>
            <a:ext cx="7725915" cy="3172259"/>
          </a:xfrm>
        </p:spPr>
        <p:txBody>
          <a:bodyPr>
            <a:normAutofit/>
          </a:bodyPr>
          <a:lstStyle/>
          <a:p>
            <a:r>
              <a:rPr lang="en-US" dirty="0" smtClean="0"/>
              <a:t>Global Routing Prefix: 1</a:t>
            </a:r>
            <a:r>
              <a:rPr lang="en-US" baseline="30000" dirty="0" smtClean="0"/>
              <a:t>st</a:t>
            </a:r>
            <a:r>
              <a:rPr lang="en-US" dirty="0" smtClean="0"/>
              <a:t> 3 bits are 001 to indicate unicast</a:t>
            </a:r>
          </a:p>
          <a:p>
            <a:r>
              <a:rPr lang="en-US" dirty="0" smtClean="0"/>
              <a:t>Subnet identifier: subnet within site</a:t>
            </a:r>
          </a:p>
          <a:p>
            <a:r>
              <a:rPr lang="en-US" dirty="0" smtClean="0"/>
              <a:t>Interface ID: unique identifier on a subnet</a:t>
            </a:r>
          </a:p>
          <a:p>
            <a:r>
              <a:rPr lang="en-US" dirty="0" smtClean="0"/>
              <a:t>Special addresses:</a:t>
            </a:r>
          </a:p>
          <a:p>
            <a:pPr lvl="1"/>
            <a:r>
              <a:rPr lang="en-US" dirty="0" smtClean="0"/>
              <a:t>::1 equivalent of 127.0.0.1 (loopback)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50" y="1576615"/>
            <a:ext cx="7550692" cy="97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6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TCP/IP 3-way connection establishment and teardown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775" y="1515040"/>
            <a:ext cx="4819150" cy="482691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48575" y="1515040"/>
            <a:ext cx="7772400" cy="5139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SzTx/>
            </a:pPr>
            <a:r>
              <a:rPr lang="en-US" sz="1600" dirty="0" smtClean="0"/>
              <a:t>A</a:t>
            </a:r>
            <a:r>
              <a:rPr lang="en-US" sz="1600" dirty="0" smtClean="0">
                <a:sym typeface="Wingdings"/>
              </a:rPr>
              <a:t>B : SYN, </a:t>
            </a:r>
            <a:r>
              <a:rPr lang="en-US" sz="1600" dirty="0" err="1" smtClean="0">
                <a:sym typeface="Wingdings"/>
              </a:rPr>
              <a:t>ISN</a:t>
            </a:r>
            <a:r>
              <a:rPr lang="en-US" sz="1600" baseline="-25000" dirty="0" err="1" smtClean="0">
                <a:sym typeface="Wingdings"/>
              </a:rPr>
              <a:t>a</a:t>
            </a:r>
            <a:endParaRPr lang="en-US" sz="1600" baseline="-25000" dirty="0" smtClean="0">
              <a:sym typeface="Wingdings"/>
            </a:endParaRPr>
          </a:p>
          <a:p>
            <a:pPr fontAlgn="auto">
              <a:buSzTx/>
            </a:pPr>
            <a:r>
              <a:rPr lang="en-US" sz="1600" dirty="0" smtClean="0">
                <a:sym typeface="Wingdings"/>
              </a:rPr>
              <a:t>B  A: SYN, </a:t>
            </a:r>
            <a:r>
              <a:rPr lang="en-US" sz="1600" dirty="0" err="1" smtClean="0">
                <a:sym typeface="Wingdings"/>
              </a:rPr>
              <a:t>ISN</a:t>
            </a:r>
            <a:r>
              <a:rPr lang="en-US" sz="1600" baseline="-25000" dirty="0" err="1" smtClean="0">
                <a:sym typeface="Wingdings"/>
              </a:rPr>
              <a:t>b</a:t>
            </a:r>
            <a:r>
              <a:rPr lang="en-US" sz="1600" dirty="0" smtClean="0">
                <a:sym typeface="Wingdings"/>
              </a:rPr>
              <a:t>, ACK(</a:t>
            </a:r>
            <a:r>
              <a:rPr lang="en-US" sz="1600" dirty="0" err="1" smtClean="0">
                <a:sym typeface="Wingdings"/>
              </a:rPr>
              <a:t>ISN</a:t>
            </a:r>
            <a:r>
              <a:rPr lang="en-US" sz="1600" baseline="-25000" dirty="0" err="1" smtClean="0">
                <a:sym typeface="Wingdings"/>
              </a:rPr>
              <a:t>a</a:t>
            </a:r>
            <a:r>
              <a:rPr lang="en-US" sz="1600" dirty="0" smtClean="0">
                <a:sym typeface="Wingdings"/>
              </a:rPr>
              <a:t>)</a:t>
            </a:r>
          </a:p>
          <a:p>
            <a:pPr fontAlgn="auto">
              <a:buSzTx/>
            </a:pPr>
            <a:r>
              <a:rPr lang="en-US" sz="1600" dirty="0" smtClean="0">
                <a:sym typeface="Wingdings"/>
              </a:rPr>
              <a:t>A </a:t>
            </a:r>
            <a:r>
              <a:rPr lang="en-US" sz="1600" dirty="0">
                <a:sym typeface="Wingdings"/>
              </a:rPr>
              <a:t> </a:t>
            </a:r>
            <a:r>
              <a:rPr lang="en-US" sz="1600" dirty="0" smtClean="0">
                <a:sym typeface="Wingdings"/>
              </a:rPr>
              <a:t>B: ACK(</a:t>
            </a:r>
            <a:r>
              <a:rPr lang="en-US" sz="1600" dirty="0" err="1" smtClean="0">
                <a:sym typeface="Wingdings"/>
              </a:rPr>
              <a:t>ISN</a:t>
            </a:r>
            <a:r>
              <a:rPr lang="en-US" sz="1600" baseline="-25000" dirty="0" err="1" smtClean="0">
                <a:sym typeface="Wingdings"/>
              </a:rPr>
              <a:t>b</a:t>
            </a:r>
            <a:r>
              <a:rPr lang="en-US" sz="1600" dirty="0" smtClean="0">
                <a:sym typeface="Wingdings"/>
              </a:rPr>
              <a:t>)</a:t>
            </a:r>
          </a:p>
          <a:p>
            <a:pPr fontAlgn="auto">
              <a:buSzTx/>
            </a:pPr>
            <a:r>
              <a:rPr lang="en-US" sz="1600" dirty="0" smtClean="0">
                <a:sym typeface="Wingdings"/>
              </a:rPr>
              <a:t>SSN: Synchronize sequence number</a:t>
            </a:r>
            <a:endParaRPr lang="en-US" sz="1600" dirty="0"/>
          </a:p>
          <a:p>
            <a:pPr fontAlgn="auto">
              <a:buSzTx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4884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TCP/IP Retransmissions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8962"/>
            <a:ext cx="7772400" cy="51391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TCP/IP </a:t>
            </a:r>
            <a:r>
              <a:rPr lang="en-US" dirty="0" smtClean="0"/>
              <a:t>covers a range of distances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cms</a:t>
            </a:r>
            <a:r>
              <a:rPr lang="en-US" dirty="0" smtClean="0"/>
              <a:t> to </a:t>
            </a:r>
            <a:r>
              <a:rPr lang="en-US" dirty="0" err="1" smtClean="0"/>
              <a:t>kms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smtClean="0"/>
              <a:t>TCP/IP </a:t>
            </a:r>
            <a:r>
              <a:rPr lang="en-US" dirty="0"/>
              <a:t>uses a sliding window </a:t>
            </a:r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timeouts </a:t>
            </a:r>
            <a:r>
              <a:rPr lang="en-US" dirty="0"/>
              <a:t>are employed to force re-transmissions. </a:t>
            </a:r>
          </a:p>
          <a:p>
            <a:r>
              <a:rPr lang="en-US" dirty="0" smtClean="0"/>
              <a:t>TCP </a:t>
            </a:r>
            <a:r>
              <a:rPr lang="en-US" dirty="0"/>
              <a:t>maintains a dynamic estimate of the current </a:t>
            </a:r>
            <a:r>
              <a:rPr lang="en-US" i="1" dirty="0"/>
              <a:t>round trip time </a:t>
            </a:r>
            <a:r>
              <a:rPr lang="en-US" dirty="0"/>
              <a:t>(RTT) for each connection. </a:t>
            </a:r>
            <a:endParaRPr lang="en-US" dirty="0" smtClean="0"/>
          </a:p>
          <a:p>
            <a:pPr lvl="1"/>
            <a:r>
              <a:rPr lang="en-US" dirty="0" smtClean="0"/>
              <a:t>TCP </a:t>
            </a:r>
            <a:r>
              <a:rPr lang="en-US" dirty="0"/>
              <a:t>averages RTTs into a </a:t>
            </a:r>
            <a:r>
              <a:rPr lang="en-US" i="1" dirty="0"/>
              <a:t>smoothed </a:t>
            </a:r>
            <a:r>
              <a:rPr lang="en-US" dirty="0"/>
              <a:t>round trip time (SRTT)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SRTT </a:t>
            </a:r>
            <a:r>
              <a:rPr lang="en-US" dirty="0"/>
              <a:t>= (α x SRTT) + ((1-α) x RTT) </a:t>
            </a:r>
          </a:p>
          <a:p>
            <a:pPr lvl="1"/>
            <a:r>
              <a:rPr lang="en-US" dirty="0" smtClean="0"/>
              <a:t>α  = smoothing </a:t>
            </a:r>
            <a:r>
              <a:rPr lang="en-US" dirty="0"/>
              <a:t>factor that determines </a:t>
            </a:r>
            <a:r>
              <a:rPr lang="en-US" dirty="0" smtClean="0"/>
              <a:t>weight of </a:t>
            </a:r>
            <a:r>
              <a:rPr lang="en-US" dirty="0" smtClean="0"/>
              <a:t>new values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α=1, the new value of RTT is ignored,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α=0 all previous values are ignored. </a:t>
            </a:r>
            <a:endParaRPr lang="en-US" dirty="0" smtClean="0"/>
          </a:p>
          <a:p>
            <a:pPr lvl="1"/>
            <a:r>
              <a:rPr lang="en-US" dirty="0" smtClean="0"/>
              <a:t>Typically </a:t>
            </a:r>
            <a:r>
              <a:rPr lang="en-US" dirty="0"/>
              <a:t>α is between 0.8 and 0.9. </a:t>
            </a:r>
          </a:p>
          <a:p>
            <a:r>
              <a:rPr lang="en-US" dirty="0"/>
              <a:t>The SRTT estimates the average round trip time.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also allow for queuing and transmission delays, TCP also calculates the </a:t>
            </a:r>
            <a:r>
              <a:rPr lang="en-US" i="1" dirty="0"/>
              <a:t>mean deviation </a:t>
            </a:r>
            <a:r>
              <a:rPr lang="en-US" dirty="0"/>
              <a:t>(MDEV) of the RTT from the measured value. </a:t>
            </a:r>
          </a:p>
          <a:p>
            <a:r>
              <a:rPr lang="en-US" dirty="0"/>
              <a:t>This is also smoothed: </a:t>
            </a:r>
          </a:p>
          <a:p>
            <a:pPr marL="400050" lvl="1" indent="0">
              <a:buNone/>
            </a:pPr>
            <a:r>
              <a:rPr lang="en-US" dirty="0"/>
              <a:t>SMDEV = (α x SMDEV) + ((1-α) x MDEV)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RTO </a:t>
            </a:r>
            <a:r>
              <a:rPr lang="en-US" dirty="0"/>
              <a:t>= SRTT + 2 x SMDEV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81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TCP/IP Congestion Control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8962"/>
            <a:ext cx="7772400" cy="5139160"/>
          </a:xfrm>
        </p:spPr>
        <p:txBody>
          <a:bodyPr>
            <a:normAutofit/>
          </a:bodyPr>
          <a:lstStyle/>
          <a:p>
            <a:r>
              <a:rPr lang="en-US" dirty="0" smtClean="0"/>
              <a:t>Most important and most “tinkered with” feature of TCP</a:t>
            </a:r>
            <a:endParaRPr lang="en-US" dirty="0" smtClean="0"/>
          </a:p>
          <a:p>
            <a:r>
              <a:rPr lang="en-US" dirty="0" smtClean="0"/>
              <a:t>Metric of congestion is overall packet loss. </a:t>
            </a:r>
            <a:endParaRPr lang="en-US" dirty="0"/>
          </a:p>
          <a:p>
            <a:r>
              <a:rPr lang="en-US" dirty="0" smtClean="0"/>
              <a:t>TCP receiver puts remaining buffer available to sender in </a:t>
            </a:r>
            <a:r>
              <a:rPr lang="en-US" i="1" dirty="0" smtClean="0"/>
              <a:t>Window </a:t>
            </a:r>
            <a:r>
              <a:rPr lang="en-US" dirty="0"/>
              <a:t>field of an acknowledgment </a:t>
            </a:r>
            <a:r>
              <a:rPr lang="en-US" dirty="0" smtClean="0"/>
              <a:t>header</a:t>
            </a:r>
          </a:p>
          <a:p>
            <a:r>
              <a:rPr lang="en-US" dirty="0" smtClean="0"/>
              <a:t>When </a:t>
            </a:r>
            <a:r>
              <a:rPr lang="en-US" dirty="0"/>
              <a:t>a message is lost, the TCP sender could naively retransmit enough data to fill the receiver's buffers. Instead, TCP commences by sending a single packet. If an acknowledgment for this single packet returns, the sender next transmits two packets; if all of their acknowledgments return, up to four, and so on. </a:t>
            </a:r>
          </a:p>
          <a:p>
            <a:r>
              <a:rPr lang="en-US" dirty="0"/>
              <a:t>In effect, the protocol </a:t>
            </a:r>
            <a:r>
              <a:rPr lang="en-US" dirty="0" err="1" smtClean="0"/>
              <a:t>doublesthe</a:t>
            </a:r>
            <a:r>
              <a:rPr lang="en-US" dirty="0" smtClean="0"/>
              <a:t> </a:t>
            </a:r>
            <a:r>
              <a:rPr lang="en-US" dirty="0"/>
              <a:t>sender's sliding window until packets are lost; it then restarts at 1. </a:t>
            </a:r>
          </a:p>
          <a:p>
            <a:r>
              <a:rPr lang="en-US" dirty="0"/>
              <a:t>TCP/IP responds to congestion by backing-off quickly, </a:t>
            </a:r>
            <a:r>
              <a:rPr lang="en-US" dirty="0" smtClean="0"/>
              <a:t>and then slowly </a:t>
            </a:r>
            <a:r>
              <a:rPr lang="en-US" dirty="0"/>
              <a:t>increasing offered traffic.</a:t>
            </a:r>
            <a:br>
              <a:rPr lang="en-US" dirty="0"/>
            </a:br>
            <a:r>
              <a:rPr lang="en-US" dirty="0" smtClean="0"/>
              <a:t>RFC </a:t>
            </a:r>
            <a:r>
              <a:rPr lang="en-US" dirty="0"/>
              <a:t>2001.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29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34759</TotalTime>
  <Words>1253</Words>
  <Application>Microsoft Macintosh PowerPoint</Application>
  <PresentationFormat>On-screen Show (4:3)</PresentationFormat>
  <Paragraphs>396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Calibri Light</vt:lpstr>
      <vt:lpstr>Century Gothic</vt:lpstr>
      <vt:lpstr>Courier</vt:lpstr>
      <vt:lpstr>Mangal</vt:lpstr>
      <vt:lpstr>Tahoma</vt:lpstr>
      <vt:lpstr>Times New Roman</vt:lpstr>
      <vt:lpstr>Wingdings</vt:lpstr>
      <vt:lpstr>Wingdings 3</vt:lpstr>
      <vt:lpstr>Arial</vt:lpstr>
      <vt:lpstr>Wisp</vt:lpstr>
      <vt:lpstr>9. Internet Transport Layer Protocols</vt:lpstr>
      <vt:lpstr>Internet Transport Layer Protocols</vt:lpstr>
      <vt:lpstr>Transmission Control Protocol TCP</vt:lpstr>
      <vt:lpstr>IPv6</vt:lpstr>
      <vt:lpstr>IPv6</vt:lpstr>
      <vt:lpstr>IPv6</vt:lpstr>
      <vt:lpstr>TCP/IP 3-way connection establishment and teardown</vt:lpstr>
      <vt:lpstr>TCP/IP Retransmissions</vt:lpstr>
      <vt:lpstr>TCP/IP Congestion Control</vt:lpstr>
      <vt:lpstr>Network APIs</vt:lpstr>
      <vt:lpstr>An Example Network API - Berkeley Sockets </vt:lpstr>
      <vt:lpstr>Berkeley Sockets continued</vt:lpstr>
      <vt:lpstr>Domain Addressing</vt:lpstr>
      <vt:lpstr>Establishing sockets with OS system calls</vt:lpstr>
      <vt:lpstr>Naming Sockets</vt:lpstr>
      <vt:lpstr>Naming Sockets II</vt:lpstr>
      <vt:lpstr>Naming Sockets II</vt:lpstr>
      <vt:lpstr>Socket Summary</vt:lpstr>
      <vt:lpstr>Client app  in C</vt:lpstr>
      <vt:lpstr>Server app in C</vt:lpstr>
      <vt:lpstr>A Remote Login Client</vt:lpstr>
      <vt:lpstr>Why you would never write an app like these</vt:lpstr>
      <vt:lpstr>Node.js WebSockets version: Server</vt:lpstr>
      <vt:lpstr>Node.js WebSockets version: Client</vt:lpstr>
      <vt:lpstr>Node.js WebSockets version: Using SSL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basics; Faults and failures</dc:title>
  <dc:subject>Scalable and Cloud Computing</dc:subject>
  <dc:creator>Andreas Haeberlen</dc:creator>
  <cp:keywords>NETS 212</cp:keywords>
  <dc:description>http://www.cis.upenn.edu/~nets212/</dc:description>
  <cp:lastModifiedBy>David</cp:lastModifiedBy>
  <cp:revision>4106</cp:revision>
  <dcterms:created xsi:type="dcterms:W3CDTF">1999-05-23T11:18:07Z</dcterms:created>
  <dcterms:modified xsi:type="dcterms:W3CDTF">2017-05-03T14:41:08Z</dcterms:modified>
  <cp:category>Lecture</cp:category>
</cp:coreProperties>
</file>