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14"/>
  </p:notesMasterIdLst>
  <p:handoutMasterIdLst>
    <p:handoutMasterId r:id="rId15"/>
  </p:handoutMasterIdLst>
  <p:sldIdLst>
    <p:sldId id="538" r:id="rId2"/>
    <p:sldId id="950" r:id="rId3"/>
    <p:sldId id="965" r:id="rId4"/>
    <p:sldId id="966" r:id="rId5"/>
    <p:sldId id="967" r:id="rId6"/>
    <p:sldId id="968" r:id="rId7"/>
    <p:sldId id="969" r:id="rId8"/>
    <p:sldId id="971" r:id="rId9"/>
    <p:sldId id="972" r:id="rId10"/>
    <p:sldId id="973" r:id="rId11"/>
    <p:sldId id="974" r:id="rId12"/>
    <p:sldId id="975" r:id="rId13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16"/>
      <p:bold r:id="rId17"/>
      <p:italic r:id="rId18"/>
    </p:embeddedFont>
  </p:embeddedFontLst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00FF0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84800" autoAdjust="0"/>
  </p:normalViewPr>
  <p:slideViewPr>
    <p:cSldViewPr snapToGrid="0">
      <p:cViewPr varScale="1">
        <p:scale>
          <a:sx n="75" d="100"/>
          <a:sy n="75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21AC7A0-033D-40F8-9A3C-EAA1A6ACA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9CB839-3574-4888-B926-79A04FE63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A726188-4F5A-4D30-AC40-E89AD333C25B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19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50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17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71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39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1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98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83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49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05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bg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6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FB5C-461F-4FF1-B96B-20A8319FA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9793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7048-238C-437C-A302-14BEB7E1C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357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F161-7CB3-40BD-B8D3-980771DFC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79580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CA7B-2264-4115-8E63-F3783D9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2067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4EE7-42B0-46FD-83AE-A057EDCA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1947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6B21-C059-46C4-A673-8FCCAD018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42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BA92-3195-4AB7-A6AE-5D8FC6F32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22335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2829-062B-43D0-A332-A762195DE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3458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EAC8-6934-4569-9FAB-AFCB1B9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523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8B959-CA7E-4C24-9C76-4BF3C0F61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7001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9B8B-0955-4BE4-A54F-A0801468F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2067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7C22-7F47-4517-8CD8-C7D79B8A0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7253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DC7D-B782-425F-BB77-C0A7E2D7C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7137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8CFF-3AD7-454A-9800-55C286B2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82" r:id="rId1"/>
    <p:sldLayoutId id="2147485569" r:id="rId2"/>
    <p:sldLayoutId id="2147485570" r:id="rId3"/>
    <p:sldLayoutId id="2147485571" r:id="rId4"/>
    <p:sldLayoutId id="2147485572" r:id="rId5"/>
    <p:sldLayoutId id="2147485573" r:id="rId6"/>
    <p:sldLayoutId id="2147485574" r:id="rId7"/>
    <p:sldLayoutId id="2147485575" r:id="rId8"/>
    <p:sldLayoutId id="2147485576" r:id="rId9"/>
    <p:sldLayoutId id="2147485577" r:id="rId10"/>
    <p:sldLayoutId id="2147485578" r:id="rId11"/>
    <p:sldLayoutId id="2147485579" r:id="rId12"/>
    <p:sldLayoutId id="2147485580" r:id="rId13"/>
    <p:sldLayoutId id="214748558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3909" y="2376817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Mission Planner Advanced Features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and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Hardware-in-the-Loop Simulation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96913" y="5546725"/>
            <a:ext cx="77676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2/9/15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28637" y="4822825"/>
            <a:ext cx="81041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 kern="0" dirty="0" smtClean="0">
                <a:latin typeface="Arial" charset="0"/>
              </a:rPr>
              <a:t>Melanie Clark</a:t>
            </a: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5292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2400" dirty="0" smtClean="0"/>
              <a:t>In X-Plane: Settings -&gt; Net Connection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Enter IP of computer running MP</a:t>
            </a:r>
          </a:p>
          <a:p>
            <a:r>
              <a:rPr lang="en-US" sz="2400" dirty="0" smtClean="0"/>
              <a:t>IP in image is loopback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0" y="2328202"/>
            <a:ext cx="7620000" cy="2390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0783127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5633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93" y="2020966"/>
            <a:ext cx="5364945" cy="399322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" y="1831780"/>
            <a:ext cx="3413234" cy="459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kern="0" dirty="0" smtClean="0"/>
              <a:t>Check X-Plane box</a:t>
            </a:r>
          </a:p>
          <a:p>
            <a:r>
              <a:rPr lang="en-US" sz="2300" kern="0" dirty="0" smtClean="0"/>
              <a:t>Enter IP of computer running X-Plane (port 49000)</a:t>
            </a:r>
          </a:p>
          <a:p>
            <a:r>
              <a:rPr lang="en-US" sz="2300" kern="0" dirty="0" smtClean="0"/>
              <a:t>Select </a:t>
            </a:r>
            <a:r>
              <a:rPr lang="en-US" sz="2300" kern="0" dirty="0" err="1" smtClean="0"/>
              <a:t>Sim</a:t>
            </a:r>
            <a:r>
              <a:rPr lang="en-US" sz="2300" kern="0" dirty="0" smtClean="0"/>
              <a:t> Link Start/Stop</a:t>
            </a:r>
          </a:p>
          <a:p>
            <a:r>
              <a:rPr lang="en-US" sz="2300" kern="0" dirty="0" smtClean="0"/>
              <a:t>To test: set three RC toggle switch modes to Manual, </a:t>
            </a:r>
            <a:r>
              <a:rPr lang="en-US" sz="2300" kern="0" dirty="0" err="1" smtClean="0"/>
              <a:t>Stabalize</a:t>
            </a:r>
            <a:r>
              <a:rPr lang="en-US" sz="2300" kern="0" dirty="0" smtClean="0"/>
              <a:t> and RTL via </a:t>
            </a:r>
            <a:r>
              <a:rPr lang="en-US" sz="2300" kern="0" dirty="0" err="1" smtClean="0"/>
              <a:t>MAVLink</a:t>
            </a:r>
            <a:r>
              <a:rPr lang="en-US" sz="2300" kern="0" dirty="0"/>
              <a:t/>
            </a:r>
            <a:br>
              <a:rPr lang="en-US" sz="2300" kern="0" dirty="0"/>
            </a:br>
            <a:r>
              <a:rPr lang="en-US" sz="2300" kern="0" dirty="0" smtClean="0"/>
              <a:t>(ctrl-G)</a:t>
            </a:r>
            <a:r>
              <a:rPr lang="en-US" sz="2400" kern="0" dirty="0" smtClean="0"/>
              <a:t/>
            </a:r>
            <a:br>
              <a:rPr lang="en-US" sz="2400" kern="0" dirty="0" smtClean="0"/>
            </a:br>
            <a:endParaRPr lang="en-US" sz="2400" kern="0" dirty="0" smtClean="0"/>
          </a:p>
          <a:p>
            <a:endParaRPr lang="en-US" sz="2400" kern="0" dirty="0" smtClean="0"/>
          </a:p>
          <a:p>
            <a:pPr marL="0" indent="0">
              <a:buFont typeface="Wingdings" pitchFamily="2" charset="2"/>
              <a:buNone/>
            </a:pPr>
            <a:endParaRPr lang="en-US" sz="2400" kern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324534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5633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199" y="1831780"/>
            <a:ext cx="2833689" cy="463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300" kern="0" dirty="0" smtClean="0"/>
              <a:t>Once flying in </a:t>
            </a:r>
            <a:r>
              <a:rPr lang="en-US" sz="2300" kern="0" dirty="0" err="1" smtClean="0"/>
              <a:t>sim</a:t>
            </a:r>
            <a:r>
              <a:rPr lang="en-US" sz="2300" kern="0" dirty="0" smtClean="0"/>
              <a:t>, hit ‘C’ to view plane</a:t>
            </a:r>
          </a:p>
          <a:p>
            <a:r>
              <a:rPr lang="en-US" sz="2300" kern="0" dirty="0" smtClean="0"/>
              <a:t>Verify transmitter sticks move control surfaces in correct direction</a:t>
            </a:r>
          </a:p>
          <a:p>
            <a:pPr lvl="1"/>
            <a:r>
              <a:rPr lang="en-US" sz="1900" kern="0" dirty="0" smtClean="0"/>
              <a:t>Reversal is done as normal RC control</a:t>
            </a:r>
          </a:p>
          <a:p>
            <a:r>
              <a:rPr lang="en-US" sz="2300" kern="0" dirty="0" smtClean="0"/>
              <a:t>Enjoy your flight!</a:t>
            </a:r>
            <a:endParaRPr lang="en-US" sz="2400" kern="0" dirty="0" smtClean="0"/>
          </a:p>
          <a:p>
            <a:pPr marL="0" indent="0">
              <a:buFont typeface="Wingdings" pitchFamily="2" charset="2"/>
              <a:buNone/>
            </a:pPr>
            <a:endParaRPr lang="en-US" sz="24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8" y="1831780"/>
            <a:ext cx="6038850" cy="4457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942514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February 9, </a:t>
            </a:r>
            <a:r>
              <a:rPr lang="en-US" dirty="0"/>
              <a:t>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Mission Planner Advanced Features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6370" y="1300068"/>
            <a:ext cx="4650441" cy="50738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Google Earth Logging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flight automatically logged, saved as .</a:t>
            </a:r>
            <a:r>
              <a:rPr lang="en-US" dirty="0" err="1" smtClean="0"/>
              <a:t>tlog</a:t>
            </a:r>
            <a:r>
              <a:rPr lang="en-US" dirty="0"/>
              <a:t> in </a:t>
            </a:r>
            <a:r>
              <a:rPr lang="en-US" dirty="0" smtClean="0"/>
              <a:t>“logs” subfolder of Mission Planner</a:t>
            </a:r>
          </a:p>
          <a:p>
            <a:r>
              <a:rPr lang="en-US" dirty="0" err="1" smtClean="0"/>
              <a:t>Telem</a:t>
            </a:r>
            <a:r>
              <a:rPr lang="en-US" dirty="0" smtClean="0"/>
              <a:t>. uplink rates adjustable in MP </a:t>
            </a:r>
            <a:br>
              <a:rPr lang="en-US" dirty="0" smtClean="0"/>
            </a:br>
            <a:r>
              <a:rPr lang="en-US" dirty="0" smtClean="0"/>
              <a:t>-&gt;</a:t>
            </a:r>
            <a:r>
              <a:rPr lang="en-US" dirty="0" err="1" smtClean="0"/>
              <a:t>Config</a:t>
            </a:r>
            <a:r>
              <a:rPr lang="en-US" dirty="0" smtClean="0"/>
              <a:t>/Tuning&gt;Planner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73" y="1958594"/>
            <a:ext cx="4145227" cy="28734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26641" y="1304037"/>
            <a:ext cx="6741160" cy="50738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Google Earth Logging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Flight modes viewed individually</a:t>
            </a:r>
          </a:p>
          <a:p>
            <a:r>
              <a:rPr lang="en-US" dirty="0" err="1" smtClean="0"/>
              <a:t>Lat</a:t>
            </a:r>
            <a:r>
              <a:rPr lang="en-US" dirty="0" smtClean="0"/>
              <a:t>/Long, Altitude/Pitch/Roll/Yaw data available for each point.</a:t>
            </a:r>
          </a:p>
          <a:p>
            <a:r>
              <a:rPr lang="en-US" dirty="0" smtClean="0"/>
              <a:t>First-person view replay available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5" y="1436637"/>
            <a:ext cx="1790855" cy="480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018860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304037"/>
            <a:ext cx="8991601" cy="27193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Mission Planning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Point-and-click flight paths</a:t>
            </a:r>
          </a:p>
          <a:p>
            <a:pPr lvl="1"/>
            <a:r>
              <a:rPr lang="en-US" dirty="0" smtClean="0"/>
              <a:t>Takeoff, WP, loiter, RTL, land &amp; more</a:t>
            </a:r>
          </a:p>
          <a:p>
            <a:r>
              <a:rPr lang="en-US" dirty="0" smtClean="0"/>
              <a:t>Loiter options: forever, # circles, specific time</a:t>
            </a:r>
          </a:p>
          <a:p>
            <a:r>
              <a:rPr lang="en-US" dirty="0" smtClean="0"/>
              <a:t>New mission can be programmed and uploaded via telemetry during active mission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3" y="4737436"/>
            <a:ext cx="6507809" cy="17053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303157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304037"/>
            <a:ext cx="8991601" cy="27193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Other Mission Planning Features of Interest</a:t>
            </a:r>
            <a:br>
              <a:rPr lang="en-US" dirty="0" smtClean="0"/>
            </a:br>
            <a:r>
              <a:rPr lang="en-US" sz="1800" dirty="0" smtClean="0"/>
              <a:t>(from drop-down menus)</a:t>
            </a:r>
          </a:p>
          <a:p>
            <a:r>
              <a:rPr lang="en-US" sz="2000" dirty="0" err="1" smtClean="0"/>
              <a:t>Condition_Delay</a:t>
            </a:r>
            <a:endParaRPr lang="en-US" sz="2000" dirty="0" smtClean="0"/>
          </a:p>
          <a:p>
            <a:pPr lvl="1"/>
            <a:r>
              <a:rPr lang="en-US" sz="2000" dirty="0" smtClean="0"/>
              <a:t>Delays execution of next command</a:t>
            </a:r>
          </a:p>
          <a:p>
            <a:r>
              <a:rPr lang="en-US" sz="2000" dirty="0" err="1" smtClean="0"/>
              <a:t>Do_Set_ROI</a:t>
            </a:r>
            <a:endParaRPr lang="en-US" sz="2000" dirty="0" smtClean="0"/>
          </a:p>
          <a:p>
            <a:pPr lvl="1"/>
            <a:r>
              <a:rPr lang="en-US" sz="2000" dirty="0" smtClean="0"/>
              <a:t>Points nose of vehicle and camera gimbal to the programmed “region of interest”</a:t>
            </a:r>
          </a:p>
          <a:p>
            <a:r>
              <a:rPr lang="en-US" sz="2000" dirty="0" err="1" smtClean="0"/>
              <a:t>Do_Jump</a:t>
            </a:r>
            <a:endParaRPr lang="en-US" sz="2000" dirty="0" smtClean="0"/>
          </a:p>
          <a:p>
            <a:pPr lvl="1"/>
            <a:r>
              <a:rPr lang="en-US" sz="2000" dirty="0" smtClean="0"/>
              <a:t>Jumps to specific WP specific # of times. (Useable only 3 times per mission)</a:t>
            </a:r>
          </a:p>
          <a:p>
            <a:r>
              <a:rPr lang="en-US" sz="2000" dirty="0" err="1" smtClean="0"/>
              <a:t>Do_Change_Speed</a:t>
            </a:r>
            <a:endParaRPr lang="en-US" sz="2000" dirty="0" smtClean="0"/>
          </a:p>
          <a:p>
            <a:r>
              <a:rPr lang="en-US" sz="2000" dirty="0" err="1" smtClean="0"/>
              <a:t>Do_Set_Cam_Trigg_Dist</a:t>
            </a:r>
            <a:endParaRPr lang="en-US" sz="2000" dirty="0" smtClean="0"/>
          </a:p>
          <a:p>
            <a:pPr lvl="1"/>
            <a:r>
              <a:rPr lang="en-US" sz="2000" dirty="0" smtClean="0"/>
              <a:t>Triggers the camera shutter at regular distance intervals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813521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304037"/>
            <a:ext cx="8991601" cy="53253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RTL: Return to Launch</a:t>
            </a:r>
          </a:p>
          <a:p>
            <a:r>
              <a:rPr lang="en-US" sz="2200" dirty="0" smtClean="0"/>
              <a:t>Returns plane to launch point (where GPS lock first established)</a:t>
            </a:r>
          </a:p>
          <a:p>
            <a:r>
              <a:rPr lang="en-US" sz="2200" dirty="0" smtClean="0"/>
              <a:t>Plane will rise to RTL_ALT as it returns home</a:t>
            </a:r>
          </a:p>
          <a:p>
            <a:r>
              <a:rPr lang="en-US" sz="2200" dirty="0" smtClean="0"/>
              <a:t>Important to acquire GPS lock before arming for any GPS dependent mode to work properly.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Flight Modes</a:t>
            </a:r>
          </a:p>
          <a:p>
            <a:r>
              <a:rPr lang="en-US" sz="2200" dirty="0" smtClean="0"/>
              <a:t>Flight modes assigned to transmitter switches in MP</a:t>
            </a:r>
            <a:br>
              <a:rPr lang="en-US" sz="2200" dirty="0" smtClean="0"/>
            </a:br>
            <a:r>
              <a:rPr lang="en-US" sz="2200" dirty="0" smtClean="0"/>
              <a:t>-&gt;Initial Setup -&gt; Flight Modes</a:t>
            </a:r>
          </a:p>
          <a:p>
            <a:r>
              <a:rPr lang="en-US" sz="2200" dirty="0" smtClean="0"/>
              <a:t>When switched to Auto (Programmed Mission), plane continues from previous mission item</a:t>
            </a:r>
          </a:p>
          <a:p>
            <a:r>
              <a:rPr lang="en-US" sz="2200" dirty="0" smtClean="0"/>
              <a:t>While in Auto, pilot has partial control of plane via “stick mixing,” similar to FBWA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785473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12816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0" y="2013857"/>
            <a:ext cx="5815797" cy="4234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1752268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5292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r>
              <a:rPr lang="en-US" sz="1000" dirty="0"/>
              <a:t> </a:t>
            </a:r>
            <a:endParaRPr lang="en-US" dirty="0" smtClean="0"/>
          </a:p>
          <a:p>
            <a:r>
              <a:rPr lang="en-US" sz="2400" dirty="0" smtClean="0"/>
              <a:t>APM connected to computer by USB but not “Connected” to Mission Planner</a:t>
            </a:r>
          </a:p>
          <a:p>
            <a:r>
              <a:rPr lang="en-US" sz="2400" dirty="0" smtClean="0"/>
              <a:t>In Mission Planner Initial Setup -&gt; HIL Simulator -&gt; Plane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MP serves as bridge to X-Plane and sends output from APM to flight simulator</a:t>
            </a:r>
          </a:p>
          <a:p>
            <a:r>
              <a:rPr lang="en-US" sz="2400" dirty="0" smtClean="0"/>
              <a:t>X-Plane and MP can run on separate computers, as they communicate over network (important for improved framerate)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3158719"/>
            <a:ext cx="6096528" cy="708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9082702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February 9, 2015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Mission Planner Advanced Features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02437"/>
            <a:ext cx="8720138" cy="5292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Hardware-in-the-Loop Simulation With X-Plane</a:t>
            </a:r>
            <a:br>
              <a:rPr lang="en-US" dirty="0" smtClean="0"/>
            </a:b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2400" dirty="0" smtClean="0"/>
              <a:t>In X-Plane: Settings -&gt; Data Input &amp; Output</a:t>
            </a:r>
            <a:r>
              <a:rPr lang="en-US" sz="1000" dirty="0" smtClean="0"/>
              <a:t>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9" y="2262609"/>
            <a:ext cx="5720339" cy="4299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901979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63737</TotalTime>
  <Words>307</Words>
  <Application>Microsoft Office PowerPoint</Application>
  <PresentationFormat>On-screen Show (4:3)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Garamond</vt:lpstr>
      <vt:lpstr>Wingdings</vt:lpstr>
      <vt:lpstr>Arial</vt:lpstr>
      <vt:lpstr>Times New Roman</vt:lpstr>
      <vt:lpstr>Pixel</vt:lpstr>
      <vt:lpstr>Mission Planner Advanced Features and Hardware-in-the-Loop Simulation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  <vt:lpstr>Mission Planner Advanced Features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Melanie Clark</cp:lastModifiedBy>
  <cp:revision>4050</cp:revision>
  <dcterms:created xsi:type="dcterms:W3CDTF">1601-01-01T00:00:00Z</dcterms:created>
  <dcterms:modified xsi:type="dcterms:W3CDTF">2015-02-09T20:53:16Z</dcterms:modified>
</cp:coreProperties>
</file>