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92" r:id="rId1"/>
  </p:sldMasterIdLst>
  <p:notesMasterIdLst>
    <p:notesMasterId r:id="rId8"/>
  </p:notesMasterIdLst>
  <p:handoutMasterIdLst>
    <p:handoutMasterId r:id="rId9"/>
  </p:handoutMasterIdLst>
  <p:sldIdLst>
    <p:sldId id="1242" r:id="rId2"/>
    <p:sldId id="1278" r:id="rId3"/>
    <p:sldId id="1281" r:id="rId4"/>
    <p:sldId id="1279" r:id="rId5"/>
    <p:sldId id="1280" r:id="rId6"/>
    <p:sldId id="1282" r:id="rId7"/>
  </p:sldIdLst>
  <p:sldSz cx="9144000" cy="6858000" type="screen4x3"/>
  <p:notesSz cx="7099300" cy="10234613"/>
  <p:embeddedFontLst>
    <p:embeddedFont>
      <p:font typeface="Garamond" panose="02020404030301010803" pitchFamily="18" charset="0"/>
      <p:regular r:id="rId10"/>
      <p:bold r:id="rId11"/>
      <p:italic r:id="rId12"/>
    </p:embeddedFont>
  </p:embeddedFontLst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er Lum" initials="CL" lastIdx="2" clrIdx="0">
    <p:extLst/>
  </p:cmAuthor>
  <p:cmAuthor id="2" name="LENOVO" initials="L" lastIdx="7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00FF00"/>
    <a:srgbClr val="33006F"/>
    <a:srgbClr val="808080"/>
    <a:srgbClr val="FF0000"/>
    <a:srgbClr val="92D050"/>
    <a:srgbClr val="FFCC00"/>
    <a:srgbClr val="00FFFF"/>
    <a:srgbClr val="000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7" autoAdjust="0"/>
    <p:restoredTop sz="85642" autoAdjust="0"/>
  </p:normalViewPr>
  <p:slideViewPr>
    <p:cSldViewPr snapToGrid="0">
      <p:cViewPr varScale="1">
        <p:scale>
          <a:sx n="101" d="100"/>
          <a:sy n="101" d="100"/>
        </p:scale>
        <p:origin x="206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40"/>
    </p:cViewPr>
  </p:sorterViewPr>
  <p:notesViewPr>
    <p:cSldViewPr snapToGrid="0">
      <p:cViewPr varScale="1">
        <p:scale>
          <a:sx n="77" d="100"/>
          <a:sy n="77" d="100"/>
        </p:scale>
        <p:origin x="-3270" y="-90"/>
      </p:cViewPr>
      <p:guideLst>
        <p:guide orient="horz" pos="3223"/>
        <p:guide pos="2236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61A6BB11-D5ED-4DC1-8401-3BE9C7FA1B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233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fld id="{D67F4318-58A0-4D1F-BE51-1636AB31AF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1360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F4318-58A0-4D1F-BE51-1636AB31AF06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3755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F4318-58A0-4D1F-BE51-1636AB31AF0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1226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an actual</a:t>
            </a:r>
            <a:r>
              <a:rPr lang="en-US" baseline="0" dirty="0" smtClean="0"/>
              <a:t> test of the </a:t>
            </a:r>
            <a:r>
              <a:rPr lang="en-US" baseline="0" dirty="0" err="1" smtClean="0"/>
              <a:t>Geofence</a:t>
            </a:r>
            <a:r>
              <a:rPr lang="en-US" baseline="0" smtClean="0"/>
              <a:t>, conducted 4/21/18.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F4318-58A0-4D1F-BE51-1636AB31AF06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190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9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C78D25"/>
              </a:gs>
              <a:gs pos="50000">
                <a:srgbClr val="EBD173"/>
              </a:gs>
              <a:gs pos="100000">
                <a:srgbClr val="C78D2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" name="Text Box 30"/>
          <p:cNvSpPr txBox="1">
            <a:spLocks noChangeArrowheads="1"/>
          </p:cNvSpPr>
          <p:nvPr/>
        </p:nvSpPr>
        <p:spPr bwMode="auto">
          <a:xfrm>
            <a:off x="1930400" y="144463"/>
            <a:ext cx="5662613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solidFill>
                  <a:schemeClr val="tx1"/>
                </a:solidFill>
                <a:cs typeface="+mn-cs"/>
              </a:rPr>
              <a:t>Autonomous Flight Systems Laboratory</a:t>
            </a:r>
          </a:p>
          <a:p>
            <a:pPr algn="ctr">
              <a:defRPr/>
            </a:pPr>
            <a:endParaRPr lang="en-US" sz="700" b="1" dirty="0" smtClean="0">
              <a:solidFill>
                <a:schemeClr val="tx1"/>
              </a:solidFill>
              <a:cs typeface="+mn-cs"/>
            </a:endParaRPr>
          </a:p>
          <a:p>
            <a:pPr algn="ctr">
              <a:defRPr/>
            </a:pPr>
            <a:r>
              <a:rPr lang="en-US" sz="2000" b="1" dirty="0" smtClean="0">
                <a:solidFill>
                  <a:schemeClr val="tx1"/>
                </a:solidFill>
                <a:cs typeface="+mn-cs"/>
              </a:rPr>
              <a:t>Department of Aeronautics and Astronautics</a:t>
            </a:r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0" y="1295400"/>
            <a:ext cx="9144000" cy="152400"/>
          </a:xfrm>
          <a:prstGeom prst="rect">
            <a:avLst/>
          </a:prstGeom>
          <a:gradFill rotWithShape="1">
            <a:gsLst>
              <a:gs pos="0">
                <a:srgbClr val="181847"/>
              </a:gs>
              <a:gs pos="50000">
                <a:srgbClr val="333399"/>
              </a:gs>
              <a:gs pos="100000">
                <a:srgbClr val="1818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7" descr="C:\Users\lum\Desktop\TEMP\UniversityArtPack\UniversityArtPack Folder\GIF\UW.Signature_stacked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925" y="115888"/>
            <a:ext cx="17049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199" y="57150"/>
            <a:ext cx="1973407" cy="1009650"/>
          </a:xfrm>
          <a:prstGeom prst="rect">
            <a:avLst/>
          </a:prstGeom>
        </p:spPr>
      </p:pic>
      <p:sp>
        <p:nvSpPr>
          <p:cNvPr id="1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8001000" cy="2209800"/>
          </a:xfrm>
        </p:spPr>
        <p:txBody>
          <a:bodyPr/>
          <a:lstStyle>
            <a:lvl1pPr>
              <a:defRPr sz="3300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114800"/>
            <a:ext cx="7162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60294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BBC25D-7FD7-45D8-8F01-DE89C2782C4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May 9, 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1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87313"/>
            <a:ext cx="2209800" cy="64658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87313"/>
            <a:ext cx="6477000" cy="64658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036F05-FF7F-4583-8814-FA0010B8FFF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May 9, 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07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268413" y="87313"/>
            <a:ext cx="76803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63638"/>
            <a:ext cx="4343400" cy="261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63638"/>
            <a:ext cx="4343400" cy="261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2400" y="3933825"/>
            <a:ext cx="4343400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3825"/>
            <a:ext cx="4343400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33AB16-3940-45A5-A332-384DE1FB9D3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May 9, 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47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413" y="87313"/>
            <a:ext cx="76803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63638"/>
            <a:ext cx="4343400" cy="5389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63638"/>
            <a:ext cx="4343400" cy="261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3825"/>
            <a:ext cx="4343400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511416-E660-40D5-9C3D-F66F5208B5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May 9, 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20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413" y="87313"/>
            <a:ext cx="76803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163638"/>
            <a:ext cx="4343400" cy="5389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63638"/>
            <a:ext cx="4343400" cy="261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3825"/>
            <a:ext cx="4343400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06387D-06B3-4E16-9F23-AD790FB5E47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May 9, 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3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CE3607-17E2-4579-B5E9-0CDAA78711C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May 9, 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07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648419-857D-4B39-951C-833CF5239C4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May 9, 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54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63638"/>
            <a:ext cx="4343400" cy="5389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3638"/>
            <a:ext cx="4343400" cy="5389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710FFA-C94D-47B1-8ED5-AEF912183C4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May 9, 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3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BBCCFF-F7F4-4509-8650-907AD211D30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May 9, 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20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B1B7E-BF96-49BB-90CD-3B101209E2D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May 9, 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5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995333-5E27-4BA2-B5E4-5427B8BC989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May 9, 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8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640E6-BD1D-4C83-8A22-B4978FC78AA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May 9, 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0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EC51EE-327A-4834-B624-7F7D70AC33D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May 9, 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7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9"/>
          <p:cNvSpPr>
            <a:spLocks noChangeArrowheads="1"/>
          </p:cNvSpPr>
          <p:nvPr userDrawn="1"/>
        </p:nvSpPr>
        <p:spPr bwMode="auto">
          <a:xfrm>
            <a:off x="0" y="931863"/>
            <a:ext cx="9144000" cy="192087"/>
          </a:xfrm>
          <a:prstGeom prst="rect">
            <a:avLst/>
          </a:prstGeom>
          <a:solidFill>
            <a:srgbClr val="E8D3A2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" name="Rectangle 22"/>
          <p:cNvSpPr>
            <a:spLocks noChangeArrowheads="1"/>
          </p:cNvSpPr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E8D3A2"/>
          </a:solidFill>
          <a:ln>
            <a:noFill/>
          </a:ln>
          <a:extLst/>
        </p:spPr>
        <p:txBody>
          <a:bodyPr wrap="none" anchor="ctr"/>
          <a:lstStyle/>
          <a:p>
            <a:pPr lvl="0" eaLnBrk="0" hangingPunct="0"/>
            <a:endParaRPr lang="en-US" altLang="en-US"/>
          </a:p>
        </p:txBody>
      </p:sp>
      <p:sp>
        <p:nvSpPr>
          <p:cNvPr id="14" name="Rectangle 17"/>
          <p:cNvSpPr>
            <a:spLocks noChangeArrowheads="1"/>
          </p:cNvSpPr>
          <p:nvPr userDrawn="1"/>
        </p:nvSpPr>
        <p:spPr bwMode="auto">
          <a:xfrm>
            <a:off x="0" y="0"/>
            <a:ext cx="9144000" cy="931863"/>
          </a:xfrm>
          <a:prstGeom prst="rect">
            <a:avLst/>
          </a:prstGeom>
          <a:solidFill>
            <a:srgbClr val="33006F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7" name="Rectangle 21"/>
          <p:cNvSpPr>
            <a:spLocks noChangeArrowheads="1"/>
          </p:cNvSpPr>
          <p:nvPr/>
        </p:nvSpPr>
        <p:spPr bwMode="auto">
          <a:xfrm>
            <a:off x="0" y="1123950"/>
            <a:ext cx="9144000" cy="5505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629400"/>
            <a:ext cx="426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1200" b="1" kern="1200" smtClean="0">
                <a:solidFill>
                  <a:srgbClr val="33006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University of Washington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lang="en-US" altLang="en-US" sz="1200" b="1" kern="1200" smtClean="0">
                <a:solidFill>
                  <a:srgbClr val="3300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1FD5F2CC-FC4E-4BBB-9368-9FB54E9D6F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3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713130" y="87313"/>
            <a:ext cx="723560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3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163638"/>
            <a:ext cx="8839200" cy="538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5326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1200" b="1" kern="1200" smtClean="0">
                <a:solidFill>
                  <a:srgbClr val="33006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May 9, 2018</a:t>
            </a:r>
            <a:endParaRPr lang="en-US" dirty="0"/>
          </a:p>
        </p:txBody>
      </p:sp>
      <p:sp>
        <p:nvSpPr>
          <p:cNvPr id="1035" name="Text Box 23"/>
          <p:cNvSpPr txBox="1">
            <a:spLocks noChangeArrowheads="1"/>
          </p:cNvSpPr>
          <p:nvPr/>
        </p:nvSpPr>
        <p:spPr bwMode="auto">
          <a:xfrm>
            <a:off x="4895850" y="879475"/>
            <a:ext cx="45243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i="1" kern="1200" dirty="0" smtClean="0">
                <a:solidFill>
                  <a:srgbClr val="33006F"/>
                </a:solidFill>
                <a:latin typeface="Garamond" panose="02020404030301010803" pitchFamily="18" charset="0"/>
                <a:ea typeface="+mn-ea"/>
                <a:cs typeface="+mn-cs"/>
              </a:rPr>
              <a:t>William E. Boeing Department of Aeronautics &amp; Astronautics</a:t>
            </a:r>
          </a:p>
        </p:txBody>
      </p:sp>
      <p:sp>
        <p:nvSpPr>
          <p:cNvPr id="1036" name="Text Box 24"/>
          <p:cNvSpPr txBox="1">
            <a:spLocks noChangeArrowheads="1"/>
          </p:cNvSpPr>
          <p:nvPr/>
        </p:nvSpPr>
        <p:spPr bwMode="auto">
          <a:xfrm>
            <a:off x="-38100" y="874713"/>
            <a:ext cx="3419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i="1" kern="1200" dirty="0" smtClean="0">
                <a:solidFill>
                  <a:srgbClr val="33006F"/>
                </a:solidFill>
                <a:latin typeface="Garamond" panose="02020404030301010803" pitchFamily="18" charset="0"/>
                <a:ea typeface="+mn-ea"/>
                <a:cs typeface="+mn-cs"/>
              </a:rPr>
              <a:t>Autonomous Flight Systems Laboratory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6200" y="57150"/>
            <a:ext cx="1560730" cy="7985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612" r:id="rId1"/>
    <p:sldLayoutId id="2147485599" r:id="rId2"/>
    <p:sldLayoutId id="2147485600" r:id="rId3"/>
    <p:sldLayoutId id="2147485601" r:id="rId4"/>
    <p:sldLayoutId id="2147485602" r:id="rId5"/>
    <p:sldLayoutId id="2147485603" r:id="rId6"/>
    <p:sldLayoutId id="2147485604" r:id="rId7"/>
    <p:sldLayoutId id="2147485605" r:id="rId8"/>
    <p:sldLayoutId id="2147485606" r:id="rId9"/>
    <p:sldLayoutId id="2147485607" r:id="rId10"/>
    <p:sldLayoutId id="2147485608" r:id="rId11"/>
    <p:sldLayoutId id="2147485609" r:id="rId12"/>
    <p:sldLayoutId id="2147485610" r:id="rId13"/>
    <p:sldLayoutId id="2147485611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rdupilot.org/plane/docs/geofencing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592666" y="1339021"/>
            <a:ext cx="8001000" cy="1269385"/>
          </a:xfrm>
        </p:spPr>
        <p:txBody>
          <a:bodyPr/>
          <a:lstStyle/>
          <a:p>
            <a:pPr algn="ctr"/>
            <a:r>
              <a:rPr lang="en-US" dirty="0" smtClean="0"/>
              <a:t>Mission Planner Geo-Fence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054" y="2407917"/>
            <a:ext cx="5758225" cy="417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Geo-Fence?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University of Washington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710FFA-C94D-47B1-8ED5-AEF912183C47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9, 2018</a:t>
            </a:r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52413" y="1181100"/>
            <a:ext cx="8521700" cy="4898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 eaLnBrk="1" hangingPunct="1">
              <a:buNone/>
            </a:pPr>
            <a:r>
              <a:rPr lang="en-US" sz="2000" dirty="0"/>
              <a:t>The Geo-Fencing support in Plane allows you to set a virtual ‘fence’ around the area you want to fly in, specified as an enclosed polygon of GPS positions plus a minimum and maximum altitude</a:t>
            </a:r>
            <a:r>
              <a:rPr lang="en-US" sz="2000" dirty="0" smtClean="0"/>
              <a:t>.</a:t>
            </a:r>
          </a:p>
          <a:p>
            <a:pPr marL="0" indent="0" algn="ctr" eaLnBrk="1" hangingPunct="1">
              <a:buNone/>
            </a:pPr>
            <a:endParaRPr lang="en-US" altLang="en-US" sz="2000" dirty="0"/>
          </a:p>
          <a:p>
            <a:pPr marL="0" indent="0" algn="ctr" eaLnBrk="1" hangingPunct="1">
              <a:buNone/>
            </a:pPr>
            <a:r>
              <a:rPr lang="en-US" sz="2000" dirty="0"/>
              <a:t>When fencing is enabled, if your plane goes outside the fenced area then it will switch to GUIDED mode, and will fly back to a pre-defined return point, and loiter there ready for you to take over again</a:t>
            </a:r>
            <a:r>
              <a:rPr lang="en-US" sz="2000" dirty="0" smtClean="0"/>
              <a:t>.</a:t>
            </a:r>
          </a:p>
          <a:p>
            <a:pPr marL="0" indent="0" algn="ctr" eaLnBrk="1" hangingPunct="1">
              <a:buNone/>
            </a:pPr>
            <a:endParaRPr lang="en-US" altLang="en-US" sz="2000" dirty="0"/>
          </a:p>
          <a:p>
            <a:pPr marL="0" indent="0" algn="ctr" eaLnBrk="1" hangingPunct="1">
              <a:buNone/>
            </a:pPr>
            <a:r>
              <a:rPr lang="en-US" altLang="en-US" sz="2000" dirty="0"/>
              <a:t>For complete notes, see: </a:t>
            </a:r>
            <a:r>
              <a:rPr lang="en-US" altLang="en-US" sz="2000" dirty="0">
                <a:hlinkClick r:id="rId3"/>
              </a:rPr>
              <a:t>http://</a:t>
            </a:r>
            <a:r>
              <a:rPr lang="en-US" altLang="en-US" sz="2000" dirty="0" smtClean="0">
                <a:hlinkClick r:id="rId3"/>
              </a:rPr>
              <a:t>ardupilot.org/plane/docs/geofencing.html</a:t>
            </a:r>
            <a:r>
              <a:rPr lang="en-US" altLang="en-US" sz="2000" dirty="0" smtClean="0"/>
              <a:t> 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853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University of Washington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710FFA-C94D-47B1-8ED5-AEF912183C47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9, 2018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277" y="1423186"/>
            <a:ext cx="6381446" cy="494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49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Geo-Fencing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3638"/>
            <a:ext cx="9144000" cy="5389562"/>
          </a:xfrm>
        </p:spPr>
        <p:txBody>
          <a:bodyPr/>
          <a:lstStyle/>
          <a:p>
            <a:r>
              <a:rPr lang="en-US" sz="2400" dirty="0" smtClean="0"/>
              <a:t>Things to configure: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boundary of the fence, as a set of GPS points</a:t>
            </a:r>
          </a:p>
          <a:p>
            <a:pPr lvl="1"/>
            <a:r>
              <a:rPr lang="en-US" sz="2000" dirty="0"/>
              <a:t>the action to take on fence breach</a:t>
            </a:r>
          </a:p>
          <a:p>
            <a:pPr lvl="1"/>
            <a:r>
              <a:rPr lang="en-US" sz="2000" dirty="0"/>
              <a:t>the location of the return point; note that optionally you may use the FENCE_RET_RALLY parameter to have the plane return to the </a:t>
            </a:r>
            <a:r>
              <a:rPr lang="en-US" sz="2000" dirty="0" smtClean="0"/>
              <a:t>closest</a:t>
            </a:r>
            <a:r>
              <a:rPr lang="en-US" sz="2000" dirty="0"/>
              <a:t> </a:t>
            </a:r>
            <a:r>
              <a:rPr lang="en-US" sz="2000" dirty="0" smtClean="0"/>
              <a:t>Rally </a:t>
            </a:r>
            <a:r>
              <a:rPr lang="en-US" sz="2000" dirty="0"/>
              <a:t>Point instead of the fence return point.</a:t>
            </a:r>
          </a:p>
          <a:p>
            <a:pPr lvl="1"/>
            <a:r>
              <a:rPr lang="en-US" sz="2000" dirty="0"/>
              <a:t>the minimum and maximum altitude of the fenced area</a:t>
            </a:r>
          </a:p>
          <a:p>
            <a:pPr lvl="1"/>
            <a:r>
              <a:rPr lang="en-US" sz="2000" dirty="0"/>
              <a:t>what RC channel on your transmitter you will use to enable geo-fencing (if any)</a:t>
            </a:r>
          </a:p>
          <a:p>
            <a:pPr lvl="1"/>
            <a:r>
              <a:rPr lang="en-US" sz="2000" dirty="0"/>
              <a:t>an optional setting (FENCE_AUTOENABLE) when you want to configure the fence to automatically enable after an autonomous takeoff and automatically disable after an autonomous landing</a:t>
            </a:r>
          </a:p>
          <a:p>
            <a:pPr lvl="1"/>
            <a:r>
              <a:rPr lang="en-US" sz="2000" dirty="0"/>
              <a:t>how you want to take back control after a fence breach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University of Washington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CE3607-17E2-4579-B5E9-0CDAA78711CD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9,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32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plane hits the fence, it will have some momentum and will pass through it, so leave a safety margin inside the true boundary of where you want to fly.</a:t>
            </a:r>
          </a:p>
          <a:p>
            <a:r>
              <a:rPr lang="en-US" dirty="0" smtClean="0"/>
              <a:t>You can set it to either take control of the aircraft, or simply display a message in the case of a breach.</a:t>
            </a:r>
          </a:p>
          <a:p>
            <a:r>
              <a:rPr lang="en-US" dirty="0" smtClean="0"/>
              <a:t>Parameters are FENCE_...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University of Washington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CE3607-17E2-4579-B5E9-0CDAA78711CD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9, 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0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University of Washington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CE3607-17E2-4579-B5E9-0CDAA78711CD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9, 2018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86" y="1795057"/>
            <a:ext cx="8711652" cy="420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4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ORDWRAP" val="0"/>
  <p:tag name="DEFAULTWIDTH" val="695"/>
  <p:tag name="DEFAULTHEIGHT" val="482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69685</TotalTime>
  <Words>341</Words>
  <Application>Microsoft Office PowerPoint</Application>
  <PresentationFormat>On-screen Show (4:3)</PresentationFormat>
  <Paragraphs>41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Wingdings</vt:lpstr>
      <vt:lpstr>Garamond</vt:lpstr>
      <vt:lpstr>Times New Roman</vt:lpstr>
      <vt:lpstr>Pixel</vt:lpstr>
      <vt:lpstr>Mission Planner Geo-Fence</vt:lpstr>
      <vt:lpstr>What is a Geo-Fence?</vt:lpstr>
      <vt:lpstr>Example</vt:lpstr>
      <vt:lpstr>Setting Up Geo-Fencing</vt:lpstr>
      <vt:lpstr>Things to Consider</vt:lpstr>
      <vt:lpstr>Parameters</vt:lpstr>
    </vt:vector>
  </TitlesOfParts>
  <Company>University of Washington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lum</dc:creator>
  <cp:lastModifiedBy>root</cp:lastModifiedBy>
  <cp:revision>4702</cp:revision>
  <dcterms:created xsi:type="dcterms:W3CDTF">1601-01-01T00:00:00Z</dcterms:created>
  <dcterms:modified xsi:type="dcterms:W3CDTF">2018-05-09T20:03:57Z</dcterms:modified>
</cp:coreProperties>
</file>