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27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F3A34F-95B7-43E4-9769-330AF3EF2D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71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582C2D-B8FC-43B8-B9D8-8EB2FF56AE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300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B64FA-96AD-438E-B052-ECF51910DB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21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D62F65-000F-448F-9D2A-69391CC209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30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EBEB84-7D19-40D9-8DB6-3F5AA23700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87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773FE2-A3F3-4BB9-9794-8D13E1AF03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71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D2B11-D257-4C8E-B57C-12BFD1AD5C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11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378F61-09E2-4FBE-9D6A-DD5BBCA1F0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963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663CF5-2750-4B6A-8757-50363DA345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81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218BA8-A2F4-417B-9191-AFF381ABBF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87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C16C8A-24AA-4388-A657-7AAB006BE4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67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8B832B0-B597-4765-9160-92BAA792B4D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-98425"/>
            <a:ext cx="8991600" cy="1470025"/>
          </a:xfrm>
        </p:spPr>
        <p:txBody>
          <a:bodyPr/>
          <a:lstStyle/>
          <a:p>
            <a:pPr eaLnBrk="1" hangingPunct="1"/>
            <a:r>
              <a:rPr lang="en-US" altLang="en-US" sz="6000" dirty="0" smtClean="0">
                <a:solidFill>
                  <a:srgbClr val="333399"/>
                </a:solidFill>
                <a:latin typeface="Old English Text MT" panose="03040902040508030806" pitchFamily="66" charset="0"/>
              </a:rPr>
              <a:t>T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he</a:t>
            </a:r>
            <a:r>
              <a:rPr lang="en-US" altLang="en-US" dirty="0" smtClean="0">
                <a:latin typeface="Old English Text MT" panose="03040902040508030806" pitchFamily="66" charset="0"/>
              </a:rPr>
              <a:t> </a:t>
            </a:r>
            <a:r>
              <a:rPr lang="en-US" altLang="en-US" sz="6000" dirty="0" smtClean="0">
                <a:solidFill>
                  <a:srgbClr val="333399"/>
                </a:solidFill>
                <a:latin typeface="Old English Text MT" panose="03040902040508030806" pitchFamily="66" charset="0"/>
              </a:rPr>
              <a:t>U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niversity</a:t>
            </a:r>
            <a:r>
              <a:rPr lang="en-US" altLang="en-US" dirty="0" smtClean="0">
                <a:latin typeface="Old English Text MT" panose="03040902040508030806" pitchFamily="66" charset="0"/>
              </a:rPr>
              <a:t> 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of</a:t>
            </a:r>
            <a:r>
              <a:rPr lang="en-US" altLang="en-US" dirty="0" smtClean="0">
                <a:latin typeface="Old English Text MT" panose="03040902040508030806" pitchFamily="66" charset="0"/>
              </a:rPr>
              <a:t> </a:t>
            </a:r>
            <a:r>
              <a:rPr lang="en-US" altLang="en-US" sz="6000" dirty="0" smtClean="0">
                <a:solidFill>
                  <a:srgbClr val="333399"/>
                </a:solidFill>
                <a:latin typeface="Old English Text MT" panose="03040902040508030806" pitchFamily="66" charset="0"/>
              </a:rPr>
              <a:t>W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ashington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352550"/>
            <a:ext cx="8001000" cy="4572000"/>
          </a:xfrm>
        </p:spPr>
        <p:txBody>
          <a:bodyPr/>
          <a:lstStyle/>
          <a:p>
            <a:pPr eaLnBrk="1" hangingPunct="1"/>
            <a:r>
              <a:rPr lang="en-US" altLang="en-US" sz="3800" dirty="0" smtClean="0">
                <a:latin typeface="Old English Text MT" panose="03040902040508030806" pitchFamily="66" charset="0"/>
              </a:rPr>
              <a:t>Department of Aeronautics &amp; Astronautics</a:t>
            </a:r>
          </a:p>
          <a:p>
            <a:pPr eaLnBrk="1" hangingPunct="1"/>
            <a:r>
              <a:rPr lang="en-US" altLang="en-US" sz="3800" dirty="0" smtClean="0">
                <a:latin typeface="Old English Text MT" panose="03040902040508030806" pitchFamily="66" charset="0"/>
              </a:rPr>
              <a:t>Autonomous Flight Systems Laboratory</a:t>
            </a:r>
          </a:p>
          <a:p>
            <a:pPr eaLnBrk="1" hangingPunct="1"/>
            <a:r>
              <a:rPr lang="en-US" altLang="en-US" sz="2800" dirty="0" smtClean="0">
                <a:latin typeface="Old English Text MT" panose="03040902040508030806" pitchFamily="66" charset="0"/>
              </a:rPr>
              <a:t>acknowledges with appreciation</a:t>
            </a:r>
          </a:p>
          <a:p>
            <a:pPr eaLnBrk="1" hangingPunct="1"/>
            <a:r>
              <a:rPr lang="en-US" altLang="en-US" sz="5200" dirty="0" smtClean="0">
                <a:latin typeface="Old English Text MT" panose="03040902040508030806" pitchFamily="66" charset="0"/>
              </a:rPr>
              <a:t>Hannah Rotta</a:t>
            </a:r>
          </a:p>
          <a:p>
            <a:pPr eaLnBrk="1" hangingPunct="1"/>
            <a:r>
              <a:rPr lang="en-US" altLang="en-US" sz="4400" dirty="0" smtClean="0">
                <a:latin typeface="Old English Text MT" panose="03040902040508030806" pitchFamily="66" charset="0"/>
              </a:rPr>
              <a:t>One Year of Service</a:t>
            </a:r>
          </a:p>
        </p:txBody>
      </p:sp>
      <p:pic>
        <p:nvPicPr>
          <p:cNvPr id="2054" name="Picture 7" descr="UW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920570"/>
            <a:ext cx="1447800" cy="100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1" y="5029200"/>
            <a:ext cx="1973407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-98425"/>
            <a:ext cx="8991600" cy="1470025"/>
          </a:xfrm>
        </p:spPr>
        <p:txBody>
          <a:bodyPr/>
          <a:lstStyle/>
          <a:p>
            <a:pPr eaLnBrk="1" hangingPunct="1"/>
            <a:r>
              <a:rPr lang="en-US" altLang="en-US" sz="6000" dirty="0" smtClean="0">
                <a:solidFill>
                  <a:srgbClr val="333399"/>
                </a:solidFill>
                <a:latin typeface="Old English Text MT" panose="03040902040508030806" pitchFamily="66" charset="0"/>
              </a:rPr>
              <a:t>T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he</a:t>
            </a:r>
            <a:r>
              <a:rPr lang="en-US" altLang="en-US" dirty="0" smtClean="0">
                <a:latin typeface="Old English Text MT" panose="03040902040508030806" pitchFamily="66" charset="0"/>
              </a:rPr>
              <a:t> </a:t>
            </a:r>
            <a:r>
              <a:rPr lang="en-US" altLang="en-US" sz="6000" dirty="0" smtClean="0">
                <a:solidFill>
                  <a:srgbClr val="333399"/>
                </a:solidFill>
                <a:latin typeface="Old English Text MT" panose="03040902040508030806" pitchFamily="66" charset="0"/>
              </a:rPr>
              <a:t>U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niversity</a:t>
            </a:r>
            <a:r>
              <a:rPr lang="en-US" altLang="en-US" dirty="0" smtClean="0">
                <a:latin typeface="Old English Text MT" panose="03040902040508030806" pitchFamily="66" charset="0"/>
              </a:rPr>
              <a:t> 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of</a:t>
            </a:r>
            <a:r>
              <a:rPr lang="en-US" altLang="en-US" dirty="0" smtClean="0">
                <a:latin typeface="Old English Text MT" panose="03040902040508030806" pitchFamily="66" charset="0"/>
              </a:rPr>
              <a:t> </a:t>
            </a:r>
            <a:r>
              <a:rPr lang="en-US" altLang="en-US" sz="6000" dirty="0" smtClean="0">
                <a:solidFill>
                  <a:srgbClr val="333399"/>
                </a:solidFill>
                <a:latin typeface="Old English Text MT" panose="03040902040508030806" pitchFamily="66" charset="0"/>
              </a:rPr>
              <a:t>W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ashington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352550"/>
            <a:ext cx="8001000" cy="4572000"/>
          </a:xfrm>
        </p:spPr>
        <p:txBody>
          <a:bodyPr/>
          <a:lstStyle/>
          <a:p>
            <a:pPr eaLnBrk="1" hangingPunct="1"/>
            <a:r>
              <a:rPr lang="en-US" altLang="en-US" sz="3800" dirty="0" smtClean="0">
                <a:latin typeface="Old English Text MT" panose="03040902040508030806" pitchFamily="66" charset="0"/>
              </a:rPr>
              <a:t>Department of Aeronautics &amp; Astronautics</a:t>
            </a:r>
          </a:p>
          <a:p>
            <a:pPr eaLnBrk="1" hangingPunct="1"/>
            <a:r>
              <a:rPr lang="en-US" altLang="en-US" sz="3800" dirty="0" smtClean="0">
                <a:latin typeface="Old English Text MT" panose="03040902040508030806" pitchFamily="66" charset="0"/>
              </a:rPr>
              <a:t>Autonomous Flight Systems Laboratory</a:t>
            </a:r>
          </a:p>
          <a:p>
            <a:pPr eaLnBrk="1" hangingPunct="1"/>
            <a:r>
              <a:rPr lang="en-US" altLang="en-US" sz="2800" dirty="0" smtClean="0">
                <a:latin typeface="Old English Text MT" panose="03040902040508030806" pitchFamily="66" charset="0"/>
              </a:rPr>
              <a:t>acknowledges with appreciation</a:t>
            </a:r>
          </a:p>
          <a:p>
            <a:pPr eaLnBrk="1" hangingPunct="1"/>
            <a:r>
              <a:rPr lang="en-US" altLang="en-US" sz="5200" dirty="0" smtClean="0">
                <a:latin typeface="Old English Text MT" panose="03040902040508030806" pitchFamily="66" charset="0"/>
              </a:rPr>
              <a:t>Selina Lui</a:t>
            </a:r>
          </a:p>
          <a:p>
            <a:pPr eaLnBrk="1" hangingPunct="1"/>
            <a:r>
              <a:rPr lang="en-US" altLang="en-US" sz="4400" dirty="0" smtClean="0">
                <a:latin typeface="Old English Text MT" panose="03040902040508030806" pitchFamily="66" charset="0"/>
              </a:rPr>
              <a:t>One Year of Service</a:t>
            </a:r>
          </a:p>
        </p:txBody>
      </p:sp>
      <p:pic>
        <p:nvPicPr>
          <p:cNvPr id="2054" name="Picture 7" descr="UW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920570"/>
            <a:ext cx="1447800" cy="100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1" y="5029200"/>
            <a:ext cx="1973407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5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-98425"/>
            <a:ext cx="8991600" cy="1470025"/>
          </a:xfrm>
        </p:spPr>
        <p:txBody>
          <a:bodyPr/>
          <a:lstStyle/>
          <a:p>
            <a:pPr eaLnBrk="1" hangingPunct="1"/>
            <a:r>
              <a:rPr lang="en-US" altLang="en-US" sz="6000" dirty="0" smtClean="0">
                <a:solidFill>
                  <a:srgbClr val="333399"/>
                </a:solidFill>
                <a:latin typeface="Old English Text MT" panose="03040902040508030806" pitchFamily="66" charset="0"/>
              </a:rPr>
              <a:t>T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he</a:t>
            </a:r>
            <a:r>
              <a:rPr lang="en-US" altLang="en-US" dirty="0" smtClean="0">
                <a:latin typeface="Old English Text MT" panose="03040902040508030806" pitchFamily="66" charset="0"/>
              </a:rPr>
              <a:t> </a:t>
            </a:r>
            <a:r>
              <a:rPr lang="en-US" altLang="en-US" sz="6000" dirty="0" smtClean="0">
                <a:solidFill>
                  <a:srgbClr val="333399"/>
                </a:solidFill>
                <a:latin typeface="Old English Text MT" panose="03040902040508030806" pitchFamily="66" charset="0"/>
              </a:rPr>
              <a:t>U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niversity</a:t>
            </a:r>
            <a:r>
              <a:rPr lang="en-US" altLang="en-US" dirty="0" smtClean="0">
                <a:latin typeface="Old English Text MT" panose="03040902040508030806" pitchFamily="66" charset="0"/>
              </a:rPr>
              <a:t> 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of</a:t>
            </a:r>
            <a:r>
              <a:rPr lang="en-US" altLang="en-US" dirty="0" smtClean="0">
                <a:latin typeface="Old English Text MT" panose="03040902040508030806" pitchFamily="66" charset="0"/>
              </a:rPr>
              <a:t> </a:t>
            </a:r>
            <a:r>
              <a:rPr lang="en-US" altLang="en-US" sz="6000" dirty="0" smtClean="0">
                <a:solidFill>
                  <a:srgbClr val="333399"/>
                </a:solidFill>
                <a:latin typeface="Old English Text MT" panose="03040902040508030806" pitchFamily="66" charset="0"/>
              </a:rPr>
              <a:t>W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ashington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352550"/>
            <a:ext cx="8001000" cy="4572000"/>
          </a:xfrm>
        </p:spPr>
        <p:txBody>
          <a:bodyPr/>
          <a:lstStyle/>
          <a:p>
            <a:pPr eaLnBrk="1" hangingPunct="1"/>
            <a:r>
              <a:rPr lang="en-US" altLang="en-US" sz="3800" dirty="0" smtClean="0">
                <a:latin typeface="Old English Text MT" panose="03040902040508030806" pitchFamily="66" charset="0"/>
              </a:rPr>
              <a:t>Department of Aeronautics &amp; Astronautics</a:t>
            </a:r>
          </a:p>
          <a:p>
            <a:pPr eaLnBrk="1" hangingPunct="1"/>
            <a:r>
              <a:rPr lang="en-US" altLang="en-US" sz="3800" dirty="0" smtClean="0">
                <a:latin typeface="Old English Text MT" panose="03040902040508030806" pitchFamily="66" charset="0"/>
              </a:rPr>
              <a:t>Autonomous Flight Systems Laboratory</a:t>
            </a:r>
          </a:p>
          <a:p>
            <a:pPr eaLnBrk="1" hangingPunct="1"/>
            <a:r>
              <a:rPr lang="en-US" altLang="en-US" sz="2800" dirty="0" smtClean="0">
                <a:latin typeface="Old English Text MT" panose="03040902040508030806" pitchFamily="66" charset="0"/>
              </a:rPr>
              <a:t>acknowledges with appreciation</a:t>
            </a:r>
          </a:p>
          <a:p>
            <a:pPr eaLnBrk="1" hangingPunct="1"/>
            <a:r>
              <a:rPr lang="en-US" altLang="en-US" sz="5200" dirty="0" smtClean="0">
                <a:latin typeface="Old English Text MT" panose="03040902040508030806" pitchFamily="66" charset="0"/>
              </a:rPr>
              <a:t>Karine Chen</a:t>
            </a:r>
          </a:p>
          <a:p>
            <a:pPr eaLnBrk="1" hangingPunct="1"/>
            <a:r>
              <a:rPr lang="en-US" altLang="en-US" sz="4400" dirty="0" smtClean="0">
                <a:latin typeface="Old English Text MT" panose="03040902040508030806" pitchFamily="66" charset="0"/>
              </a:rPr>
              <a:t>One Year of Service</a:t>
            </a:r>
          </a:p>
        </p:txBody>
      </p:sp>
      <p:pic>
        <p:nvPicPr>
          <p:cNvPr id="2054" name="Picture 7" descr="UW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920570"/>
            <a:ext cx="1447800" cy="100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1" y="5029200"/>
            <a:ext cx="1973407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-98425"/>
            <a:ext cx="8991600" cy="1470025"/>
          </a:xfrm>
        </p:spPr>
        <p:txBody>
          <a:bodyPr/>
          <a:lstStyle/>
          <a:p>
            <a:pPr eaLnBrk="1" hangingPunct="1"/>
            <a:r>
              <a:rPr lang="en-US" altLang="en-US" sz="6000" dirty="0" smtClean="0">
                <a:solidFill>
                  <a:srgbClr val="333399"/>
                </a:solidFill>
                <a:latin typeface="Old English Text MT" panose="03040902040508030806" pitchFamily="66" charset="0"/>
              </a:rPr>
              <a:t>T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he</a:t>
            </a:r>
            <a:r>
              <a:rPr lang="en-US" altLang="en-US" dirty="0" smtClean="0">
                <a:latin typeface="Old English Text MT" panose="03040902040508030806" pitchFamily="66" charset="0"/>
              </a:rPr>
              <a:t> </a:t>
            </a:r>
            <a:r>
              <a:rPr lang="en-US" altLang="en-US" sz="6000" dirty="0" smtClean="0">
                <a:solidFill>
                  <a:srgbClr val="333399"/>
                </a:solidFill>
                <a:latin typeface="Old English Text MT" panose="03040902040508030806" pitchFamily="66" charset="0"/>
              </a:rPr>
              <a:t>U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niversity</a:t>
            </a:r>
            <a:r>
              <a:rPr lang="en-US" altLang="en-US" dirty="0" smtClean="0">
                <a:latin typeface="Old English Text MT" panose="03040902040508030806" pitchFamily="66" charset="0"/>
              </a:rPr>
              <a:t> 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of</a:t>
            </a:r>
            <a:r>
              <a:rPr lang="en-US" altLang="en-US" dirty="0" smtClean="0">
                <a:latin typeface="Old English Text MT" panose="03040902040508030806" pitchFamily="66" charset="0"/>
              </a:rPr>
              <a:t> </a:t>
            </a:r>
            <a:r>
              <a:rPr lang="en-US" altLang="en-US" sz="6000" dirty="0" smtClean="0">
                <a:solidFill>
                  <a:srgbClr val="333399"/>
                </a:solidFill>
                <a:latin typeface="Old English Text MT" panose="03040902040508030806" pitchFamily="66" charset="0"/>
              </a:rPr>
              <a:t>W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ashington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352550"/>
            <a:ext cx="8001000" cy="4572000"/>
          </a:xfrm>
        </p:spPr>
        <p:txBody>
          <a:bodyPr/>
          <a:lstStyle/>
          <a:p>
            <a:pPr eaLnBrk="1" hangingPunct="1"/>
            <a:r>
              <a:rPr lang="en-US" altLang="en-US" sz="3800" dirty="0" smtClean="0">
                <a:latin typeface="Old English Text MT" panose="03040902040508030806" pitchFamily="66" charset="0"/>
              </a:rPr>
              <a:t>Department of Aeronautics &amp; Astronautics</a:t>
            </a:r>
          </a:p>
          <a:p>
            <a:pPr eaLnBrk="1" hangingPunct="1"/>
            <a:r>
              <a:rPr lang="en-US" altLang="en-US" sz="3800" dirty="0" smtClean="0">
                <a:latin typeface="Old English Text MT" panose="03040902040508030806" pitchFamily="66" charset="0"/>
              </a:rPr>
              <a:t>Autonomous Flight Systems Laboratory</a:t>
            </a:r>
          </a:p>
          <a:p>
            <a:pPr eaLnBrk="1" hangingPunct="1"/>
            <a:r>
              <a:rPr lang="en-US" altLang="en-US" sz="2800" dirty="0" smtClean="0">
                <a:latin typeface="Old English Text MT" panose="03040902040508030806" pitchFamily="66" charset="0"/>
              </a:rPr>
              <a:t>acknowledges with appreciation</a:t>
            </a:r>
          </a:p>
          <a:p>
            <a:pPr eaLnBrk="1" hangingPunct="1"/>
            <a:r>
              <a:rPr lang="en-US" altLang="en-US" sz="5200" dirty="0" smtClean="0">
                <a:latin typeface="Old English Text MT" panose="03040902040508030806" pitchFamily="66" charset="0"/>
              </a:rPr>
              <a:t>Ryan Grimes</a:t>
            </a:r>
          </a:p>
          <a:p>
            <a:pPr eaLnBrk="1" hangingPunct="1"/>
            <a:r>
              <a:rPr lang="en-US" altLang="en-US" sz="4400" dirty="0" smtClean="0">
                <a:latin typeface="Old English Text MT" panose="03040902040508030806" pitchFamily="66" charset="0"/>
              </a:rPr>
              <a:t>One Year of Service</a:t>
            </a:r>
          </a:p>
        </p:txBody>
      </p:sp>
      <p:pic>
        <p:nvPicPr>
          <p:cNvPr id="2054" name="Picture 7" descr="UW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920570"/>
            <a:ext cx="1447800" cy="100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1" y="5029200"/>
            <a:ext cx="1973407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6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-98425"/>
            <a:ext cx="8991600" cy="1470025"/>
          </a:xfrm>
        </p:spPr>
        <p:txBody>
          <a:bodyPr/>
          <a:lstStyle/>
          <a:p>
            <a:pPr eaLnBrk="1" hangingPunct="1"/>
            <a:r>
              <a:rPr lang="en-US" altLang="en-US" sz="6000" dirty="0" smtClean="0">
                <a:solidFill>
                  <a:srgbClr val="333399"/>
                </a:solidFill>
                <a:latin typeface="Old English Text MT" panose="03040902040508030806" pitchFamily="66" charset="0"/>
              </a:rPr>
              <a:t>T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he</a:t>
            </a:r>
            <a:r>
              <a:rPr lang="en-US" altLang="en-US" dirty="0" smtClean="0">
                <a:latin typeface="Old English Text MT" panose="03040902040508030806" pitchFamily="66" charset="0"/>
              </a:rPr>
              <a:t> </a:t>
            </a:r>
            <a:r>
              <a:rPr lang="en-US" altLang="en-US" sz="6000" dirty="0" smtClean="0">
                <a:solidFill>
                  <a:srgbClr val="333399"/>
                </a:solidFill>
                <a:latin typeface="Old English Text MT" panose="03040902040508030806" pitchFamily="66" charset="0"/>
              </a:rPr>
              <a:t>U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niversity</a:t>
            </a:r>
            <a:r>
              <a:rPr lang="en-US" altLang="en-US" dirty="0" smtClean="0">
                <a:latin typeface="Old English Text MT" panose="03040902040508030806" pitchFamily="66" charset="0"/>
              </a:rPr>
              <a:t> 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of</a:t>
            </a:r>
            <a:r>
              <a:rPr lang="en-US" altLang="en-US" dirty="0" smtClean="0">
                <a:latin typeface="Old English Text MT" panose="03040902040508030806" pitchFamily="66" charset="0"/>
              </a:rPr>
              <a:t> </a:t>
            </a:r>
            <a:r>
              <a:rPr lang="en-US" altLang="en-US" sz="6000" dirty="0" smtClean="0">
                <a:solidFill>
                  <a:srgbClr val="333399"/>
                </a:solidFill>
                <a:latin typeface="Old English Text MT" panose="03040902040508030806" pitchFamily="66" charset="0"/>
              </a:rPr>
              <a:t>W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ashington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352550"/>
            <a:ext cx="8001000" cy="4572000"/>
          </a:xfrm>
        </p:spPr>
        <p:txBody>
          <a:bodyPr/>
          <a:lstStyle/>
          <a:p>
            <a:pPr eaLnBrk="1" hangingPunct="1"/>
            <a:r>
              <a:rPr lang="en-US" altLang="en-US" sz="3800" dirty="0" smtClean="0">
                <a:latin typeface="Old English Text MT" panose="03040902040508030806" pitchFamily="66" charset="0"/>
              </a:rPr>
              <a:t>Department of Aeronautics &amp; Astronautics</a:t>
            </a:r>
          </a:p>
          <a:p>
            <a:pPr eaLnBrk="1" hangingPunct="1"/>
            <a:r>
              <a:rPr lang="en-US" altLang="en-US" sz="3800" dirty="0" smtClean="0">
                <a:latin typeface="Old English Text MT" panose="03040902040508030806" pitchFamily="66" charset="0"/>
              </a:rPr>
              <a:t>Autonomous Flight Systems Laboratory</a:t>
            </a:r>
          </a:p>
          <a:p>
            <a:pPr eaLnBrk="1" hangingPunct="1"/>
            <a:r>
              <a:rPr lang="en-US" altLang="en-US" sz="2800" dirty="0" smtClean="0">
                <a:latin typeface="Old English Text MT" panose="03040902040508030806" pitchFamily="66" charset="0"/>
              </a:rPr>
              <a:t>acknowledges with appreciation</a:t>
            </a:r>
          </a:p>
          <a:p>
            <a:pPr eaLnBrk="1" hangingPunct="1"/>
            <a:r>
              <a:rPr lang="en-US" altLang="en-US" sz="5200" dirty="0" smtClean="0">
                <a:latin typeface="Old English Text MT" panose="03040902040508030806" pitchFamily="66" charset="0"/>
              </a:rPr>
              <a:t>Zachary Williams</a:t>
            </a:r>
          </a:p>
          <a:p>
            <a:pPr eaLnBrk="1" hangingPunct="1"/>
            <a:r>
              <a:rPr lang="en-US" altLang="en-US" sz="4400" dirty="0" smtClean="0">
                <a:latin typeface="Old English Text MT" panose="03040902040508030806" pitchFamily="66" charset="0"/>
              </a:rPr>
              <a:t>Two Years of Service</a:t>
            </a:r>
          </a:p>
        </p:txBody>
      </p:sp>
      <p:pic>
        <p:nvPicPr>
          <p:cNvPr id="2054" name="Picture 7" descr="UW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920570"/>
            <a:ext cx="1447800" cy="100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1" y="5029200"/>
            <a:ext cx="1973407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8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-98425"/>
            <a:ext cx="8991600" cy="1470025"/>
          </a:xfrm>
        </p:spPr>
        <p:txBody>
          <a:bodyPr/>
          <a:lstStyle/>
          <a:p>
            <a:pPr eaLnBrk="1" hangingPunct="1"/>
            <a:r>
              <a:rPr lang="en-US" altLang="en-US" sz="6000" dirty="0" smtClean="0">
                <a:solidFill>
                  <a:srgbClr val="333399"/>
                </a:solidFill>
                <a:latin typeface="Old English Text MT" panose="03040902040508030806" pitchFamily="66" charset="0"/>
              </a:rPr>
              <a:t>T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he</a:t>
            </a:r>
            <a:r>
              <a:rPr lang="en-US" altLang="en-US" dirty="0" smtClean="0">
                <a:latin typeface="Old English Text MT" panose="03040902040508030806" pitchFamily="66" charset="0"/>
              </a:rPr>
              <a:t> </a:t>
            </a:r>
            <a:r>
              <a:rPr lang="en-US" altLang="en-US" sz="6000" dirty="0" smtClean="0">
                <a:solidFill>
                  <a:srgbClr val="333399"/>
                </a:solidFill>
                <a:latin typeface="Old English Text MT" panose="03040902040508030806" pitchFamily="66" charset="0"/>
              </a:rPr>
              <a:t>U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niversity</a:t>
            </a:r>
            <a:r>
              <a:rPr lang="en-US" altLang="en-US" dirty="0" smtClean="0">
                <a:latin typeface="Old English Text MT" panose="03040902040508030806" pitchFamily="66" charset="0"/>
              </a:rPr>
              <a:t> 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of</a:t>
            </a:r>
            <a:r>
              <a:rPr lang="en-US" altLang="en-US" dirty="0" smtClean="0">
                <a:latin typeface="Old English Text MT" panose="03040902040508030806" pitchFamily="66" charset="0"/>
              </a:rPr>
              <a:t> </a:t>
            </a:r>
            <a:r>
              <a:rPr lang="en-US" altLang="en-US" sz="6000" dirty="0" smtClean="0">
                <a:solidFill>
                  <a:srgbClr val="333399"/>
                </a:solidFill>
                <a:latin typeface="Old English Text MT" panose="03040902040508030806" pitchFamily="66" charset="0"/>
              </a:rPr>
              <a:t>W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ashington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352550"/>
            <a:ext cx="8001000" cy="4572000"/>
          </a:xfrm>
        </p:spPr>
        <p:txBody>
          <a:bodyPr/>
          <a:lstStyle/>
          <a:p>
            <a:pPr eaLnBrk="1" hangingPunct="1"/>
            <a:r>
              <a:rPr lang="en-US" altLang="en-US" sz="3800" dirty="0" smtClean="0">
                <a:latin typeface="Old English Text MT" panose="03040902040508030806" pitchFamily="66" charset="0"/>
              </a:rPr>
              <a:t>Department of Aeronautics &amp; Astronautics</a:t>
            </a:r>
          </a:p>
          <a:p>
            <a:pPr eaLnBrk="1" hangingPunct="1"/>
            <a:r>
              <a:rPr lang="en-US" altLang="en-US" sz="3800" dirty="0" smtClean="0">
                <a:latin typeface="Old English Text MT" panose="03040902040508030806" pitchFamily="66" charset="0"/>
              </a:rPr>
              <a:t>Autonomous Flight Systems Laboratory</a:t>
            </a:r>
          </a:p>
          <a:p>
            <a:pPr eaLnBrk="1" hangingPunct="1"/>
            <a:r>
              <a:rPr lang="en-US" altLang="en-US" sz="2800" dirty="0" smtClean="0">
                <a:latin typeface="Old English Text MT" panose="03040902040508030806" pitchFamily="66" charset="0"/>
              </a:rPr>
              <a:t>acknowledges with appreciation</a:t>
            </a:r>
          </a:p>
          <a:p>
            <a:pPr eaLnBrk="1" hangingPunct="1"/>
            <a:r>
              <a:rPr lang="en-US" altLang="en-US" sz="5200" dirty="0" smtClean="0">
                <a:latin typeface="Old English Text MT" panose="03040902040508030806" pitchFamily="66" charset="0"/>
              </a:rPr>
              <a:t>Connor Kafka</a:t>
            </a:r>
          </a:p>
          <a:p>
            <a:pPr eaLnBrk="1" hangingPunct="1"/>
            <a:r>
              <a:rPr lang="en-US" altLang="en-US" sz="4400" dirty="0" smtClean="0">
                <a:latin typeface="Old English Text MT" panose="03040902040508030806" pitchFamily="66" charset="0"/>
              </a:rPr>
              <a:t>Two Years of Service</a:t>
            </a:r>
          </a:p>
        </p:txBody>
      </p:sp>
      <p:pic>
        <p:nvPicPr>
          <p:cNvPr id="2054" name="Picture 7" descr="UW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920570"/>
            <a:ext cx="1447800" cy="100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1" y="5029200"/>
            <a:ext cx="1973407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5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-98425"/>
            <a:ext cx="8991600" cy="1470025"/>
          </a:xfrm>
        </p:spPr>
        <p:txBody>
          <a:bodyPr/>
          <a:lstStyle/>
          <a:p>
            <a:pPr eaLnBrk="1" hangingPunct="1"/>
            <a:r>
              <a:rPr lang="en-US" altLang="en-US" sz="6000" dirty="0" smtClean="0">
                <a:solidFill>
                  <a:srgbClr val="333399"/>
                </a:solidFill>
                <a:latin typeface="Old English Text MT" panose="03040902040508030806" pitchFamily="66" charset="0"/>
              </a:rPr>
              <a:t>T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he</a:t>
            </a:r>
            <a:r>
              <a:rPr lang="en-US" altLang="en-US" dirty="0" smtClean="0">
                <a:latin typeface="Old English Text MT" panose="03040902040508030806" pitchFamily="66" charset="0"/>
              </a:rPr>
              <a:t> </a:t>
            </a:r>
            <a:r>
              <a:rPr lang="en-US" altLang="en-US" sz="6000" dirty="0" smtClean="0">
                <a:solidFill>
                  <a:srgbClr val="333399"/>
                </a:solidFill>
                <a:latin typeface="Old English Text MT" panose="03040902040508030806" pitchFamily="66" charset="0"/>
              </a:rPr>
              <a:t>U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niversity</a:t>
            </a:r>
            <a:r>
              <a:rPr lang="en-US" altLang="en-US" dirty="0" smtClean="0">
                <a:latin typeface="Old English Text MT" panose="03040902040508030806" pitchFamily="66" charset="0"/>
              </a:rPr>
              <a:t> 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of</a:t>
            </a:r>
            <a:r>
              <a:rPr lang="en-US" altLang="en-US" dirty="0" smtClean="0">
                <a:latin typeface="Old English Text MT" panose="03040902040508030806" pitchFamily="66" charset="0"/>
              </a:rPr>
              <a:t> </a:t>
            </a:r>
            <a:r>
              <a:rPr lang="en-US" altLang="en-US" sz="6000" dirty="0" smtClean="0">
                <a:solidFill>
                  <a:srgbClr val="333399"/>
                </a:solidFill>
                <a:latin typeface="Old English Text MT" panose="03040902040508030806" pitchFamily="66" charset="0"/>
              </a:rPr>
              <a:t>W</a:t>
            </a:r>
            <a:r>
              <a:rPr lang="en-US" altLang="en-US" sz="5000" dirty="0" smtClean="0">
                <a:latin typeface="Old English Text MT" panose="03040902040508030806" pitchFamily="66" charset="0"/>
              </a:rPr>
              <a:t>ashington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352550"/>
            <a:ext cx="8001000" cy="4572000"/>
          </a:xfrm>
        </p:spPr>
        <p:txBody>
          <a:bodyPr/>
          <a:lstStyle/>
          <a:p>
            <a:pPr eaLnBrk="1" hangingPunct="1"/>
            <a:r>
              <a:rPr lang="en-US" altLang="en-US" sz="3800" dirty="0" smtClean="0">
                <a:latin typeface="Old English Text MT" panose="03040902040508030806" pitchFamily="66" charset="0"/>
              </a:rPr>
              <a:t>Department of Aeronautics &amp; Astronautics</a:t>
            </a:r>
          </a:p>
          <a:p>
            <a:pPr eaLnBrk="1" hangingPunct="1"/>
            <a:r>
              <a:rPr lang="en-US" altLang="en-US" sz="3800" dirty="0" smtClean="0">
                <a:latin typeface="Old English Text MT" panose="03040902040508030806" pitchFamily="66" charset="0"/>
              </a:rPr>
              <a:t>Autonomous Flight Systems Laboratory</a:t>
            </a:r>
          </a:p>
          <a:p>
            <a:pPr eaLnBrk="1" hangingPunct="1"/>
            <a:r>
              <a:rPr lang="en-US" altLang="en-US" sz="2800" dirty="0" smtClean="0">
                <a:latin typeface="Old English Text MT" panose="03040902040508030806" pitchFamily="66" charset="0"/>
              </a:rPr>
              <a:t>acknowledges with appreciation</a:t>
            </a:r>
          </a:p>
          <a:p>
            <a:pPr eaLnBrk="1" hangingPunct="1"/>
            <a:r>
              <a:rPr lang="en-US" altLang="en-US" sz="5200" dirty="0" smtClean="0">
                <a:latin typeface="Old English Text MT" panose="03040902040508030806" pitchFamily="66" charset="0"/>
              </a:rPr>
              <a:t>Shida Xu</a:t>
            </a:r>
            <a:endParaRPr lang="en-US" altLang="en-US" sz="5200" dirty="0" smtClean="0">
              <a:latin typeface="Old English Text MT" panose="03040902040508030806" pitchFamily="66" charset="0"/>
            </a:endParaRPr>
          </a:p>
          <a:p>
            <a:pPr eaLnBrk="1" hangingPunct="1"/>
            <a:r>
              <a:rPr lang="en-US" altLang="en-US" sz="4400" dirty="0" smtClean="0">
                <a:latin typeface="Old English Text MT" panose="03040902040508030806" pitchFamily="66" charset="0"/>
              </a:rPr>
              <a:t>Two Years of Service</a:t>
            </a:r>
          </a:p>
        </p:txBody>
      </p:sp>
      <p:pic>
        <p:nvPicPr>
          <p:cNvPr id="2054" name="Picture 7" descr="UW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920570"/>
            <a:ext cx="1447800" cy="1003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1" y="5029200"/>
            <a:ext cx="1973407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8181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154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Old English Text MT</vt:lpstr>
      <vt:lpstr>Default Design</vt:lpstr>
      <vt:lpstr>The University of Washington</vt:lpstr>
      <vt:lpstr>The University of Washington</vt:lpstr>
      <vt:lpstr>The University of Washington</vt:lpstr>
      <vt:lpstr>The University of Washington</vt:lpstr>
      <vt:lpstr>The University of Washington</vt:lpstr>
      <vt:lpstr>The University of Washington</vt:lpstr>
      <vt:lpstr>The University of Washington</vt:lpstr>
    </vt:vector>
  </TitlesOfParts>
  <Company>Mercer Human Resource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University of Washington</dc:title>
  <dc:creator>Alison-Lum</dc:creator>
  <cp:lastModifiedBy>Christopher Lum</cp:lastModifiedBy>
  <cp:revision>12</cp:revision>
  <cp:lastPrinted>2017-10-12T16:18:08Z</cp:lastPrinted>
  <dcterms:created xsi:type="dcterms:W3CDTF">2012-06-19T21:11:57Z</dcterms:created>
  <dcterms:modified xsi:type="dcterms:W3CDTF">2017-10-12T16:19:02Z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PR_PEERREVIEW">
    <vt:lpwstr>Peer Review Identifier</vt:lpwstr>
  </property>
</Properties>
</file>