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2" r:id="rId1"/>
  </p:sldMasterIdLst>
  <p:notesMasterIdLst>
    <p:notesMasterId r:id="rId7"/>
  </p:notesMasterIdLst>
  <p:handoutMasterIdLst>
    <p:handoutMasterId r:id="rId8"/>
  </p:handoutMasterIdLst>
  <p:sldIdLst>
    <p:sldId id="1242" r:id="rId2"/>
    <p:sldId id="1240" r:id="rId3"/>
    <p:sldId id="1278" r:id="rId4"/>
    <p:sldId id="1288" r:id="rId5"/>
    <p:sldId id="1289" r:id="rId6"/>
  </p:sldIdLst>
  <p:sldSz cx="9144000" cy="6858000" type="screen4x3"/>
  <p:notesSz cx="7099300" cy="10234613"/>
  <p:embeddedFontLst>
    <p:embeddedFont>
      <p:font typeface="Garamond" panose="02020404030301010803" pitchFamily="18" charset="0"/>
      <p:regular r:id="rId9"/>
      <p:bold r:id="rId10"/>
      <p:italic r:id="rId11"/>
    </p:embeddedFont>
    <p:embeddedFont>
      <p:font typeface="MS PGothic" panose="020B0600070205080204" pitchFamily="34" charset="-128"/>
      <p:regular r:id="rId12"/>
    </p:embeddedFont>
  </p:embeddedFontLst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Lum" initials="CL" lastIdx="2" clrIdx="0">
    <p:extLst/>
  </p:cmAuthor>
  <p:cmAuthor id="2" name="LENOVO" initials="L" lastIdx="7" clrIdx="1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FF00"/>
    <a:srgbClr val="33006F"/>
    <a:srgbClr val="808080"/>
    <a:srgbClr val="FF0000"/>
    <a:srgbClr val="92D050"/>
    <a:srgbClr val="FFCC00"/>
    <a:srgbClr val="00FFFF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80" autoAdjust="0"/>
    <p:restoredTop sz="85642" autoAdjust="0"/>
  </p:normalViewPr>
  <p:slideViewPr>
    <p:cSldViewPr snapToGrid="0">
      <p:cViewPr varScale="1">
        <p:scale>
          <a:sx n="114" d="100"/>
          <a:sy n="114" d="100"/>
        </p:scale>
        <p:origin x="106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0"/>
    </p:cViewPr>
  </p:sorterViewPr>
  <p:notesViewPr>
    <p:cSldViewPr snapToGrid="0">
      <p:cViewPr varScale="1">
        <p:scale>
          <a:sx n="77" d="100"/>
          <a:sy n="77" d="100"/>
        </p:scale>
        <p:origin x="-3270" y="-90"/>
      </p:cViewPr>
      <p:guideLst>
        <p:guide orient="horz" pos="3223"/>
        <p:guide pos="2236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61A6BB11-D5ED-4DC1-8401-3BE9C7FA1B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233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D67F4318-58A0-4D1F-BE51-1636AB31AF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360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F4318-58A0-4D1F-BE51-1636AB31AF0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75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F4318-58A0-4D1F-BE51-1636AB31AF0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78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F4318-58A0-4D1F-BE51-1636AB31AF0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22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1930400" y="144463"/>
            <a:ext cx="5662613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solidFill>
                  <a:schemeClr val="tx1"/>
                </a:solidFill>
                <a:cs typeface="+mn-cs"/>
              </a:rPr>
              <a:t>Autonomous Flight Systems Laboratory</a:t>
            </a:r>
          </a:p>
          <a:p>
            <a:pPr algn="ctr">
              <a:defRPr/>
            </a:pPr>
            <a:endParaRPr lang="en-US" sz="700" b="1" dirty="0" smtClean="0">
              <a:solidFill>
                <a:schemeClr val="tx1"/>
              </a:solidFill>
              <a:cs typeface="+mn-cs"/>
            </a:endParaRPr>
          </a:p>
          <a:p>
            <a:pPr algn="ctr">
              <a:defRPr/>
            </a:pPr>
            <a:r>
              <a:rPr lang="en-US" sz="2000" b="1" dirty="0" smtClean="0">
                <a:solidFill>
                  <a:schemeClr val="tx1"/>
                </a:solidFill>
                <a:cs typeface="+mn-cs"/>
              </a:rPr>
              <a:t>Department of Aeronautics and Astronautics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295400"/>
            <a:ext cx="9144000" cy="152400"/>
          </a:xfrm>
          <a:prstGeom prst="rect">
            <a:avLst/>
          </a:prstGeom>
          <a:gradFill rotWithShape="1">
            <a:gsLst>
              <a:gs pos="0">
                <a:srgbClr val="181847"/>
              </a:gs>
              <a:gs pos="50000">
                <a:srgbClr val="333399"/>
              </a:gs>
              <a:gs pos="100000">
                <a:srgbClr val="18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7" descr="C:\Users\lum\Desktop\TEMP\UniversityArtPack\UniversityArtPack Folder\GIF\UW.Signature_stacked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115888"/>
            <a:ext cx="17049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199" y="57150"/>
            <a:ext cx="1973407" cy="1009650"/>
          </a:xfrm>
          <a:prstGeom prst="rect">
            <a:avLst/>
          </a:prstGeom>
        </p:spPr>
      </p:pic>
      <p:sp>
        <p:nvSpPr>
          <p:cNvPr id="1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8001000" cy="2209800"/>
          </a:xfrm>
        </p:spPr>
        <p:txBody>
          <a:bodyPr/>
          <a:lstStyle>
            <a:lvl1pPr>
              <a:defRPr sz="33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14800"/>
            <a:ext cx="7162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0294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BBC25D-7FD7-45D8-8F01-DE89C2782C4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1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7313"/>
            <a:ext cx="2209800" cy="6465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7313"/>
            <a:ext cx="6477000" cy="6465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036F05-FF7F-4583-8814-FA0010B8FF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07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33AB16-3940-45A5-A332-384DE1FB9D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47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511416-E660-40D5-9C3D-F66F5208B5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20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06387D-06B3-4E16-9F23-AD790FB5E47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3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CE3607-17E2-4579-B5E9-0CDAA78711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0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648419-857D-4B39-951C-833CF5239C4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54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10FFA-C94D-47B1-8ED5-AEF912183C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BBCCFF-F7F4-4509-8650-907AD211D30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2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1B7E-BF96-49BB-90CD-3B101209E2D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95333-5E27-4BA2-B5E4-5427B8BC989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8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640E6-BD1D-4C83-8A22-B4978FC78A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0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C51EE-327A-4834-B624-7F7D70AC33D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7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9"/>
          <p:cNvSpPr>
            <a:spLocks noChangeArrowheads="1"/>
          </p:cNvSpPr>
          <p:nvPr userDrawn="1"/>
        </p:nvSpPr>
        <p:spPr bwMode="auto">
          <a:xfrm>
            <a:off x="0" y="931863"/>
            <a:ext cx="9144000" cy="192087"/>
          </a:xfrm>
          <a:prstGeom prst="rect">
            <a:avLst/>
          </a:prstGeom>
          <a:solidFill>
            <a:srgbClr val="E8D3A2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Rectangle 22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E8D3A2"/>
          </a:solidFill>
          <a:ln>
            <a:noFill/>
          </a:ln>
          <a:extLst/>
        </p:spPr>
        <p:txBody>
          <a:bodyPr wrap="none" anchor="ctr"/>
          <a:lstStyle/>
          <a:p>
            <a:pPr lvl="0" eaLnBrk="0" hangingPunct="0"/>
            <a:endParaRPr lang="en-US" altLang="en-US"/>
          </a:p>
        </p:txBody>
      </p:sp>
      <p:sp>
        <p:nvSpPr>
          <p:cNvPr id="14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931863"/>
          </a:xfrm>
          <a:prstGeom prst="rect">
            <a:avLst/>
          </a:prstGeom>
          <a:solidFill>
            <a:srgbClr val="33006F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7" name="Rectangle 21"/>
          <p:cNvSpPr>
            <a:spLocks noChangeArrowheads="1"/>
          </p:cNvSpPr>
          <p:nvPr/>
        </p:nvSpPr>
        <p:spPr bwMode="auto">
          <a:xfrm>
            <a:off x="0" y="1123950"/>
            <a:ext cx="9144000" cy="5505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6294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1200" b="1" kern="1200" smtClean="0">
                <a:solidFill>
                  <a:srgbClr val="33006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University of Washington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en-US" altLang="en-US" sz="1200" b="1" kern="1200" smtClean="0">
                <a:solidFill>
                  <a:srgbClr val="3300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1FD5F2CC-FC4E-4BBB-9368-9FB54E9D6F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13130" y="87313"/>
            <a:ext cx="723560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63638"/>
            <a:ext cx="8839200" cy="538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5326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1200" b="1" kern="1200" smtClean="0">
                <a:solidFill>
                  <a:srgbClr val="33006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 dirty="0"/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4895850" y="879475"/>
            <a:ext cx="452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i="1" kern="1200" dirty="0" smtClean="0">
                <a:solidFill>
                  <a:srgbClr val="33006F"/>
                </a:solidFill>
                <a:latin typeface="Garamond" panose="02020404030301010803" pitchFamily="18" charset="0"/>
                <a:ea typeface="+mn-ea"/>
                <a:cs typeface="+mn-cs"/>
              </a:rPr>
              <a:t>William E. Boeing Department of Aeronautics &amp; Astronautics</a:t>
            </a:r>
          </a:p>
        </p:txBody>
      </p:sp>
      <p:sp>
        <p:nvSpPr>
          <p:cNvPr id="1036" name="Text Box 24"/>
          <p:cNvSpPr txBox="1">
            <a:spLocks noChangeArrowheads="1"/>
          </p:cNvSpPr>
          <p:nvPr/>
        </p:nvSpPr>
        <p:spPr bwMode="auto">
          <a:xfrm>
            <a:off x="-38100" y="874713"/>
            <a:ext cx="3419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i="1" kern="1200" dirty="0" smtClean="0">
                <a:solidFill>
                  <a:srgbClr val="33006F"/>
                </a:solidFill>
                <a:latin typeface="Garamond" panose="02020404030301010803" pitchFamily="18" charset="0"/>
                <a:ea typeface="+mn-ea"/>
                <a:cs typeface="+mn-cs"/>
              </a:rPr>
              <a:t>Autonomous Flight Systems Laboratory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6200" y="57150"/>
            <a:ext cx="1560730" cy="7985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12" r:id="rId1"/>
    <p:sldLayoutId id="2147485599" r:id="rId2"/>
    <p:sldLayoutId id="2147485600" r:id="rId3"/>
    <p:sldLayoutId id="2147485601" r:id="rId4"/>
    <p:sldLayoutId id="2147485602" r:id="rId5"/>
    <p:sldLayoutId id="2147485603" r:id="rId6"/>
    <p:sldLayoutId id="2147485604" r:id="rId7"/>
    <p:sldLayoutId id="2147485605" r:id="rId8"/>
    <p:sldLayoutId id="2147485606" r:id="rId9"/>
    <p:sldLayoutId id="2147485607" r:id="rId10"/>
    <p:sldLayoutId id="2147485608" r:id="rId11"/>
    <p:sldLayoutId id="2147485609" r:id="rId12"/>
    <p:sldLayoutId id="2147485610" r:id="rId13"/>
    <p:sldLayoutId id="2147485611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ideo" Target="file:///C:\KDriveCopy\AFSL\TechnicalDataPackage\Presentations\movies\Insitu\ScanEagle%20Snippet3.wmv" TargetMode="External"/><Relationship Id="rId13" Type="http://schemas.openxmlformats.org/officeDocument/2006/relationships/image" Target="../media/image6.jpeg"/><Relationship Id="rId18" Type="http://schemas.openxmlformats.org/officeDocument/2006/relationships/image" Target="../media/image11.png"/><Relationship Id="rId3" Type="http://schemas.microsoft.com/office/2007/relationships/media" Target="file:///C:\KDriveCopy\AFSL\TechnicalDataPackage\Presentations\movies\Searching\ParticleFilterTRUE_6.wmv" TargetMode="External"/><Relationship Id="rId21" Type="http://schemas.openxmlformats.org/officeDocument/2006/relationships/image" Target="../media/image14.png"/><Relationship Id="rId7" Type="http://schemas.microsoft.com/office/2007/relationships/media" Target="file:///C:\KDriveCopy\AFSL\TechnicalDataPackage\Presentations\movies\Insitu\ScanEagle%20Snippet3.wmv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10.jpeg"/><Relationship Id="rId2" Type="http://schemas.openxmlformats.org/officeDocument/2006/relationships/video" Target="file:///C:\KDriveCopy\AFSL\TechnicalDataPackage\Presentations\movies\Searching\coverage_scenario2_none.wmv" TargetMode="Externa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microsoft.com/office/2007/relationships/media" Target="file:///C:\KDriveCopy\AFSL\TechnicalDataPackage\Presentations\movies\Searching\coverage_scenario2_none.wmv" TargetMode="External"/><Relationship Id="rId6" Type="http://schemas.openxmlformats.org/officeDocument/2006/relationships/video" Target="file:///C:\KDriveCopy\AFSL\TechnicalDataPackage\Presentations\movies\Searching\boeing_quad_rotor_2_agents.wmv" TargetMode="External"/><Relationship Id="rId11" Type="http://schemas.openxmlformats.org/officeDocument/2006/relationships/image" Target="../media/image4.png"/><Relationship Id="rId5" Type="http://schemas.microsoft.com/office/2007/relationships/media" Target="file:///C:\KDriveCopy\AFSL\TechnicalDataPackage\Presentations\movies\Searching\boeing_quad_rotor_2_agents.wmv" TargetMode="External"/><Relationship Id="rId15" Type="http://schemas.openxmlformats.org/officeDocument/2006/relationships/image" Target="../media/image8.jpeg"/><Relationship Id="rId10" Type="http://schemas.openxmlformats.org/officeDocument/2006/relationships/notesSlide" Target="../notesSlides/notesSlide2.xml"/><Relationship Id="rId19" Type="http://schemas.openxmlformats.org/officeDocument/2006/relationships/image" Target="../media/image12.png"/><Relationship Id="rId4" Type="http://schemas.openxmlformats.org/officeDocument/2006/relationships/video" Target="file:///C:\KDriveCopy\AFSL\TechnicalDataPackage\Presentations\movies\Searching\ParticleFilterTRUE_6.wmv" TargetMode="External"/><Relationship Id="rId9" Type="http://schemas.openxmlformats.org/officeDocument/2006/relationships/slideLayout" Target="../slideLayouts/slideLayout4.xml"/><Relationship Id="rId1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mbzzdrJIMU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592667" y="1601668"/>
            <a:ext cx="8001000" cy="1269385"/>
          </a:xfrm>
        </p:spPr>
        <p:txBody>
          <a:bodyPr/>
          <a:lstStyle/>
          <a:p>
            <a:pPr algn="ctr"/>
            <a:r>
              <a:rPr lang="en-US" dirty="0" smtClean="0"/>
              <a:t>Commercial and Civilian Applications of Unmanned Aerial Systems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76557" y="3459332"/>
            <a:ext cx="5153792" cy="1641174"/>
          </a:xfrm>
        </p:spPr>
        <p:txBody>
          <a:bodyPr/>
          <a:lstStyle/>
          <a:p>
            <a:r>
              <a:rPr lang="en-US" sz="2000" dirty="0" smtClean="0"/>
              <a:t>Christopher Lum	lum@uw.edu</a:t>
            </a:r>
          </a:p>
          <a:p>
            <a:r>
              <a:rPr lang="en-US" sz="2000" dirty="0" smtClean="0"/>
              <a:t>Jon Smith		jsmith@uw.edu</a:t>
            </a:r>
          </a:p>
          <a:p>
            <a:r>
              <a:rPr lang="en-US" sz="2000" dirty="0" smtClean="0"/>
              <a:t>Tim Brown		tbrown@uw.edu</a:t>
            </a:r>
          </a:p>
          <a:p>
            <a:endParaRPr lang="en-US" sz="2000" dirty="0"/>
          </a:p>
          <a:p>
            <a:r>
              <a:rPr lang="en-US" sz="2000" dirty="0" smtClean="0"/>
              <a:t>http://www.aa.washington.edu/research/afsl</a:t>
            </a:r>
            <a:endParaRPr lang="en-US" sz="2000" dirty="0"/>
          </a:p>
        </p:txBody>
      </p:sp>
      <p:sp>
        <p:nvSpPr>
          <p:cNvPr id="9" name="Subtitle 7"/>
          <p:cNvSpPr txBox="1">
            <a:spLocks/>
          </p:cNvSpPr>
          <p:nvPr/>
        </p:nvSpPr>
        <p:spPr bwMode="auto">
          <a:xfrm>
            <a:off x="1011767" y="5922862"/>
            <a:ext cx="7162800" cy="70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1600" kern="0" dirty="0" smtClean="0"/>
              <a:t>April 30, 2016</a:t>
            </a:r>
          </a:p>
          <a:p>
            <a:pPr algn="ctr"/>
            <a:r>
              <a:rPr lang="en-US" sz="1600" kern="0" dirty="0" smtClean="0"/>
              <a:t>&lt;Insert Title of Event (Conference Name, Masters Thesis Presentation, etc.)&gt;</a:t>
            </a:r>
          </a:p>
          <a:p>
            <a:pPr algn="ctr"/>
            <a:r>
              <a:rPr lang="en-US" sz="1600" kern="0" dirty="0" smtClean="0"/>
              <a:t>&lt;Insert Location of Presentation (Seattle, WA)&gt;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17" y="2907677"/>
            <a:ext cx="3212983" cy="321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verage_scenario2_none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336407" y="1530064"/>
            <a:ext cx="1936045" cy="1452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Flight Systems Laboratory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University of Washington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710FFA-C94D-47B1-8ED5-AEF912183C4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  <p:pic>
        <p:nvPicPr>
          <p:cNvPr id="9" name="Picture 5" descr="distributed_simulator_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5102225"/>
            <a:ext cx="267652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PICT00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5102225"/>
            <a:ext cx="1984375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9" descr="IMG_2720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3" t="19659" r="20544" b="9898"/>
          <a:stretch>
            <a:fillRect/>
          </a:stretch>
        </p:blipFill>
        <p:spPr bwMode="auto">
          <a:xfrm>
            <a:off x="233363" y="5365750"/>
            <a:ext cx="1617662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8" descr="Integrated Communication and Control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6"/>
          <a:stretch>
            <a:fillRect/>
          </a:stretch>
        </p:blipFill>
        <p:spPr bwMode="auto">
          <a:xfrm>
            <a:off x="781050" y="2967038"/>
            <a:ext cx="1674813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490663"/>
            <a:ext cx="2843212" cy="14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898775" y="1249363"/>
            <a:ext cx="2601913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 i="1" dirty="0">
                <a:solidFill>
                  <a:srgbClr val="7030A0"/>
                </a:solidFill>
              </a:rPr>
              <a:t>The mission of the AFSL is to conduct research that advances technologies relevant to unmanned systems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33363" y="3981450"/>
            <a:ext cx="2771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Garamond" pitchFamily="18" charset="0"/>
                <a:ea typeface="MS PGothic" pitchFamily="34" charset="-128"/>
                <a:cs typeface="MS PGothic" pitchFamily="34" charset="-128"/>
              </a:rPr>
              <a:t>General UAS GN&amp;C Work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19063" y="1174750"/>
            <a:ext cx="3124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Garamond" pitchFamily="18" charset="0"/>
                <a:ea typeface="MS PGothic" pitchFamily="34" charset="-128"/>
                <a:cs typeface="MS PGothic" pitchFamily="34" charset="-128"/>
              </a:rPr>
              <a:t>Dynamic Mission Management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580063" y="4784725"/>
            <a:ext cx="3248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Garamond" pitchFamily="18" charset="0"/>
                <a:ea typeface="MS PGothic" pitchFamily="34" charset="-128"/>
                <a:cs typeface="MS PGothic" pitchFamily="34" charset="-128"/>
              </a:rPr>
              <a:t>Human in the Loop Architectures</a:t>
            </a:r>
          </a:p>
        </p:txBody>
      </p:sp>
      <p:pic>
        <p:nvPicPr>
          <p:cNvPr id="18" name="Picture 24" descr="Launch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61" t="9508" r="23251" b="70374"/>
          <a:stretch>
            <a:fillRect/>
          </a:stretch>
        </p:blipFill>
        <p:spPr bwMode="auto">
          <a:xfrm>
            <a:off x="142875" y="4319588"/>
            <a:ext cx="2312988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092825" y="3028950"/>
            <a:ext cx="25860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Garamond" pitchFamily="18" charset="0"/>
                <a:ea typeface="MS PGothic" pitchFamily="34" charset="-128"/>
                <a:cs typeface="MS PGothic" pitchFamily="34" charset="-128"/>
              </a:rPr>
              <a:t>Flight Testing and Integration</a:t>
            </a:r>
          </a:p>
        </p:txBody>
      </p: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076" y="3483770"/>
            <a:ext cx="1773237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6019800" y="1174750"/>
            <a:ext cx="3124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Garamond" pitchFamily="18" charset="0"/>
                <a:ea typeface="MS PGothic" pitchFamily="34" charset="-128"/>
                <a:cs typeface="MS PGothic" pitchFamily="34" charset="-128"/>
              </a:rPr>
              <a:t>Algorithm Development</a:t>
            </a:r>
          </a:p>
        </p:txBody>
      </p:sp>
      <p:pic>
        <p:nvPicPr>
          <p:cNvPr id="23" name="ParticleFilterTRUE_6.wmv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7167391" y="1524531"/>
            <a:ext cx="1938867" cy="1454150"/>
          </a:xfrm>
          <a:prstGeom prst="rect">
            <a:avLst/>
          </a:prstGeom>
        </p:spPr>
      </p:pic>
      <p:pic>
        <p:nvPicPr>
          <p:cNvPr id="24" name="boeing_quad_rotor_2_agents.wmv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link="rId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7092951" y="3381374"/>
            <a:ext cx="1963737" cy="1472803"/>
          </a:xfrm>
          <a:prstGeom prst="rect">
            <a:avLst/>
          </a:prstGeom>
        </p:spPr>
      </p:pic>
      <p:pic>
        <p:nvPicPr>
          <p:cNvPr id="25" name="ScanEagle Snippet3.wmv">
            <a:hlinkClick r:id="" action="ppaction://media"/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link="rId7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1901694" y="4886325"/>
            <a:ext cx="2206888" cy="16551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99076" y="1490663"/>
            <a:ext cx="236449" cy="159305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72313" y="1479153"/>
            <a:ext cx="103918" cy="159305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4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0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720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8400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5008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repeatCount="indefinite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  <p:video>
              <p:cMediaNode vol="80000" mute="1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OF SLIDE HERE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University of Washington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710FFA-C94D-47B1-8ED5-AEF912183C4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419100" y="5673497"/>
            <a:ext cx="8405813" cy="86793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C.W. Lum, R.T. Rysdyk, and J. Vagners, “A Search Algorithm for Teams of Heterogeneous Agents with Coverage Guarantees” </a:t>
            </a:r>
            <a:r>
              <a:rPr lang="en-US" altLang="en-US" sz="1200" i="1" dirty="0"/>
              <a:t>AIAA Journal of Aerospace Computing, Information, and </a:t>
            </a:r>
            <a:r>
              <a:rPr lang="en-US" altLang="en-US" sz="1200" i="1" dirty="0" smtClean="0"/>
              <a:t>Communication, Vol. 7, pg. 1-31.</a:t>
            </a:r>
            <a:endParaRPr lang="en-US" altLang="en-US" sz="1200" i="1" dirty="0"/>
          </a:p>
          <a:p>
            <a:pPr eaLnBrk="1" hangingPunct="1"/>
            <a:r>
              <a:rPr lang="en-US" altLang="en-US" sz="1200" dirty="0"/>
              <a:t>C.W. Lum, J. Vagners, J.S. Jang, and J. Vian “Partitioned Searching and Deconfliction: Analysis and Flight Tests” </a:t>
            </a:r>
            <a:r>
              <a:rPr lang="en-US" altLang="en-US" sz="1200" i="1" dirty="0"/>
              <a:t>Proceedings of the 2010 American Control Conference</a:t>
            </a:r>
            <a:r>
              <a:rPr lang="en-US" altLang="en-US" sz="1200" dirty="0"/>
              <a:t>, July 2010</a:t>
            </a:r>
            <a:r>
              <a:rPr lang="en-US" altLang="en-US" sz="1200" dirty="0" smtClean="0"/>
              <a:t>.</a:t>
            </a:r>
            <a:endParaRPr lang="en-US" altLang="en-US" sz="12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52413" y="1181100"/>
            <a:ext cx="8521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smtClean="0"/>
              <a:t>Top level bullet here (Font: Arial, Size: 20)</a:t>
            </a:r>
          </a:p>
          <a:p>
            <a:pPr lvl="1"/>
            <a:r>
              <a:rPr lang="en-US" altLang="en-US" sz="1600" dirty="0" smtClean="0"/>
              <a:t>Second level bullet here (Font: Arial, Size: 16)</a:t>
            </a:r>
          </a:p>
          <a:p>
            <a:r>
              <a:rPr lang="en-US" altLang="en-US" sz="2000" dirty="0" smtClean="0"/>
              <a:t>Be sure to update the Footer with the date of the presentation</a:t>
            </a:r>
          </a:p>
          <a:p>
            <a:pPr lvl="1"/>
            <a:r>
              <a:rPr lang="en-US" altLang="en-US" sz="1600" dirty="0" smtClean="0"/>
              <a:t>Insert &gt; Header &amp; Footer &gt; Changed the fixed date to the date of presentation</a:t>
            </a:r>
          </a:p>
          <a:p>
            <a:pPr eaLnBrk="1" hangingPunct="1"/>
            <a:endParaRPr lang="en-US" altLang="en-US" sz="2000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52413" y="5206727"/>
            <a:ext cx="8255861" cy="46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smtClean="0"/>
              <a:t>Use this style to cite papers</a:t>
            </a:r>
            <a:endParaRPr lang="en-US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857" y="2630248"/>
            <a:ext cx="4002560" cy="2551711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2209800" y="3696051"/>
            <a:ext cx="1306286" cy="567394"/>
          </a:xfrm>
          <a:prstGeom prst="ellipse">
            <a:avLst/>
          </a:prstGeom>
          <a:ln w="1905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3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University of Washington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710FFA-C94D-47B1-8ED5-AEF912183C4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52413" y="1181100"/>
            <a:ext cx="8521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smtClean="0"/>
              <a:t>For pictures, do not insert high resolution, large files.  </a:t>
            </a:r>
          </a:p>
          <a:p>
            <a:pPr lvl="1"/>
            <a:r>
              <a:rPr lang="en-US" altLang="en-US" sz="1600" dirty="0"/>
              <a:t>Most projectors can show resolutions of 1920 x 1080 pixels at the most, so any more resolution in your picture is wasted an only serves to </a:t>
            </a:r>
            <a:r>
              <a:rPr lang="en-US" altLang="en-US" sz="1600" dirty="0" smtClean="0"/>
              <a:t>increase the size of the .</a:t>
            </a:r>
            <a:r>
              <a:rPr lang="en-US" altLang="en-US" sz="1600" dirty="0" err="1" smtClean="0"/>
              <a:t>pptx</a:t>
            </a:r>
            <a:r>
              <a:rPr lang="en-US" altLang="en-US" sz="1600" dirty="0" smtClean="0"/>
              <a:t> file.</a:t>
            </a:r>
          </a:p>
          <a:p>
            <a:pPr lvl="1"/>
            <a:r>
              <a:rPr lang="en-US" altLang="en-US" sz="1600" dirty="0" smtClean="0"/>
              <a:t>PowerPoint will embed a copy of the picture into the .</a:t>
            </a:r>
            <a:r>
              <a:rPr lang="en-US" altLang="en-US" sz="1600" dirty="0" err="1" smtClean="0"/>
              <a:t>pptx</a:t>
            </a:r>
            <a:r>
              <a:rPr lang="en-US" altLang="en-US" sz="1600" dirty="0" smtClean="0"/>
              <a:t> file so a large file will increase the size of the .</a:t>
            </a:r>
            <a:r>
              <a:rPr lang="en-US" altLang="en-US" sz="1600" dirty="0" err="1" smtClean="0"/>
              <a:t>pptx</a:t>
            </a:r>
            <a:r>
              <a:rPr lang="en-US" altLang="en-US" sz="1600" dirty="0" smtClean="0"/>
              <a:t> file.</a:t>
            </a:r>
          </a:p>
          <a:p>
            <a:pPr lvl="1"/>
            <a:r>
              <a:rPr lang="en-US" altLang="en-US" sz="1600" dirty="0" smtClean="0"/>
              <a:t>Downsize a high resolution picture before inserting it into a presentation.</a:t>
            </a:r>
          </a:p>
          <a:p>
            <a:r>
              <a:rPr lang="en-US" altLang="en-US" sz="2000" dirty="0" smtClean="0"/>
              <a:t>Try to use captions on pictures if possible</a:t>
            </a:r>
          </a:p>
          <a:p>
            <a:pPr lvl="1"/>
            <a:r>
              <a:rPr lang="en-US" altLang="en-US" sz="1600" dirty="0" smtClean="0"/>
              <a:t>Font: Arial, Size: 11 (see example)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608" y="3752670"/>
            <a:ext cx="1848108" cy="2553056"/>
          </a:xfrm>
          <a:prstGeom prst="rect">
            <a:avLst/>
          </a:prstGeom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34853" y="6305726"/>
            <a:ext cx="27344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 smtClean="0"/>
              <a:t>Plants used to simulate invasive species</a:t>
            </a:r>
            <a:endParaRPr lang="en-US" altLang="en-US" sz="1100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935480" y="4559838"/>
            <a:ext cx="2734491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 smtClean="0"/>
              <a:t>For example, this picture’s original file size was 8 MB but it was downsized to a more reasonable resolution and therefore only increases the size of the .</a:t>
            </a:r>
            <a:r>
              <a:rPr lang="en-US" altLang="en-US" sz="1100" dirty="0" err="1" smtClean="0"/>
              <a:t>pptx</a:t>
            </a:r>
            <a:r>
              <a:rPr lang="en-US" altLang="en-US" sz="1100" dirty="0" smtClean="0"/>
              <a:t> file by 134 KB</a:t>
            </a:r>
            <a:endParaRPr lang="en-US" altLang="en-US" sz="1100" dirty="0"/>
          </a:p>
        </p:txBody>
      </p:sp>
      <p:cxnSp>
        <p:nvCxnSpPr>
          <p:cNvPr id="15" name="Straight Arrow Connector 14"/>
          <p:cNvCxnSpPr>
            <a:cxnSpLocks noChangeShapeType="1"/>
            <a:stCxn id="12" idx="3"/>
          </p:cNvCxnSpPr>
          <p:nvPr/>
        </p:nvCxnSpPr>
        <p:spPr bwMode="auto">
          <a:xfrm>
            <a:off x="4669971" y="5029198"/>
            <a:ext cx="1556661" cy="29174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2535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University of Washington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710FFA-C94D-47B1-8ED5-AEF912183C4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52413" y="1181099"/>
            <a:ext cx="8521700" cy="234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Use </a:t>
            </a:r>
            <a:r>
              <a:rPr lang="en-US" altLang="en-US" sz="1100" dirty="0"/>
              <a:t>"C:\</a:t>
            </a:r>
            <a:r>
              <a:rPr lang="en-US" altLang="en-US" sz="1100" dirty="0" smtClean="0"/>
              <a:t>dev\AFSL\TechnicalDataPackage\Presentations\robocopy\copy_movies_to_C_drive.cmd“</a:t>
            </a:r>
            <a:r>
              <a:rPr lang="en-US" altLang="en-US" sz="2000" dirty="0" smtClean="0"/>
              <a:t> to copy movies from K drive to your local machine.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Insert links to movies rather than directly embedding in the .</a:t>
            </a:r>
            <a:r>
              <a:rPr lang="en-US" altLang="en-US" sz="2000" dirty="0" err="1" smtClean="0"/>
              <a:t>pptx</a:t>
            </a:r>
            <a:r>
              <a:rPr lang="en-US" altLang="en-US" sz="2000" dirty="0" smtClean="0"/>
              <a:t> file.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289" y="2344765"/>
            <a:ext cx="5957034" cy="397766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572780" y="5767254"/>
            <a:ext cx="1306286" cy="743494"/>
          </a:xfrm>
          <a:prstGeom prst="ellipse">
            <a:avLst/>
          </a:prstGeom>
          <a:ln w="1905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65327" y="2275094"/>
            <a:ext cx="2717210" cy="234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lang="en-US" altLang="en-US" sz="1200" dirty="0" smtClean="0"/>
              <a:t>By default, PowerPoint will embed a copy of movies directly into the .</a:t>
            </a:r>
            <a:r>
              <a:rPr lang="en-US" altLang="en-US" sz="1200" dirty="0" err="1" smtClean="0"/>
              <a:t>pptx</a:t>
            </a:r>
            <a:r>
              <a:rPr lang="en-US" altLang="en-US" sz="1200" dirty="0" smtClean="0"/>
              <a:t> file.  While this makes it more likely to play when you transfer the movie, it makes the .</a:t>
            </a:r>
            <a:r>
              <a:rPr lang="en-US" altLang="en-US" sz="1200" dirty="0" err="1" smtClean="0"/>
              <a:t>pptx</a:t>
            </a:r>
            <a:r>
              <a:rPr lang="en-US" altLang="en-US" sz="1200" dirty="0" smtClean="0"/>
              <a:t> file very large in size.  Instead, you should do the following.</a:t>
            </a:r>
          </a:p>
          <a:p>
            <a:pPr lvl="1"/>
            <a:r>
              <a:rPr lang="en-US" altLang="en-US" sz="1200" dirty="0" smtClean="0"/>
              <a:t>Insert &gt; Video &gt; Video on My PC</a:t>
            </a:r>
          </a:p>
          <a:p>
            <a:pPr lvl="1"/>
            <a:r>
              <a:rPr lang="en-US" altLang="en-US" sz="1200" dirty="0" smtClean="0"/>
              <a:t>On the resulting dialog box, navigate to the desired video , click on the name, then click on the down arrow next to ‘Insert’ and instead select ‘Link to file</a:t>
            </a:r>
            <a:r>
              <a:rPr lang="en-US" altLang="en-US" sz="1200" dirty="0" smtClean="0"/>
              <a:t>’</a:t>
            </a:r>
          </a:p>
          <a:p>
            <a:r>
              <a:rPr lang="en-US" altLang="en-US" sz="2000" dirty="0" smtClean="0"/>
              <a:t>YouTube tutorial </a:t>
            </a:r>
            <a:r>
              <a:rPr lang="en-US" altLang="en-US" sz="2000" dirty="0" smtClean="0">
                <a:hlinkClick r:id="rId3"/>
              </a:rPr>
              <a:t>here</a:t>
            </a:r>
            <a:r>
              <a:rPr lang="en-US" altLang="en-US" sz="2000" dirty="0" smtClean="0"/>
              <a:t>.</a:t>
            </a:r>
            <a:endParaRPr lang="en-US" altLang="en-US" sz="2000" dirty="0" smtClean="0"/>
          </a:p>
          <a:p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510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ORDWRAP" val="0"/>
  <p:tag name="DEFAULTWIDTH" val="695"/>
  <p:tag name="DEFAULTHEIGHT" val="482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69516</TotalTime>
  <Words>535</Words>
  <Application>Microsoft Office PowerPoint</Application>
  <PresentationFormat>On-screen Show (4:3)</PresentationFormat>
  <Paragraphs>55</Paragraphs>
  <Slides>5</Slides>
  <Notes>3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Wingdings</vt:lpstr>
      <vt:lpstr>Garamond</vt:lpstr>
      <vt:lpstr>MS PGothic</vt:lpstr>
      <vt:lpstr>Times New Roman</vt:lpstr>
      <vt:lpstr>Pixel</vt:lpstr>
      <vt:lpstr>Commercial and Civilian Applications of Unmanned Aerial Systems</vt:lpstr>
      <vt:lpstr>Autonomous Flight Systems Laboratory</vt:lpstr>
      <vt:lpstr>TITLE OF SLIDE HERE</vt:lpstr>
      <vt:lpstr>Pictures</vt:lpstr>
      <vt:lpstr>Movies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lum</dc:creator>
  <cp:lastModifiedBy>Christopher Lum</cp:lastModifiedBy>
  <cp:revision>4693</cp:revision>
  <dcterms:created xsi:type="dcterms:W3CDTF">1601-01-01T00:00:00Z</dcterms:created>
  <dcterms:modified xsi:type="dcterms:W3CDTF">2018-01-06T04:19:27Z</dcterms:modified>
</cp:coreProperties>
</file>