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538" r:id="rId2"/>
    <p:sldId id="950" r:id="rId3"/>
    <p:sldId id="961" r:id="rId4"/>
    <p:sldId id="962" r:id="rId5"/>
    <p:sldId id="963" r:id="rId6"/>
    <p:sldId id="964" r:id="rId7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10"/>
      <p:bold r:id="rId11"/>
      <p:italic r:id="rId12"/>
    </p:embeddedFont>
  </p:embeddedFont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00FF0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84800" autoAdjust="0"/>
  </p:normalViewPr>
  <p:slideViewPr>
    <p:cSldViewPr snapToGrid="0">
      <p:cViewPr varScale="1">
        <p:scale>
          <a:sx n="75" d="100"/>
          <a:sy n="75" d="100"/>
        </p:scale>
        <p:origin x="13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21AC7A0-033D-40F8-9A3C-EAA1A6ACA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C9CB839-3574-4888-B926-79A04FE63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A726188-4F5A-4D30-AC40-E89AD333C25B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19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39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45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AA2F3195-0895-4346-BC7C-434578A65B93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921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 smtClean="0">
              <a:solidFill>
                <a:schemeClr val="bg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6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7FB5C-461F-4FF1-B96B-20A8319FA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9793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7048-238C-437C-A302-14BEB7E1C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8357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F161-7CB3-40BD-B8D3-980771DFC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879580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CA7B-2264-4115-8E63-F3783D9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2067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4EE7-42B0-46FD-83AE-A057EDCAC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1947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6B21-C059-46C4-A673-8FCCAD018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542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BA92-3195-4AB7-A6AE-5D8FC6F32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222335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2829-062B-43D0-A332-A762195DE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3458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EAC8-6934-4569-9FAB-AFCB1B9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5523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8B959-CA7E-4C24-9C76-4BF3C0F61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70013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9B8B-0955-4BE4-A54F-A0801468F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2067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7C22-7F47-4517-8CD8-C7D79B8A0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372539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DC7D-B782-425F-BB77-C0A7E2D7C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</p:spTree>
    <p:extLst>
      <p:ext uri="{BB962C8B-B14F-4D97-AF65-F5344CB8AC3E}">
        <p14:creationId xmlns:p14="http://schemas.microsoft.com/office/powerpoint/2010/main" val="17137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128CFF-3AD7-454A-9800-55C286B2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5, 2013</a:t>
            </a: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82" r:id="rId1"/>
    <p:sldLayoutId id="2147485569" r:id="rId2"/>
    <p:sldLayoutId id="2147485570" r:id="rId3"/>
    <p:sldLayoutId id="2147485571" r:id="rId4"/>
    <p:sldLayoutId id="2147485572" r:id="rId5"/>
    <p:sldLayoutId id="2147485573" r:id="rId6"/>
    <p:sldLayoutId id="2147485574" r:id="rId7"/>
    <p:sldLayoutId id="2147485575" r:id="rId8"/>
    <p:sldLayoutId id="2147485576" r:id="rId9"/>
    <p:sldLayoutId id="2147485577" r:id="rId10"/>
    <p:sldLayoutId id="2147485578" r:id="rId11"/>
    <p:sldLayoutId id="2147485579" r:id="rId12"/>
    <p:sldLayoutId id="2147485580" r:id="rId13"/>
    <p:sldLayoutId id="214748558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50" y="1662113"/>
            <a:ext cx="8104188" cy="20351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</a:rPr>
              <a:t>UW UAS Safety Guide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96913" y="5546725"/>
            <a:ext cx="77676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October 30, 2014</a:t>
            </a:r>
            <a:endParaRPr lang="en-US" sz="20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5950" y="2170113"/>
            <a:ext cx="81041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FFFFFF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BE7F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800" kern="0" dirty="0" err="1" smtClean="0">
                <a:latin typeface="Arial" charset="0"/>
              </a:rPr>
              <a:t>Aleksandr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Tereshchenkov</a:t>
            </a:r>
            <a:endParaRPr lang="en-US" sz="1800" kern="0" dirty="0" smtClean="0">
              <a:latin typeface="Arial" charset="0"/>
            </a:endParaRPr>
          </a:p>
        </p:txBody>
      </p:sp>
    </p:spTree>
  </p:cSld>
  <p:clrMapOvr>
    <a:masterClrMapping/>
  </p:clrMapOvr>
  <p:transition advTm="1922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30, 2014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LiPo</a:t>
            </a:r>
            <a:r>
              <a:rPr lang="en-US" dirty="0" smtClean="0"/>
              <a:t> Battery Safety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29" y="1300069"/>
            <a:ext cx="3711109" cy="278333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6370" y="1300069"/>
            <a:ext cx="5141259" cy="4351338"/>
          </a:xfrm>
        </p:spPr>
        <p:txBody>
          <a:bodyPr/>
          <a:lstStyle/>
          <a:p>
            <a:r>
              <a:rPr lang="en-US" dirty="0" smtClean="0"/>
              <a:t>Inspect battery for “ballooning” before use</a:t>
            </a:r>
          </a:p>
          <a:p>
            <a:r>
              <a:rPr lang="en-US" dirty="0" smtClean="0"/>
              <a:t>Puncturing battery can cause a fire</a:t>
            </a:r>
          </a:p>
          <a:p>
            <a:r>
              <a:rPr lang="en-US" dirty="0" smtClean="0"/>
              <a:t>Make sure not to short the battery when soldering </a:t>
            </a:r>
          </a:p>
          <a:p>
            <a:r>
              <a:rPr lang="en-US" dirty="0" smtClean="0"/>
              <a:t>Do not discharge the battery under 3.0V/Cell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30, 2014</a:t>
            </a:r>
          </a:p>
          <a:p>
            <a:pPr>
              <a:defRPr/>
            </a:pPr>
            <a:r>
              <a:rPr lang="en-US" dirty="0"/>
              <a:t>October 30,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 For Charging </a:t>
            </a:r>
            <a:r>
              <a:rPr lang="en-US" dirty="0" err="1" smtClean="0"/>
              <a:t>LiPo</a:t>
            </a:r>
            <a:r>
              <a:rPr lang="en-US" dirty="0" smtClean="0"/>
              <a:t> Batteries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5131" y="1456082"/>
            <a:ext cx="4984376" cy="4566549"/>
          </a:xfrm>
        </p:spPr>
        <p:txBody>
          <a:bodyPr/>
          <a:lstStyle/>
          <a:p>
            <a:r>
              <a:rPr lang="en-US" dirty="0" smtClean="0"/>
              <a:t>Wrong settings on the charger can lead to destruction of the battery</a:t>
            </a:r>
          </a:p>
          <a:p>
            <a:r>
              <a:rPr lang="en-US" dirty="0" smtClean="0"/>
              <a:t>Batteries should be charged in </a:t>
            </a:r>
            <a:r>
              <a:rPr lang="en-US" dirty="0" err="1" smtClean="0"/>
              <a:t>LiPo</a:t>
            </a:r>
            <a:r>
              <a:rPr lang="en-US" dirty="0" smtClean="0"/>
              <a:t> Safe Bag</a:t>
            </a:r>
          </a:p>
          <a:p>
            <a:r>
              <a:rPr lang="en-US" dirty="0" smtClean="0"/>
              <a:t>Never Charge batteries unattended</a:t>
            </a:r>
          </a:p>
          <a:p>
            <a:r>
              <a:rPr lang="en-US" dirty="0" smtClean="0"/>
              <a:t>Charging instructions located on PV4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07" y="1456082"/>
            <a:ext cx="3489231" cy="2372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6428101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5E696-4DEF-4A0A-88F7-ED3119136AC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30,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Spinning Propeller Hazards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8258" y="1273781"/>
            <a:ext cx="8760480" cy="5086678"/>
          </a:xfrm>
        </p:spPr>
        <p:txBody>
          <a:bodyPr/>
          <a:lstStyle/>
          <a:p>
            <a:pPr lvl="0"/>
            <a:r>
              <a:rPr lang="en-US" dirty="0"/>
              <a:t>Any necessary modifications to the motor and propeller should be done before connecting the </a:t>
            </a:r>
            <a:r>
              <a:rPr lang="en-US" dirty="0" smtClean="0"/>
              <a:t>battery</a:t>
            </a:r>
          </a:p>
          <a:p>
            <a:r>
              <a:rPr lang="en-US" dirty="0"/>
              <a:t>Malfunction in hardware can cause the motor to rotate at any time when battery is </a:t>
            </a:r>
            <a:r>
              <a:rPr lang="en-US" dirty="0" smtClean="0"/>
              <a:t>engaged</a:t>
            </a:r>
            <a:endParaRPr lang="en-US" dirty="0"/>
          </a:p>
          <a:p>
            <a:pPr lvl="0"/>
            <a:r>
              <a:rPr lang="en-US" dirty="0"/>
              <a:t>When the battery is plugged in, treat the motor as a loaded </a:t>
            </a:r>
            <a:r>
              <a:rPr lang="en-US" dirty="0" smtClean="0"/>
              <a:t>gun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817900"/>
      </p:ext>
    </p:extLst>
  </p:cSld>
  <p:clrMapOvr>
    <a:masterClrMapping/>
  </p:clrMapOvr>
  <p:transition advTm="582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Tools Hazards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B46B21-C059-46C4-A673-8FCCAD018E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30,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Be extra careful </a:t>
            </a:r>
            <a:r>
              <a:rPr lang="en-US" dirty="0"/>
              <a:t>when using power </a:t>
            </a:r>
            <a:r>
              <a:rPr lang="en-US" dirty="0" smtClean="0"/>
              <a:t>tools</a:t>
            </a:r>
            <a:endParaRPr lang="en-US" dirty="0"/>
          </a:p>
          <a:p>
            <a:pPr lvl="0"/>
            <a:r>
              <a:rPr lang="en-US" dirty="0"/>
              <a:t>Some substances can produce fumes (e.g. epoxy, </a:t>
            </a:r>
            <a:r>
              <a:rPr lang="en-US" dirty="0" smtClean="0"/>
              <a:t>paint, soldering), </a:t>
            </a:r>
            <a:r>
              <a:rPr lang="en-US" dirty="0"/>
              <a:t>make sure to have good </a:t>
            </a:r>
            <a:r>
              <a:rPr lang="en-US" dirty="0" smtClean="0"/>
              <a:t>ventilation</a:t>
            </a:r>
            <a:endParaRPr lang="en-US" dirty="0"/>
          </a:p>
          <a:p>
            <a:pPr lvl="0"/>
            <a:r>
              <a:rPr lang="en-US" dirty="0"/>
              <a:t>Do not use spray paint inside </a:t>
            </a:r>
            <a:r>
              <a:rPr lang="en-US" dirty="0" smtClean="0"/>
              <a:t>buildings</a:t>
            </a:r>
          </a:p>
          <a:p>
            <a:pPr lvl="0"/>
            <a:r>
              <a:rPr lang="en-US" dirty="0" smtClean="0"/>
              <a:t>If </a:t>
            </a:r>
            <a:r>
              <a:rPr lang="en-US" dirty="0"/>
              <a:t>you do not know how to use a particular tool, ask for </a:t>
            </a:r>
            <a:r>
              <a:rPr lang="en-US" dirty="0" smtClean="0"/>
              <a:t>assistance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Experiment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B46B21-C059-46C4-A673-8FCCAD018E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30,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Fly </a:t>
            </a:r>
            <a:r>
              <a:rPr lang="en-US" dirty="0" smtClean="0"/>
              <a:t>below </a:t>
            </a:r>
            <a:r>
              <a:rPr lang="en-US" dirty="0"/>
              <a:t>400 </a:t>
            </a:r>
            <a:r>
              <a:rPr lang="en-US" dirty="0" err="1" smtClean="0"/>
              <a:t>ft</a:t>
            </a:r>
            <a:endParaRPr lang="en-US" dirty="0"/>
          </a:p>
          <a:p>
            <a:pPr lvl="0"/>
            <a:r>
              <a:rPr lang="en-US" dirty="0"/>
              <a:t>Stay in visual </a:t>
            </a:r>
            <a:r>
              <a:rPr lang="en-US" dirty="0" smtClean="0"/>
              <a:t>range</a:t>
            </a:r>
            <a:endParaRPr lang="en-US" dirty="0"/>
          </a:p>
          <a:p>
            <a:pPr lvl="0"/>
            <a:r>
              <a:rPr lang="en-US" dirty="0"/>
              <a:t>Do not fly within 5 miles of </a:t>
            </a:r>
            <a:r>
              <a:rPr lang="en-US" dirty="0" smtClean="0"/>
              <a:t>airports</a:t>
            </a:r>
            <a:endParaRPr lang="en-US" dirty="0"/>
          </a:p>
          <a:p>
            <a:pPr lvl="0"/>
            <a:r>
              <a:rPr lang="en-US" dirty="0"/>
              <a:t>Do not fly over people, cars, buildings, </a:t>
            </a:r>
            <a:r>
              <a:rPr lang="en-US" dirty="0" smtClean="0"/>
              <a:t>etc.</a:t>
            </a:r>
            <a:endParaRPr lang="en-US" dirty="0"/>
          </a:p>
          <a:p>
            <a:pPr lvl="0"/>
            <a:r>
              <a:rPr lang="en-US" dirty="0"/>
              <a:t>Fly in designated </a:t>
            </a:r>
            <a:r>
              <a:rPr lang="en-US" dirty="0" smtClean="0"/>
              <a:t>areas</a:t>
            </a:r>
            <a:endParaRPr lang="en-US" dirty="0"/>
          </a:p>
          <a:p>
            <a:r>
              <a:rPr lang="en-US" dirty="0" smtClean="0"/>
              <a:t>Links to AMA rules located in the UW UAS Safety Guide on 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6|5.8|11|8.6|14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63554</TotalTime>
  <Words>273</Words>
  <Application>Microsoft Office PowerPoint</Application>
  <PresentationFormat>On-screen Show (4:3)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Garamond</vt:lpstr>
      <vt:lpstr>Wingdings</vt:lpstr>
      <vt:lpstr>Pixel</vt:lpstr>
      <vt:lpstr>UW UAS Safety Guide</vt:lpstr>
      <vt:lpstr>LiPo Battery Safety</vt:lpstr>
      <vt:lpstr>Rules For Charging LiPo Batteries</vt:lpstr>
      <vt:lpstr>Spinning Propeller Hazards</vt:lpstr>
      <vt:lpstr>Construction Tools Hazards</vt:lpstr>
      <vt:lpstr>Field Experiment Rules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Alex</cp:lastModifiedBy>
  <cp:revision>4035</cp:revision>
  <dcterms:created xsi:type="dcterms:W3CDTF">1601-01-01T00:00:00Z</dcterms:created>
  <dcterms:modified xsi:type="dcterms:W3CDTF">2014-10-30T19:08:09Z</dcterms:modified>
</cp:coreProperties>
</file>