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2" r:id="rId1"/>
  </p:sldMasterIdLst>
  <p:notesMasterIdLst>
    <p:notesMasterId r:id="rId13"/>
  </p:notesMasterIdLst>
  <p:handoutMasterIdLst>
    <p:handoutMasterId r:id="rId14"/>
  </p:handoutMasterIdLst>
  <p:sldIdLst>
    <p:sldId id="538" r:id="rId2"/>
    <p:sldId id="544" r:id="rId3"/>
    <p:sldId id="549" r:id="rId4"/>
    <p:sldId id="552" r:id="rId5"/>
    <p:sldId id="556" r:id="rId6"/>
    <p:sldId id="550" r:id="rId7"/>
    <p:sldId id="554" r:id="rId8"/>
    <p:sldId id="548" r:id="rId9"/>
    <p:sldId id="545" r:id="rId10"/>
    <p:sldId id="557" r:id="rId11"/>
    <p:sldId id="558" r:id="rId12"/>
  </p:sldIdLst>
  <p:sldSz cx="9144000" cy="6858000" type="screen4x3"/>
  <p:notesSz cx="7099300" cy="10234613"/>
  <p:embeddedFontLst>
    <p:embeddedFont>
      <p:font typeface="Garamond" panose="02020404030301010803" pitchFamily="18" charset="0"/>
      <p:regular r:id="rId15"/>
      <p:bold r:id="rId16"/>
      <p:italic r:id="rId17"/>
    </p:embeddedFont>
  </p:embeddedFontLst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mp" initials="t" lastIdx="1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92D050"/>
    <a:srgbClr val="FF0000"/>
    <a:srgbClr val="FFCC00"/>
    <a:srgbClr val="00FFFF"/>
    <a:srgbClr val="000000"/>
    <a:srgbClr val="00B0F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61" autoAdjust="0"/>
    <p:restoredTop sz="91784" autoAdjust="0"/>
  </p:normalViewPr>
  <p:slideViewPr>
    <p:cSldViewPr snapToGrid="0">
      <p:cViewPr varScale="1">
        <p:scale>
          <a:sx n="67" d="100"/>
          <a:sy n="67" d="100"/>
        </p:scale>
        <p:origin x="-124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258"/>
    </p:cViewPr>
  </p:sorterViewPr>
  <p:notesViewPr>
    <p:cSldViewPr snapToGrid="0">
      <p:cViewPr varScale="1">
        <p:scale>
          <a:sx n="77" d="100"/>
          <a:sy n="77" d="100"/>
        </p:scale>
        <p:origin x="-3270" y="-90"/>
      </p:cViewPr>
      <p:guideLst>
        <p:guide orient="horz" pos="3223"/>
        <p:guide pos="2236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3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3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178D8B57-81C9-4707-B7E5-5A5D67F95A2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41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fld id="{0863621F-474C-4DA4-8279-2543820F2CE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87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fld id="{9CA36D5D-C39E-4A35-B114-9927810D8E04}" type="slidenum">
              <a:rPr lang="en-US">
                <a:latin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655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1E4FA4-68AE-418B-BFAE-1AC45342FF0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9184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1E4FA4-68AE-418B-BFAE-1AC45342FF03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9184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1E4FA4-68AE-418B-BFAE-1AC45342FF0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9184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1E4FA4-68AE-418B-BFAE-1AC45342FF0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9184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1E4FA4-68AE-418B-BFAE-1AC45342FF0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9184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1E4FA4-68AE-418B-BFAE-1AC45342FF0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9184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1E4FA4-68AE-418B-BFAE-1AC45342FF0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9184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1E4FA4-68AE-418B-BFAE-1AC45342FF0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9184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1E4FA4-68AE-418B-BFAE-1AC45342FF0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9184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1E4FA4-68AE-418B-BFAE-1AC45342FF0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2042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0" y="1447800"/>
            <a:ext cx="9144000" cy="5410200"/>
          </a:xfrm>
          <a:prstGeom prst="rect">
            <a:avLst/>
          </a:prstGeom>
          <a:gradFill rotWithShape="1">
            <a:gsLst>
              <a:gs pos="0">
                <a:srgbClr val="598CE7"/>
              </a:gs>
              <a:gs pos="100000">
                <a:srgbClr val="2254D2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598CE7"/>
              </a:gs>
              <a:gs pos="100000">
                <a:srgbClr val="2254D2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C78D25"/>
              </a:gs>
              <a:gs pos="50000">
                <a:srgbClr val="EBD173"/>
              </a:gs>
              <a:gs pos="100000">
                <a:srgbClr val="C78D2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1328738" y="144463"/>
            <a:ext cx="6264275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Autonomous Flight Systems Laboratory</a:t>
            </a:r>
          </a:p>
          <a:p>
            <a:pPr algn="ctr"/>
            <a:endParaRPr lang="en-US" sz="7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Department of Aeronautics and Astronautics</a:t>
            </a: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0" y="1295400"/>
            <a:ext cx="9144000" cy="152400"/>
          </a:xfrm>
          <a:prstGeom prst="rect">
            <a:avLst/>
          </a:prstGeom>
          <a:gradFill rotWithShape="1">
            <a:gsLst>
              <a:gs pos="0">
                <a:srgbClr val="181847"/>
              </a:gs>
              <a:gs pos="50000">
                <a:srgbClr val="333399"/>
              </a:gs>
              <a:gs pos="100000">
                <a:srgbClr val="1818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en-US" dirty="0"/>
          </a:p>
        </p:txBody>
      </p:sp>
      <p:pic>
        <p:nvPicPr>
          <p:cNvPr id="9" name="Picture 34" descr="AFSL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1438"/>
            <a:ext cx="1268412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C:\Users\lum\Desktop\TEMP\UniversityArtPack\UniversityArtPack Folder\GIF\UW.Signature_stacked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25" y="115888"/>
            <a:ext cx="17049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8001000" cy="2209800"/>
          </a:xfrm>
        </p:spPr>
        <p:txBody>
          <a:bodyPr/>
          <a:lstStyle>
            <a:lvl1pPr>
              <a:defRPr sz="33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29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14800"/>
            <a:ext cx="7162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7333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BC8631-A1EB-4626-AAFC-0D6C864600B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0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87313"/>
            <a:ext cx="2209800" cy="6465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87313"/>
            <a:ext cx="6477000" cy="6465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0F7696-EB99-4082-A4CE-D8F388C3745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3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B2D423-F084-4544-9491-89312364025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08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90604A-4534-4519-BE11-2A87FB661DB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20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98D519-1456-4DD6-BD8E-8F3EA970EE47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9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30662-DD84-4BF6-952F-98495FE37EE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0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C2F339-82F9-411E-99EE-BDAAF66BF4E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5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3638"/>
            <a:ext cx="434340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F9ED76-CD24-4701-A1EF-5C7C884FCBF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3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3AC212-3BDC-41F2-9A5C-CCF36CAF082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3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E3ECC2-4EAB-41E6-89B9-92FC4F558BA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2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60CC37-3CF8-4E49-BDFF-F53272FD8E0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1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75E6D4-F705-462B-ACC5-F3A0885BBBB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4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186FD9-BEC5-4CC1-8072-D994C032FB8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1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2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50000">
                <a:srgbClr val="181847"/>
              </a:gs>
              <a:gs pos="100000">
                <a:srgbClr val="33339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1027" name="Rectangle 21"/>
          <p:cNvSpPr>
            <a:spLocks noChangeArrowheads="1"/>
          </p:cNvSpPr>
          <p:nvPr/>
        </p:nvSpPr>
        <p:spPr bwMode="auto">
          <a:xfrm>
            <a:off x="0" y="1123950"/>
            <a:ext cx="9144000" cy="5505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auto">
          <a:xfrm>
            <a:off x="0" y="0"/>
            <a:ext cx="9144000" cy="931863"/>
          </a:xfrm>
          <a:prstGeom prst="rect">
            <a:avLst/>
          </a:prstGeom>
          <a:gradFill rotWithShape="1">
            <a:gsLst>
              <a:gs pos="0">
                <a:srgbClr val="598CE7"/>
              </a:gs>
              <a:gs pos="100000">
                <a:srgbClr val="2254D2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629400"/>
            <a:ext cx="426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CD0B77E2-ED7B-4077-8B81-B687508E091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3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268413" y="87313"/>
            <a:ext cx="7680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63638"/>
            <a:ext cx="8839200" cy="538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326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  <p:sp>
        <p:nvSpPr>
          <p:cNvPr id="1034" name="Rectangle 19"/>
          <p:cNvSpPr>
            <a:spLocks noChangeArrowheads="1"/>
          </p:cNvSpPr>
          <p:nvPr/>
        </p:nvSpPr>
        <p:spPr bwMode="auto">
          <a:xfrm>
            <a:off x="0" y="931863"/>
            <a:ext cx="9144000" cy="192087"/>
          </a:xfrm>
          <a:prstGeom prst="rect">
            <a:avLst/>
          </a:prstGeom>
          <a:gradFill rotWithShape="1">
            <a:gsLst>
              <a:gs pos="0">
                <a:srgbClr val="C78D25"/>
              </a:gs>
              <a:gs pos="50000">
                <a:srgbClr val="EBD173"/>
              </a:gs>
              <a:gs pos="100000">
                <a:srgbClr val="C78D2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1035" name="Text Box 23"/>
          <p:cNvSpPr txBox="1">
            <a:spLocks noChangeArrowheads="1"/>
          </p:cNvSpPr>
          <p:nvPr/>
        </p:nvSpPr>
        <p:spPr bwMode="auto">
          <a:xfrm>
            <a:off x="7231063" y="879475"/>
            <a:ext cx="21891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en-US" sz="1200" b="1" i="1" dirty="0" smtClean="0">
                <a:solidFill>
                  <a:srgbClr val="DBE7F1"/>
                </a:solidFill>
                <a:cs typeface="+mn-cs"/>
              </a:rPr>
              <a:t>Aeronautics &amp; Astronautics</a:t>
            </a:r>
          </a:p>
        </p:txBody>
      </p:sp>
      <p:sp>
        <p:nvSpPr>
          <p:cNvPr id="1036" name="Text Box 24"/>
          <p:cNvSpPr txBox="1">
            <a:spLocks noChangeArrowheads="1"/>
          </p:cNvSpPr>
          <p:nvPr/>
        </p:nvSpPr>
        <p:spPr bwMode="auto">
          <a:xfrm>
            <a:off x="-38100" y="874713"/>
            <a:ext cx="3419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en-US" sz="1200" b="1" i="1" dirty="0" smtClean="0">
                <a:solidFill>
                  <a:srgbClr val="DBE7F1"/>
                </a:solidFill>
                <a:cs typeface="+mn-cs"/>
              </a:rPr>
              <a:t>Autonomous Flight Systems Laboratory</a:t>
            </a:r>
          </a:p>
        </p:txBody>
      </p:sp>
      <p:pic>
        <p:nvPicPr>
          <p:cNvPr id="1037" name="Picture 25" descr="AFSL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1438"/>
            <a:ext cx="1076325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12" r:id="rId1"/>
    <p:sldLayoutId id="2147485599" r:id="rId2"/>
    <p:sldLayoutId id="2147485600" r:id="rId3"/>
    <p:sldLayoutId id="2147485601" r:id="rId4"/>
    <p:sldLayoutId id="2147485602" r:id="rId5"/>
    <p:sldLayoutId id="2147485603" r:id="rId6"/>
    <p:sldLayoutId id="2147485604" r:id="rId7"/>
    <p:sldLayoutId id="2147485605" r:id="rId8"/>
    <p:sldLayoutId id="2147485606" r:id="rId9"/>
    <p:sldLayoutId id="2147485607" r:id="rId10"/>
    <p:sldLayoutId id="2147485608" r:id="rId11"/>
    <p:sldLayoutId id="2147485609" r:id="rId12"/>
    <p:sldLayoutId id="2147485610" r:id="rId13"/>
    <p:sldLayoutId id="2147485611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6" Type="http://schemas.openxmlformats.org/officeDocument/2006/relationships/hyperlink" Target="http://readwrite.com/2013/09/30/understanding-github-a-journey-for-beginners-part-1" TargetMode="External"/><Relationship Id="rId5" Type="http://schemas.openxmlformats.org/officeDocument/2006/relationships/hyperlink" Target="http://programmers.stackexchange.com/questions/85845/why-big-companies-use-perforce" TargetMode="External"/><Relationship Id="rId4" Type="http://schemas.openxmlformats.org/officeDocument/2006/relationships/hyperlink" Target="https://github.com/featur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hyperlink" Target="https://help.github.com/articles/set-up-gi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hyperlink" Target="https://help.github.com/articles/create-a-rep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4" Type="http://schemas.openxmlformats.org/officeDocument/2006/relationships/hyperlink" Target="https://help.github.com/articles/editing-files-in-your-repository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5950" y="1662113"/>
            <a:ext cx="8104188" cy="2035175"/>
          </a:xfrm>
        </p:spPr>
        <p:txBody>
          <a:bodyPr/>
          <a:lstStyle/>
          <a:p>
            <a:pPr algn="ctr" eaLnBrk="1" hangingPunct="1"/>
            <a:r>
              <a:rPr lang="en-US" dirty="0" err="1" smtClean="0">
                <a:latin typeface="Arial" charset="0"/>
              </a:rPr>
              <a:t>Git</a:t>
            </a:r>
            <a:r>
              <a:rPr lang="en-US" dirty="0" smtClean="0">
                <a:latin typeface="Arial" charset="0"/>
              </a:rPr>
              <a:t> Going With </a:t>
            </a:r>
            <a:r>
              <a:rPr lang="en-US" dirty="0" smtClean="0">
                <a:latin typeface="Arial" charset="0"/>
              </a:rPr>
              <a:t>GitHub</a:t>
            </a:r>
            <a:endParaRPr lang="en-US" sz="2000" dirty="0" smtClean="0"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50121" y="4121677"/>
            <a:ext cx="4243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+mn-lt"/>
              </a:rPr>
              <a:t>November 20, 2014</a:t>
            </a:r>
            <a:endParaRPr lang="en-US" sz="2000" b="1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18091" y="3673049"/>
            <a:ext cx="3907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Daniel </a:t>
            </a:r>
            <a:r>
              <a:rPr lang="en-US" sz="2400" b="1" dirty="0" err="1" smtClean="0">
                <a:solidFill>
                  <a:schemeClr val="bg1"/>
                </a:solidFill>
              </a:rPr>
              <a:t>Ablog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1922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8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8964FBB7-F7A0-453F-BF73-5797D9D2C75A}" type="datetime1">
              <a:rPr lang="en-US" smtClean="0"/>
              <a:t>11/20/2014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268413" y="87313"/>
            <a:ext cx="7875587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GitHub as a Replacement for Perforce?</a:t>
            </a:r>
            <a:endParaRPr lang="en-US" dirty="0" smtClean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AD8003-4C9C-4D8E-A0A1-AF4908494FA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85174" y="1381362"/>
            <a:ext cx="8644513" cy="547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2000" dirty="0" smtClean="0"/>
              <a:t>Pros</a:t>
            </a:r>
          </a:p>
          <a:p>
            <a:pPr marL="800100" lvl="1" indent="-342900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2000" dirty="0" smtClean="0"/>
              <a:t>Does not require a lot of space (</a:t>
            </a:r>
            <a:r>
              <a:rPr lang="en-US" sz="2000" dirty="0" err="1" smtClean="0"/>
              <a:t>Tbytes</a:t>
            </a:r>
            <a:r>
              <a:rPr lang="en-US" sz="2000" dirty="0" smtClean="0"/>
              <a:t>) as developers can have own copy of local repository.</a:t>
            </a:r>
          </a:p>
          <a:p>
            <a:pPr marL="800100" lvl="1" indent="-342900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2000" dirty="0" smtClean="0"/>
              <a:t>Can work with files offline and save changes.</a:t>
            </a:r>
          </a:p>
          <a:p>
            <a:pPr marL="800100" lvl="1" indent="-342900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2000" dirty="0" smtClean="0"/>
              <a:t>Open source. No licensing fees.</a:t>
            </a:r>
            <a:endParaRPr lang="en-US" sz="2000" dirty="0" smtClean="0"/>
          </a:p>
          <a:p>
            <a:pPr marL="342900" indent="-342900" eaLnBrk="1" hangingPunct="1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2000" dirty="0" smtClean="0"/>
              <a:t>Cons</a:t>
            </a:r>
          </a:p>
          <a:p>
            <a:pPr marL="800100" lvl="1" indent="-342900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2000" dirty="0" smtClean="0"/>
              <a:t>GitHub doesn’t have the easy visual GUI that Perforce has and the organization for adding/deleting files and tracking changes</a:t>
            </a:r>
          </a:p>
          <a:p>
            <a:pPr marL="800100" lvl="1" indent="-342900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2000" dirty="0" smtClean="0"/>
              <a:t>GitHub doesn’t work well with large repository copies and binary files. Very slow.</a:t>
            </a:r>
          </a:p>
          <a:p>
            <a:pPr marL="800100" lvl="1" indent="-342900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2000" dirty="0" smtClean="0"/>
              <a:t>GitHub is slow when syncing repositories because of overhead transfer of all files.</a:t>
            </a:r>
          </a:p>
          <a:p>
            <a:pPr marL="342900" indent="-342900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2000" dirty="0" smtClean="0"/>
              <a:t>Conclusion</a:t>
            </a:r>
          </a:p>
          <a:p>
            <a:pPr marL="800100" lvl="1" indent="-342900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2000" dirty="0" smtClean="0"/>
              <a:t>Works well with open source code (i.e. </a:t>
            </a:r>
            <a:r>
              <a:rPr lang="en-US" sz="2000" dirty="0" err="1" smtClean="0"/>
              <a:t>ArduPilot</a:t>
            </a:r>
            <a:r>
              <a:rPr lang="en-US" sz="2000" dirty="0" smtClean="0"/>
              <a:t>)</a:t>
            </a:r>
          </a:p>
          <a:p>
            <a:pPr marL="800100" lvl="1" indent="-342900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2000" dirty="0" smtClean="0"/>
              <a:t>May not be a good replacement due to slow processing times for binary files</a:t>
            </a:r>
            <a:endParaRPr lang="en-US" sz="2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7490847"/>
      </p:ext>
    </p:extLst>
  </p:cSld>
  <p:clrMapOvr>
    <a:masterClrMapping/>
  </p:clrMapOvr>
  <p:transition advTm="465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8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8964FBB7-F7A0-453F-BF73-5797D9D2C75A}" type="datetime1">
              <a:rPr lang="en-US" smtClean="0"/>
              <a:t>11/20/2014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268413" y="87313"/>
            <a:ext cx="7875587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Sources</a:t>
            </a:r>
            <a:endParaRPr lang="en-US" dirty="0" smtClean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AD8003-4C9C-4D8E-A0A1-AF4908494FA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85174" y="1381362"/>
            <a:ext cx="8644513" cy="547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2400" dirty="0" smtClean="0"/>
              <a:t>“GitHub Features”. Nov 20, 2014. </a:t>
            </a:r>
            <a:r>
              <a:rPr lang="en-US" sz="2400" i="1" dirty="0" smtClean="0"/>
              <a:t>GitHub Inc</a:t>
            </a:r>
            <a:r>
              <a:rPr lang="en-US" sz="2400" dirty="0" smtClean="0"/>
              <a:t>. 2014. </a:t>
            </a:r>
            <a:r>
              <a:rPr lang="en-US" sz="2400" dirty="0" smtClean="0">
                <a:hlinkClick r:id="rId4"/>
              </a:rPr>
              <a:t>https</a:t>
            </a:r>
            <a:r>
              <a:rPr lang="en-US" sz="2400" dirty="0">
                <a:hlinkClick r:id="rId4"/>
              </a:rPr>
              <a:t>://</a:t>
            </a:r>
            <a:r>
              <a:rPr lang="en-US" sz="2400" dirty="0" smtClean="0">
                <a:hlinkClick r:id="rId4"/>
              </a:rPr>
              <a:t>github.com/features</a:t>
            </a:r>
            <a:endParaRPr lang="en-US" sz="2400" dirty="0" smtClean="0"/>
          </a:p>
          <a:p>
            <a:pPr marL="342900" indent="-342900" eaLnBrk="1" hangingPunct="1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2400" dirty="0" smtClean="0"/>
              <a:t>“Version Control – Why Do Big Companies Use Perforce?”. Nov 20, 2014. </a:t>
            </a:r>
            <a:r>
              <a:rPr lang="en-US" sz="2400" i="1" dirty="0" smtClean="0"/>
              <a:t>Stack Exchange Inc</a:t>
            </a:r>
            <a:r>
              <a:rPr lang="en-US" sz="2400" dirty="0" smtClean="0"/>
              <a:t>. </a:t>
            </a:r>
            <a:r>
              <a:rPr lang="en-US" sz="2400" dirty="0"/>
              <a:t>2014. </a:t>
            </a:r>
            <a:r>
              <a:rPr lang="en-US" sz="2400" dirty="0">
                <a:hlinkClick r:id="rId5"/>
              </a:rPr>
              <a:t>http://</a:t>
            </a:r>
            <a:r>
              <a:rPr lang="en-US" sz="2400" dirty="0" smtClean="0">
                <a:hlinkClick r:id="rId5"/>
              </a:rPr>
              <a:t>programmers.stackexchange.com/questions/85845/why-big-companies-use-perforce</a:t>
            </a:r>
            <a:endParaRPr lang="en-US" sz="2400" dirty="0" smtClean="0"/>
          </a:p>
          <a:p>
            <a:pPr marL="342900" indent="-342900" eaLnBrk="1" hangingPunct="1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2400" dirty="0" err="1" smtClean="0"/>
              <a:t>Orsini</a:t>
            </a:r>
            <a:r>
              <a:rPr lang="en-US" sz="2400" dirty="0" smtClean="0"/>
              <a:t>, Lauren</a:t>
            </a:r>
            <a:r>
              <a:rPr lang="en-US" sz="2400" dirty="0"/>
              <a:t>. “GitHub For Beginners: Don't Get Scared, Get </a:t>
            </a:r>
            <a:r>
              <a:rPr lang="en-US" sz="2400" dirty="0" smtClean="0"/>
              <a:t>Started”. Nov 20, 2014. </a:t>
            </a:r>
            <a:r>
              <a:rPr lang="en-US" sz="2400" i="1" dirty="0" smtClean="0"/>
              <a:t>Say Media Inc</a:t>
            </a:r>
            <a:r>
              <a:rPr lang="en-US" sz="2400" dirty="0" smtClean="0"/>
              <a:t>. </a:t>
            </a:r>
            <a:r>
              <a:rPr lang="en-US" sz="2400" dirty="0"/>
              <a:t>2014. </a:t>
            </a:r>
            <a:r>
              <a:rPr lang="en-US" sz="2400" dirty="0">
                <a:hlinkClick r:id="rId6"/>
              </a:rPr>
              <a:t>http://</a:t>
            </a:r>
            <a:r>
              <a:rPr lang="en-US" sz="2400" dirty="0" smtClean="0">
                <a:hlinkClick r:id="rId6"/>
              </a:rPr>
              <a:t>readwrite.com/2013/09/30/understanding-github-a-journey-for-beginners-part-1</a:t>
            </a:r>
            <a:endParaRPr lang="en-US" sz="2400" dirty="0" smtClean="0"/>
          </a:p>
          <a:p>
            <a:pPr marL="342900" indent="-342900" eaLnBrk="1" hangingPunct="1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442001"/>
      </p:ext>
    </p:extLst>
  </p:cSld>
  <p:clrMapOvr>
    <a:masterClrMapping/>
  </p:clrMapOvr>
  <p:transition advTm="465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8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8964FBB7-F7A0-453F-BF73-5797D9D2C75A}" type="datetime1">
              <a:rPr lang="en-US" smtClean="0"/>
              <a:t>11/19/2014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Main Functions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AD8003-4C9C-4D8E-A0A1-AF4908494FA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27414" y="1359628"/>
            <a:ext cx="7289172" cy="413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Acts </a:t>
            </a:r>
            <a:r>
              <a:rPr lang="en-US" sz="2200" dirty="0"/>
              <a:t>as an online cloud where project/code files can be stored and updated by multiple </a:t>
            </a:r>
            <a:r>
              <a:rPr lang="en-US" sz="2200" dirty="0" smtClean="0"/>
              <a:t>users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Similar </a:t>
            </a:r>
            <a:r>
              <a:rPr lang="en-US" sz="2200" dirty="0" smtClean="0"/>
              <a:t>to Perforce,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Allows updating code from local desktop clients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Can download “clones” or zip files of the repositories from the master repository</a:t>
            </a:r>
            <a:endParaRPr lang="en-US" sz="22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0772360"/>
      </p:ext>
    </p:extLst>
  </p:cSld>
  <p:clrMapOvr>
    <a:masterClrMapping/>
  </p:clrMapOvr>
  <p:transition advTm="465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8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8964FBB7-F7A0-453F-BF73-5797D9D2C75A}" type="datetime1">
              <a:rPr lang="en-US" smtClean="0"/>
              <a:t>11/19/2014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Creating An Account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AD8003-4C9C-4D8E-A0A1-AF4908494FA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40340" y="1433810"/>
            <a:ext cx="6860547" cy="413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27414" y="1359628"/>
            <a:ext cx="7289172" cy="413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Sign up </a:t>
            </a:r>
            <a:r>
              <a:rPr lang="en-US" sz="2200" dirty="0"/>
              <a:t>online via GitHub </a:t>
            </a:r>
            <a:r>
              <a:rPr lang="en-US" sz="2200" dirty="0" smtClean="0"/>
              <a:t>website with </a:t>
            </a:r>
            <a:r>
              <a:rPr lang="en-US" sz="2200" dirty="0"/>
              <a:t>username, password, and email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Free</a:t>
            </a:r>
            <a:endParaRPr lang="en-US" sz="22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Can </a:t>
            </a:r>
            <a:r>
              <a:rPr lang="en-US" sz="2200" dirty="0"/>
              <a:t>start creating repositories and forking from other user </a:t>
            </a:r>
            <a:r>
              <a:rPr lang="en-US" sz="2200" dirty="0" smtClean="0"/>
              <a:t>repositories (e.g. </a:t>
            </a:r>
            <a:r>
              <a:rPr lang="en-US" sz="2200" dirty="0" err="1" smtClean="0"/>
              <a:t>ArudPilot</a:t>
            </a:r>
            <a:r>
              <a:rPr lang="en-US" sz="2200" dirty="0" smtClean="0"/>
              <a:t> repository)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/>
              <a:t>Useful link: </a:t>
            </a:r>
            <a:r>
              <a:rPr lang="en-US" sz="2200" dirty="0">
                <a:hlinkClick r:id="rId4"/>
              </a:rPr>
              <a:t>https://help.github.com/articles/set-up-git</a:t>
            </a:r>
            <a:r>
              <a:rPr lang="en-US" sz="2200" dirty="0" smtClean="0">
                <a:hlinkClick r:id="rId4"/>
              </a:rPr>
              <a:t>/</a:t>
            </a:r>
            <a:endParaRPr lang="en-US" sz="22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7500" r="16006" b="44153"/>
          <a:stretch/>
        </p:blipFill>
        <p:spPr bwMode="auto">
          <a:xfrm>
            <a:off x="1465906" y="3999117"/>
            <a:ext cx="6212187" cy="1885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1683774"/>
      </p:ext>
    </p:extLst>
  </p:cSld>
  <p:clrMapOvr>
    <a:masterClrMapping/>
  </p:clrMapOvr>
  <p:transition advTm="465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8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8964FBB7-F7A0-453F-BF73-5797D9D2C75A}" type="datetime1">
              <a:rPr lang="en-US" smtClean="0"/>
              <a:t>11/19/2014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a Repository?</a:t>
            </a:r>
            <a:endParaRPr lang="en-US" dirty="0" smtClean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AD8003-4C9C-4D8E-A0A1-AF4908494FA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40340" y="1433810"/>
            <a:ext cx="6860547" cy="413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27414" y="1359628"/>
            <a:ext cx="7289172" cy="413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427350" y="1182231"/>
            <a:ext cx="851789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 place where all </a:t>
            </a:r>
            <a:r>
              <a:rPr lang="en-US" sz="2000" dirty="0" smtClean="0"/>
              <a:t>files </a:t>
            </a:r>
            <a:r>
              <a:rPr lang="en-US" sz="2000" dirty="0"/>
              <a:t>can be stored </a:t>
            </a:r>
            <a:r>
              <a:rPr lang="en-US" sz="2000" dirty="0" smtClean="0"/>
              <a:t>online (e.g. files dealing with coding, pictures, CAD, text, word, etc.). </a:t>
            </a:r>
            <a:r>
              <a:rPr lang="en-US" sz="2000" dirty="0"/>
              <a:t>Kind of like a cloud</a:t>
            </a:r>
            <a:r>
              <a:rPr lang="en-US" sz="2000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Forum for developer/author comments.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Can be public or private based on </a:t>
            </a:r>
            <a:r>
              <a:rPr lang="en-US" sz="2000" dirty="0" smtClean="0"/>
              <a:t>settings.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If public, others can view files and fork your repository to their account and also desktop. </a:t>
            </a:r>
            <a:endParaRPr lang="en-US" sz="20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Allows cloning and downloading from personal account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You </a:t>
            </a:r>
            <a:r>
              <a:rPr lang="en-US" sz="2000" dirty="0"/>
              <a:t>can also download a GitHub portable program to use on your computer as a local GitHub . You must clone the repository in order to use the program from the local GitHub Desktop. This allows you to update files based on changes made by the repository owner/author. This is similar to creating a workspace in Perforce.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Can make pull requests when temporary changes have been </a:t>
            </a:r>
            <a:r>
              <a:rPr lang="en-US" sz="2000" dirty="0" smtClean="0"/>
              <a:t>made.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This basically asks for permission for your changes to be accepted into the main code and developers can discuss about the pending change.</a:t>
            </a: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Useful link: </a:t>
            </a:r>
            <a:r>
              <a:rPr lang="en-US" sz="2000" dirty="0">
                <a:hlinkClick r:id="rId4"/>
              </a:rPr>
              <a:t>https://help.github.com/articles/create-a-repo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861683"/>
      </p:ext>
    </p:extLst>
  </p:cSld>
  <p:clrMapOvr>
    <a:masterClrMapping/>
  </p:clrMapOvr>
  <p:transition advTm="465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8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8964FBB7-F7A0-453F-BF73-5797D9D2C75A}" type="datetime1">
              <a:rPr lang="en-US" smtClean="0"/>
              <a:t>11/20/2014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a Repository? (Cont.)</a:t>
            </a:r>
            <a:endParaRPr lang="en-US" dirty="0" smtClean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AD8003-4C9C-4D8E-A0A1-AF4908494FA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40340" y="1433810"/>
            <a:ext cx="6860547" cy="413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31100" y="1376231"/>
            <a:ext cx="7289172" cy="413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2" t="19254" r="27604" b="6090"/>
          <a:stretch/>
        </p:blipFill>
        <p:spPr bwMode="auto">
          <a:xfrm>
            <a:off x="376212" y="1803142"/>
            <a:ext cx="3123586" cy="2211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0340" y="1433810"/>
            <a:ext cx="395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Contains projects and files associated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6" t="14920" r="18953" b="6250"/>
          <a:stretch/>
        </p:blipFill>
        <p:spPr bwMode="auto">
          <a:xfrm>
            <a:off x="5365187" y="1890929"/>
            <a:ext cx="3291709" cy="2123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47149" y="1395149"/>
            <a:ext cx="410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 access all project files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3" t="12695" r="39019" b="6446"/>
          <a:stretch/>
        </p:blipFill>
        <p:spPr bwMode="auto">
          <a:xfrm>
            <a:off x="3357563" y="4214815"/>
            <a:ext cx="2214563" cy="211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7849" y="4852041"/>
            <a:ext cx="2500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view/alter code in online repository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9267970"/>
      </p:ext>
    </p:extLst>
  </p:cSld>
  <p:clrMapOvr>
    <a:masterClrMapping/>
  </p:clrMapOvr>
  <p:transition advTm="465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8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8964FBB7-F7A0-453F-BF73-5797D9D2C75A}" type="datetime1">
              <a:rPr lang="en-US" smtClean="0"/>
              <a:t>11/19/2014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Copying a Repository</a:t>
            </a:r>
            <a:endParaRPr lang="en-US" dirty="0" smtClean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AD8003-4C9C-4D8E-A0A1-AF4908494FA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-116847" y="1309836"/>
            <a:ext cx="4331659" cy="505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Set up account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Can either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“Fork” a branch of the master repository to personal account, or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Clone/download a copy of the repository</a:t>
            </a:r>
            <a:r>
              <a:rPr lang="en-US" sz="2000" dirty="0" smtClean="0"/>
              <a:t> directly to make changes to master repository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“Cloning” the repository to desktop “checks out” all the files in the repository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Allows you to make changes to that repository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6" t="12500" r="14306" b="4436"/>
          <a:stretch/>
        </p:blipFill>
        <p:spPr bwMode="auto">
          <a:xfrm>
            <a:off x="5286375" y="1456702"/>
            <a:ext cx="2857500" cy="183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own Arrow 2"/>
          <p:cNvSpPr/>
          <p:nvPr/>
        </p:nvSpPr>
        <p:spPr>
          <a:xfrm>
            <a:off x="6579393" y="3386249"/>
            <a:ext cx="271463" cy="450056"/>
          </a:xfrm>
          <a:prstGeom prst="down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7" t="4492" r="5198" b="9896"/>
          <a:stretch/>
        </p:blipFill>
        <p:spPr bwMode="auto">
          <a:xfrm>
            <a:off x="5057017" y="4412364"/>
            <a:ext cx="3316213" cy="179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50655" y="1125170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Online Repository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68136" y="4043032"/>
            <a:ext cx="282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Local GitHub Client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9263523"/>
      </p:ext>
    </p:extLst>
  </p:cSld>
  <p:clrMapOvr>
    <a:masterClrMapping/>
  </p:clrMapOvr>
  <p:transition advTm="465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8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8964FBB7-F7A0-453F-BF73-5797D9D2C75A}" type="datetime1">
              <a:rPr lang="en-US" smtClean="0"/>
              <a:t>11/20/2014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Copying a Repository (Cont.)</a:t>
            </a:r>
            <a:endParaRPr lang="en-US" dirty="0" smtClean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AD8003-4C9C-4D8E-A0A1-AF4908494FA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-116847" y="1309836"/>
            <a:ext cx="4331659" cy="505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335354" y="1319509"/>
            <a:ext cx="1808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fork a copy of the repository to your personal account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0" t="19532" r="13172" b="6250"/>
          <a:stretch/>
        </p:blipFill>
        <p:spPr bwMode="auto">
          <a:xfrm>
            <a:off x="386807" y="1564372"/>
            <a:ext cx="6285457" cy="349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829300" y="1564372"/>
            <a:ext cx="542926" cy="350152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 w="7620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6492391" y="1582285"/>
            <a:ext cx="671513" cy="314325"/>
          </a:xfrm>
          <a:prstGeom prst="lef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8" name="Left Arrow 17"/>
          <p:cNvSpPr/>
          <p:nvPr/>
        </p:nvSpPr>
        <p:spPr>
          <a:xfrm>
            <a:off x="6828147" y="4743450"/>
            <a:ext cx="671513" cy="314325"/>
          </a:xfrm>
          <a:prstGeom prst="lef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99660" y="4569511"/>
            <a:ext cx="1808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clone or download </a:t>
            </a:r>
            <a:r>
              <a:rPr lang="en-US" dirty="0"/>
              <a:t>z</a:t>
            </a:r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43538" y="4569511"/>
            <a:ext cx="1228726" cy="646331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5853319"/>
      </p:ext>
    </p:extLst>
  </p:cSld>
  <p:clrMapOvr>
    <a:masterClrMapping/>
  </p:clrMapOvr>
  <p:transition advTm="465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8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8964FBB7-F7A0-453F-BF73-5797D9D2C75A}" type="datetime1">
              <a:rPr lang="en-US" smtClean="0"/>
              <a:t>11/20/2014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Making Changes</a:t>
            </a:r>
            <a:endParaRPr lang="en-US" dirty="0" smtClean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AD8003-4C9C-4D8E-A0A1-AF4908494FA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85174" y="1381362"/>
            <a:ext cx="8644513" cy="547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SzPct val="75000"/>
              <a:buFont typeface="+mj-lt"/>
              <a:buAutoNum type="arabicPeriod"/>
            </a:pPr>
            <a:r>
              <a:rPr lang="en-US" sz="2000" dirty="0" smtClean="0"/>
              <a:t>Once you have made an account and “forked” your desired repository, you can start editing files.</a:t>
            </a:r>
          </a:p>
          <a:p>
            <a:pPr marL="457200" indent="-457200" eaLnBrk="1" hangingPunct="1">
              <a:spcBef>
                <a:spcPct val="20000"/>
              </a:spcBef>
              <a:buSzPct val="75000"/>
              <a:buFont typeface="+mj-lt"/>
              <a:buAutoNum type="arabicPeriod"/>
            </a:pPr>
            <a:r>
              <a:rPr lang="en-US" sz="2000" dirty="0" smtClean="0"/>
              <a:t>Can edit online or on desktop via GitHub Desktop.</a:t>
            </a:r>
          </a:p>
          <a:p>
            <a:pPr marL="457200" indent="-457200" eaLnBrk="1" hangingPunct="1">
              <a:spcBef>
                <a:spcPct val="20000"/>
              </a:spcBef>
              <a:buSzPct val="75000"/>
              <a:buFont typeface="+mj-lt"/>
              <a:buAutoNum type="arabicPeriod"/>
            </a:pPr>
            <a:r>
              <a:rPr lang="en-US" sz="2000" dirty="0" smtClean="0"/>
              <a:t>When you make changes, GitHub previews the differences in files.</a:t>
            </a:r>
          </a:p>
          <a:p>
            <a:pPr marL="457200" indent="-457200" eaLnBrk="1" hangingPunct="1">
              <a:spcBef>
                <a:spcPct val="20000"/>
              </a:spcBef>
              <a:buSzPct val="75000"/>
              <a:buFont typeface="+mj-lt"/>
              <a:buAutoNum type="arabicPeriod"/>
            </a:pPr>
            <a:r>
              <a:rPr lang="en-US" sz="2000" dirty="0" smtClean="0"/>
              <a:t>Then you can commit with an added description. (Sends changes to a local branch and not the master file. ).</a:t>
            </a:r>
          </a:p>
          <a:p>
            <a:pPr marL="457200" indent="-457200" eaLnBrk="1" hangingPunct="1">
              <a:spcBef>
                <a:spcPct val="20000"/>
              </a:spcBef>
              <a:buSzPct val="75000"/>
              <a:buFont typeface="+mj-lt"/>
              <a:buAutoNum type="arabicPeriod"/>
            </a:pPr>
            <a:r>
              <a:rPr lang="en-US" sz="2000" dirty="0" smtClean="0"/>
              <a:t>If you want to make your change apply to the master branch, create a “pull request” on GitHub online to ask the main author for permission to make this change.</a:t>
            </a:r>
          </a:p>
          <a:p>
            <a:pPr marL="457200" indent="-457200" eaLnBrk="1" hangingPunct="1">
              <a:spcBef>
                <a:spcPct val="20000"/>
              </a:spcBef>
              <a:buSzPct val="75000"/>
              <a:buFont typeface="+mj-lt"/>
              <a:buAutoNum type="arabicPeriod"/>
            </a:pPr>
            <a:r>
              <a:rPr lang="en-US" sz="2000" dirty="0" smtClean="0"/>
              <a:t>If accepted by the main author, the change will be made to the master branch.</a:t>
            </a:r>
          </a:p>
          <a:p>
            <a:pPr eaLnBrk="1" hangingPunct="1">
              <a:spcBef>
                <a:spcPct val="20000"/>
              </a:spcBef>
              <a:buSzPct val="75000"/>
            </a:pPr>
            <a:endParaRPr lang="en-US" sz="2000" dirty="0"/>
          </a:p>
          <a:p>
            <a:pPr eaLnBrk="1" hangingPunct="1">
              <a:spcBef>
                <a:spcPct val="20000"/>
              </a:spcBef>
              <a:buSzPct val="75000"/>
            </a:pPr>
            <a:r>
              <a:rPr lang="en-US" sz="2000" dirty="0"/>
              <a:t>Useful link: </a:t>
            </a:r>
            <a:r>
              <a:rPr lang="en-US" sz="2000" dirty="0">
                <a:hlinkClick r:id="rId4"/>
              </a:rPr>
              <a:t>https://help.github.com/articles/editing-files-in-your-repository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pPr eaLnBrk="1" hangingPunct="1">
              <a:spcBef>
                <a:spcPct val="20000"/>
              </a:spcBef>
              <a:buSzPct val="75000"/>
            </a:pPr>
            <a:r>
              <a:rPr lang="en-US" sz="2000" dirty="0" smtClean="0"/>
              <a:t>A more in depth instruction on how to change files is located in my user file under:</a:t>
            </a:r>
          </a:p>
          <a:p>
            <a:pPr eaLnBrk="1" hangingPunct="1">
              <a:spcBef>
                <a:spcPct val="20000"/>
              </a:spcBef>
              <a:buSzPct val="75000"/>
            </a:pPr>
            <a:r>
              <a:rPr lang="en-US" sz="2000" dirty="0" smtClean="0"/>
              <a:t>\</a:t>
            </a:r>
            <a:r>
              <a:rPr lang="en-US" sz="2000" dirty="0" err="1" smtClean="0"/>
              <a:t>UserFiles</a:t>
            </a:r>
            <a:r>
              <a:rPr lang="en-US" sz="2000" dirty="0" smtClean="0"/>
              <a:t>\</a:t>
            </a:r>
            <a:r>
              <a:rPr lang="en-US" sz="2000" dirty="0" err="1" smtClean="0"/>
              <a:t>danablog</a:t>
            </a:r>
            <a:r>
              <a:rPr lang="en-US" sz="2000" dirty="0" smtClean="0"/>
              <a:t>\GitHub\GitHub Presentation 14_11_20.pptx</a:t>
            </a:r>
          </a:p>
          <a:p>
            <a:pPr eaLnBrk="1" hangingPunct="1">
              <a:spcBef>
                <a:spcPct val="20000"/>
              </a:spcBef>
              <a:buSzPct val="75000"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3008169"/>
      </p:ext>
    </p:extLst>
  </p:cSld>
  <p:clrMapOvr>
    <a:masterClrMapping/>
  </p:clrMapOvr>
  <p:transition advTm="465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8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F9243C8F-D658-45D0-B5C4-3B72BC1DC15B}" type="datetime1">
              <a:rPr lang="en-US" smtClean="0"/>
              <a:t>11/19/2014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GitHub vs. Perforce</a:t>
            </a:r>
            <a:endParaRPr lang="en-US" dirty="0" smtClean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AD8003-4C9C-4D8E-A0A1-AF4908494FA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51601"/>
              </p:ext>
            </p:extLst>
          </p:nvPr>
        </p:nvGraphicFramePr>
        <p:xfrm>
          <a:off x="1114425" y="1550192"/>
          <a:ext cx="6915150" cy="4202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7575"/>
                <a:gridCol w="3457575"/>
              </a:tblGrid>
              <a:tr h="469702">
                <a:tc>
                  <a:txBody>
                    <a:bodyPr/>
                    <a:lstStyle/>
                    <a:p>
                      <a:r>
                        <a:rPr lang="en-US" dirty="0" smtClean="0"/>
                        <a:t>GitHub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Perforce</a:t>
                      </a:r>
                      <a:endParaRPr lang="en-US" dirty="0"/>
                    </a:p>
                  </a:txBody>
                  <a:tcPr/>
                </a:tc>
              </a:tr>
              <a:tr h="469702">
                <a:tc>
                  <a:txBody>
                    <a:bodyPr/>
                    <a:lstStyle/>
                    <a:p>
                      <a:r>
                        <a:rPr lang="en-US" dirty="0" smtClean="0"/>
                        <a:t>Forking/cloning</a:t>
                      </a:r>
                      <a:r>
                        <a:rPr lang="en-US" baseline="0" dirty="0" smtClean="0"/>
                        <a:t> a repository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Adding a workspace</a:t>
                      </a:r>
                      <a:r>
                        <a:rPr lang="en-US" baseline="0" dirty="0" smtClean="0"/>
                        <a:t> on desktop</a:t>
                      </a:r>
                      <a:endParaRPr lang="en-US" dirty="0"/>
                    </a:p>
                  </a:txBody>
                  <a:tcPr/>
                </a:tc>
              </a:tr>
              <a:tr h="469702">
                <a:tc>
                  <a:txBody>
                    <a:bodyPr/>
                    <a:lstStyle/>
                    <a:p>
                      <a:r>
                        <a:rPr lang="en-US" dirty="0" smtClean="0"/>
                        <a:t>Commit changes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 for add</a:t>
                      </a:r>
                      <a:endParaRPr lang="en-US" dirty="0"/>
                    </a:p>
                  </a:txBody>
                  <a:tcPr/>
                </a:tc>
              </a:tr>
              <a:tr h="469702">
                <a:tc>
                  <a:txBody>
                    <a:bodyPr/>
                    <a:lstStyle/>
                    <a:p>
                      <a:r>
                        <a:rPr lang="en-US" dirty="0" smtClean="0"/>
                        <a:t>Pull 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469702">
                <a:tc>
                  <a:txBody>
                    <a:bodyPr/>
                    <a:lstStyle/>
                    <a:p>
                      <a:r>
                        <a:rPr lang="en-US" dirty="0" smtClean="0"/>
                        <a:t>Sync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latest revision</a:t>
                      </a:r>
                      <a:endParaRPr lang="en-US" dirty="0"/>
                    </a:p>
                  </a:txBody>
                  <a:tcPr/>
                </a:tc>
              </a:tr>
              <a:tr h="469702">
                <a:tc>
                  <a:txBody>
                    <a:bodyPr/>
                    <a:lstStyle/>
                    <a:p>
                      <a:r>
                        <a:rPr lang="en-US" dirty="0" smtClean="0"/>
                        <a:t>Revert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Revert/Revert if unchanged</a:t>
                      </a:r>
                      <a:endParaRPr lang="en-US" dirty="0"/>
                    </a:p>
                  </a:txBody>
                  <a:tcPr/>
                </a:tc>
              </a:tr>
              <a:tr h="469702">
                <a:tc>
                  <a:txBody>
                    <a:bodyPr/>
                    <a:lstStyle/>
                    <a:p>
                      <a:r>
                        <a:rPr lang="en-US" dirty="0" smtClean="0"/>
                        <a:t>Clone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Simultaneously</a:t>
                      </a:r>
                      <a:r>
                        <a:rPr lang="en-US" baseline="0" dirty="0" smtClean="0"/>
                        <a:t> c</a:t>
                      </a:r>
                      <a:r>
                        <a:rPr lang="en-US" dirty="0" smtClean="0"/>
                        <a:t>hecks out all files while making</a:t>
                      </a:r>
                      <a:r>
                        <a:rPr lang="en-US" baseline="0" dirty="0" smtClean="0"/>
                        <a:t> a desktop copy</a:t>
                      </a:r>
                      <a:endParaRPr lang="en-US" dirty="0"/>
                    </a:p>
                  </a:txBody>
                  <a:tcPr/>
                </a:tc>
              </a:tr>
              <a:tr h="469702">
                <a:tc>
                  <a:txBody>
                    <a:bodyPr/>
                    <a:lstStyle/>
                    <a:p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 Against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07019709"/>
      </p:ext>
    </p:extLst>
  </p:cSld>
  <p:clrMapOvr>
    <a:masterClrMapping/>
  </p:clrMapOvr>
  <p:transition advTm="46583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ORDWRAP" val="0"/>
  <p:tag name="DEFAULTWIDTH" val="695"/>
  <p:tag name="DEFAULTHEIGHT" val="48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4.2|4.9|8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4.2|4.9|8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4.2|4.9|8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4.2|4.9|8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4.2|4.9|8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4.2|4.9|8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4.2|4.9|8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4.2|4.9|8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4.2|4.9|8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4.2|4.9|8.1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66348</TotalTime>
  <Words>829</Words>
  <Application>Microsoft Office PowerPoint</Application>
  <PresentationFormat>On-screen Show (4:3)</PresentationFormat>
  <Paragraphs>124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Garamond</vt:lpstr>
      <vt:lpstr>Times New Roman</vt:lpstr>
      <vt:lpstr>Wingdings</vt:lpstr>
      <vt:lpstr>Pixel</vt:lpstr>
      <vt:lpstr>Git Going With GitHub</vt:lpstr>
      <vt:lpstr>Main Functions</vt:lpstr>
      <vt:lpstr>Creating An Account</vt:lpstr>
      <vt:lpstr>What is a Repository?</vt:lpstr>
      <vt:lpstr>What is a Repository? (Cont.)</vt:lpstr>
      <vt:lpstr>Copying a Repository</vt:lpstr>
      <vt:lpstr>Copying a Repository (Cont.)</vt:lpstr>
      <vt:lpstr>Making Changes</vt:lpstr>
      <vt:lpstr>GitHub vs. Perforce</vt:lpstr>
      <vt:lpstr>GitHub as a Replacement for Perforce?</vt:lpstr>
      <vt:lpstr>Sources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lum</dc:creator>
  <cp:lastModifiedBy>Daniel</cp:lastModifiedBy>
  <cp:revision>4346</cp:revision>
  <dcterms:created xsi:type="dcterms:W3CDTF">1601-01-01T00:00:00Z</dcterms:created>
  <dcterms:modified xsi:type="dcterms:W3CDTF">2014-11-20T19:46:50Z</dcterms:modified>
</cp:coreProperties>
</file>