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7099300" cy="10234600"/>
  <p:embeddedFontLst>
    <p:embeddedFont>
      <p:font typeface="Garamon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Garamon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Garamond-bold.fntdata"/><Relationship Id="rId6" Type="http://schemas.openxmlformats.org/officeDocument/2006/relationships/slide" Target="slides/slide2.xml"/><Relationship Id="rId18" Type="http://schemas.openxmlformats.org/officeDocument/2006/relationships/font" Target="fonts/Garamon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4021137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990600" y="768350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09612" y="4862512"/>
            <a:ext cx="5680075" cy="4603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709612" y="4862512"/>
            <a:ext cx="5680075" cy="460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709612" y="4862512"/>
            <a:ext cx="5680075" cy="460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709612" y="4862512"/>
            <a:ext cx="5680075" cy="460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709612" y="4862512"/>
            <a:ext cx="5680075" cy="460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709612" y="4862512"/>
            <a:ext cx="5680075" cy="460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709612" y="4862512"/>
            <a:ext cx="5680075" cy="460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709612" y="4862512"/>
            <a:ext cx="5680075" cy="460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709612" y="4862512"/>
            <a:ext cx="5680075" cy="460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709612" y="4862512"/>
            <a:ext cx="5680075" cy="460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709612" y="4862512"/>
            <a:ext cx="5680075" cy="460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1143000"/>
            <a:ext cx="9144000" cy="152399"/>
          </a:xfrm>
          <a:prstGeom prst="rect">
            <a:avLst/>
          </a:prstGeom>
          <a:gradFill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" name="Shape 24"/>
          <p:cNvSpPr txBox="1"/>
          <p:nvPr/>
        </p:nvSpPr>
        <p:spPr>
          <a:xfrm>
            <a:off x="1930400" y="144463"/>
            <a:ext cx="5662613" cy="846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Autonomous Flight Systems Laboratory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Department of Aeronautics and Astronautics</a:t>
            </a:r>
          </a:p>
        </p:txBody>
      </p:sp>
      <p:sp>
        <p:nvSpPr>
          <p:cNvPr id="25" name="Shape 25"/>
          <p:cNvSpPr/>
          <p:nvPr/>
        </p:nvSpPr>
        <p:spPr>
          <a:xfrm>
            <a:off x="0" y="1295400"/>
            <a:ext cx="9144000" cy="152399"/>
          </a:xfrm>
          <a:prstGeom prst="rect">
            <a:avLst/>
          </a:prstGeom>
          <a:gradFill>
            <a:gsLst>
              <a:gs pos="0">
                <a:srgbClr val="181847"/>
              </a:gs>
              <a:gs pos="50000">
                <a:srgbClr val="333399"/>
              </a:gs>
              <a:gs pos="100000">
                <a:srgbClr val="18184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C:\Users\lum\Desktop\TEMP\UniversityArtPack\UniversityArtPack Folder\GIF\UW.Signature_stacked.gif" id="26" name="Shape 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73925" y="115888"/>
            <a:ext cx="1704974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8" y="57150"/>
            <a:ext cx="1973407" cy="100964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type="ctrTitle"/>
          </p:nvPr>
        </p:nvSpPr>
        <p:spPr>
          <a:xfrm>
            <a:off x="685800" y="1676400"/>
            <a:ext cx="8001000" cy="22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1066800" y="4114800"/>
            <a:ext cx="7162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38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605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713130" y="87313"/>
            <a:ext cx="7235607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1877219" y="-561180"/>
            <a:ext cx="5389562" cy="883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38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605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2438400" y="6629400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6934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76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 rot="5400000">
            <a:off x="4653756" y="2215356"/>
            <a:ext cx="6465886" cy="22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157956" y="81756"/>
            <a:ext cx="6465886" cy="64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38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605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2438400" y="6629400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934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76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 and 4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268412" y="87313"/>
            <a:ext cx="76803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152400" y="1163637"/>
            <a:ext cx="4343400" cy="2617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38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605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648200" y="1163637"/>
            <a:ext cx="4343400" cy="2617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38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605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3" type="body"/>
          </p:nvPr>
        </p:nvSpPr>
        <p:spPr>
          <a:xfrm>
            <a:off x="152400" y="3933825"/>
            <a:ext cx="4343400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38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605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4" type="body"/>
          </p:nvPr>
        </p:nvSpPr>
        <p:spPr>
          <a:xfrm>
            <a:off x="4648200" y="3933825"/>
            <a:ext cx="4343400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38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605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2438400" y="6629400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6934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76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, Content, and 2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268412" y="87313"/>
            <a:ext cx="76803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152400" y="1163637"/>
            <a:ext cx="4343400" cy="5389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38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605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648200" y="1163637"/>
            <a:ext cx="4343400" cy="2617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38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605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4648200" y="3933825"/>
            <a:ext cx="4343400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38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605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2438400" y="6629400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6934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76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AndTwoObj">
  <p:cSld name="Title, Text, and 2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268412" y="87313"/>
            <a:ext cx="76803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52400" y="1163637"/>
            <a:ext cx="4343400" cy="5389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38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605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648200" y="1163637"/>
            <a:ext cx="4343400" cy="2617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38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605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3" type="body"/>
          </p:nvPr>
        </p:nvSpPr>
        <p:spPr>
          <a:xfrm>
            <a:off x="4648200" y="3933825"/>
            <a:ext cx="4343400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38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605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2438400" y="6629400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6934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76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713130" y="87313"/>
            <a:ext cx="7235607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52400" y="1163637"/>
            <a:ext cx="4343400" cy="5389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38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605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8589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648200" y="1163637"/>
            <a:ext cx="4343400" cy="5389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38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605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8589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2438400" y="6629400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934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6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713130" y="87313"/>
            <a:ext cx="7235607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52400" y="1163637"/>
            <a:ext cx="8839199" cy="5389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38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605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2438400" y="6629400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934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6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2438400" y="6629400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934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6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41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4305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748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41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4305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748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2438400" y="6629400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934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76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713130" y="87313"/>
            <a:ext cx="7235607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2438400" y="6629400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934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76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1" type="ftr"/>
          </p:nvPr>
        </p:nvSpPr>
        <p:spPr>
          <a:xfrm>
            <a:off x="2438400" y="6629400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6934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76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3509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9539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2438400" y="6629400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934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76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2438400" y="6629400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934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6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931862"/>
            <a:ext cx="9144000" cy="192087"/>
          </a:xfrm>
          <a:prstGeom prst="rect">
            <a:avLst/>
          </a:prstGeom>
          <a:solidFill>
            <a:srgbClr val="E8D3A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E8D3A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9144000" cy="931862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1123950"/>
            <a:ext cx="9144000" cy="5505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2438400" y="6629400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934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1713130" y="87313"/>
            <a:ext cx="7235607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DBE7F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52400" y="1163637"/>
            <a:ext cx="8839199" cy="5389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38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605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76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9" name="Shape 19"/>
          <p:cNvSpPr txBox="1"/>
          <p:nvPr/>
        </p:nvSpPr>
        <p:spPr>
          <a:xfrm>
            <a:off x="4895850" y="879475"/>
            <a:ext cx="4524374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200" u="none" cap="none" strike="noStrike">
                <a:solidFill>
                  <a:srgbClr val="33006F"/>
                </a:solidFill>
                <a:latin typeface="Garamond"/>
                <a:ea typeface="Garamond"/>
                <a:cs typeface="Garamond"/>
                <a:sym typeface="Garamond"/>
              </a:rPr>
              <a:t>William E. Boeing Department of Aeronautics &amp; Astronautics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x="-38100" y="874712"/>
            <a:ext cx="3419474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200" u="none" cap="none" strike="noStrike">
                <a:solidFill>
                  <a:srgbClr val="33006F"/>
                </a:solidFill>
                <a:latin typeface="Garamond"/>
                <a:ea typeface="Garamond"/>
                <a:cs typeface="Garamond"/>
                <a:sym typeface="Garamond"/>
              </a:rPr>
              <a:t>Autonomous Flight Systems Laboratory</a:t>
            </a:r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00" y="57150"/>
            <a:ext cx="1560730" cy="79851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rotta@uw.edu" TargetMode="External"/><Relationship Id="rId4" Type="http://schemas.openxmlformats.org/officeDocument/2006/relationships/hyperlink" Target="mailto:luisel@uw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jpg"/><Relationship Id="rId4" Type="http://schemas.openxmlformats.org/officeDocument/2006/relationships/image" Target="../media/image0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592666" y="1667933"/>
            <a:ext cx="8001000" cy="22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</a:t>
            </a:r>
            <a:br>
              <a:rPr b="1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Flight Test January 21, 2017</a:t>
            </a:r>
          </a:p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1011766" y="4164330"/>
            <a:ext cx="7162799" cy="702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Hannah Rotta	</a:t>
            </a:r>
            <a:r>
              <a:rPr b="0" i="0" lang="en-US" sz="2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hrotta@uw.edu</a:t>
            </a:r>
          </a:p>
          <a:p>
            <a:pPr indent="0" lvl="0" marL="0" marR="0" rtl="0" algn="ctr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Selina Lui		</a:t>
            </a:r>
            <a:r>
              <a:rPr b="0" i="0" lang="en-US" sz="2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luisel@uw.edu</a:t>
            </a:r>
          </a:p>
          <a:p>
            <a:pPr indent="0" lvl="0" marL="0" marR="0" rtl="0" algn="ctr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1011766" y="5511801"/>
            <a:ext cx="7162799" cy="702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January 31,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1713130" y="87313"/>
            <a:ext cx="7235607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Anakin</a:t>
            </a:r>
          </a:p>
        </p:txBody>
      </p:sp>
      <p:sp>
        <p:nvSpPr>
          <p:cNvPr id="212" name="Shape 212"/>
          <p:cNvSpPr txBox="1"/>
          <p:nvPr>
            <p:ph idx="11" type="ftr"/>
          </p:nvPr>
        </p:nvSpPr>
        <p:spPr>
          <a:xfrm>
            <a:off x="2438400" y="6629400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6934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4" name="Shape 214"/>
          <p:cNvSpPr txBox="1"/>
          <p:nvPr>
            <p:ph idx="10" type="dt"/>
          </p:nvPr>
        </p:nvSpPr>
        <p:spPr>
          <a:xfrm>
            <a:off x="76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January 31, 2017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454" y="1159625"/>
            <a:ext cx="7187100" cy="53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1713130" y="87313"/>
            <a:ext cx="7235700" cy="76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Data Flash and Telemetry Logs</a:t>
            </a:r>
          </a:p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2438400" y="66294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69342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4" name="Shape 224"/>
          <p:cNvSpPr txBox="1"/>
          <p:nvPr>
            <p:ph idx="10" type="dt"/>
          </p:nvPr>
        </p:nvSpPr>
        <p:spPr>
          <a:xfrm>
            <a:off x="762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January 31, 2017</a:t>
            </a: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0" l="7305" r="8526" t="0"/>
          <a:stretch/>
        </p:blipFill>
        <p:spPr>
          <a:xfrm>
            <a:off x="4388850" y="2124174"/>
            <a:ext cx="4755162" cy="33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 rotWithShape="1">
          <a:blip r:embed="rId4">
            <a:alphaModFix/>
          </a:blip>
          <a:srcRect b="0" l="6670" r="15216" t="0"/>
          <a:stretch/>
        </p:blipFill>
        <p:spPr>
          <a:xfrm>
            <a:off x="0" y="2074949"/>
            <a:ext cx="4408025" cy="33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1394812" y="1544750"/>
            <a:ext cx="21891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Pulled from Data Flash 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467575" y="1544750"/>
            <a:ext cx="25977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Pulled from Telemetry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1713130" y="87313"/>
            <a:ext cx="7235700" cy="76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MARV and Argo</a:t>
            </a:r>
          </a:p>
        </p:txBody>
      </p:sp>
      <p:sp>
        <p:nvSpPr>
          <p:cNvPr id="235" name="Shape 235"/>
          <p:cNvSpPr txBox="1"/>
          <p:nvPr>
            <p:ph idx="11" type="ftr"/>
          </p:nvPr>
        </p:nvSpPr>
        <p:spPr>
          <a:xfrm>
            <a:off x="2438400" y="66294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69342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7" name="Shape 237"/>
          <p:cNvSpPr txBox="1"/>
          <p:nvPr>
            <p:ph idx="10" type="dt"/>
          </p:nvPr>
        </p:nvSpPr>
        <p:spPr>
          <a:xfrm>
            <a:off x="762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January 31, 2017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2150" y="1849772"/>
            <a:ext cx="5038874" cy="377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525" y="2094048"/>
            <a:ext cx="4829550" cy="362214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1064475" y="5863325"/>
            <a:ext cx="23208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MARV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5370050" y="5904600"/>
            <a:ext cx="23208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Argo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713130" y="87313"/>
            <a:ext cx="7235700" cy="76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MARV and Argo</a:t>
            </a:r>
          </a:p>
        </p:txBody>
      </p:sp>
      <p:sp>
        <p:nvSpPr>
          <p:cNvPr id="248" name="Shape 248"/>
          <p:cNvSpPr txBox="1"/>
          <p:nvPr>
            <p:ph idx="11" type="ftr"/>
          </p:nvPr>
        </p:nvSpPr>
        <p:spPr>
          <a:xfrm>
            <a:off x="2438400" y="66294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69342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0" name="Shape 250"/>
          <p:cNvSpPr txBox="1"/>
          <p:nvPr>
            <p:ph idx="10" type="dt"/>
          </p:nvPr>
        </p:nvSpPr>
        <p:spPr>
          <a:xfrm>
            <a:off x="762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January 31, 2017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1074100" y="5847700"/>
            <a:ext cx="23208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MARV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5370050" y="5904600"/>
            <a:ext cx="23208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Argo</a:t>
            </a:r>
          </a:p>
        </p:txBody>
      </p:sp>
      <p:pic>
        <p:nvPicPr>
          <p:cNvPr descr="Argo.jpg" id="253" name="Shape 253"/>
          <p:cNvPicPr preferRelativeResize="0"/>
          <p:nvPr/>
        </p:nvPicPr>
        <p:blipFill rotWithShape="1">
          <a:blip r:embed="rId3">
            <a:alphaModFix/>
          </a:blip>
          <a:srcRect b="0" l="16260" r="10527" t="1312"/>
          <a:stretch/>
        </p:blipFill>
        <p:spPr>
          <a:xfrm>
            <a:off x="4693850" y="1654375"/>
            <a:ext cx="3905125" cy="3948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V.jpg" id="254" name="Shape 254"/>
          <p:cNvPicPr preferRelativeResize="0"/>
          <p:nvPr/>
        </p:nvPicPr>
        <p:blipFill rotWithShape="1">
          <a:blip r:embed="rId4">
            <a:alphaModFix/>
          </a:blip>
          <a:srcRect b="0" l="17241" r="13096" t="1312"/>
          <a:stretch/>
        </p:blipFill>
        <p:spPr>
          <a:xfrm>
            <a:off x="516225" y="1654375"/>
            <a:ext cx="3715924" cy="39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713130" y="87313"/>
            <a:ext cx="7235607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Analysis with MATLAB</a:t>
            </a:r>
          </a:p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2438400" y="6629400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6934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76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January 31, 2017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693420" y="1401146"/>
            <a:ext cx="755904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</a:rPr>
              <a:t>The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MATLAB script for each mission can be found in \FlightOperations\Operations\Missions\17_01_21_meadowbrook\DataAnalysis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data is from data flash logs and telemetry logs pulled off the Pixhawk and GCS, respectively.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713130" y="87313"/>
            <a:ext cx="7235607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Anakin - Barometer Al</a:t>
            </a:r>
            <a:r>
              <a:rPr lang="en-US"/>
              <a:t>titudes</a:t>
            </a:r>
          </a:p>
        </p:txBody>
      </p:sp>
      <p:sp>
        <p:nvSpPr>
          <p:cNvPr id="142" name="Shape 142"/>
          <p:cNvSpPr txBox="1"/>
          <p:nvPr>
            <p:ph idx="11" type="ftr"/>
          </p:nvPr>
        </p:nvSpPr>
        <p:spPr>
          <a:xfrm>
            <a:off x="2438400" y="6629400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6934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76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January 31, 2017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95288"/>
            <a:ext cx="7886700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713130" y="87313"/>
            <a:ext cx="7235607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Anakin</a:t>
            </a:r>
            <a:r>
              <a:rPr lang="en-US"/>
              <a:t> - </a:t>
            </a: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Battery</a:t>
            </a:r>
            <a:r>
              <a:rPr lang="en-US"/>
              <a:t> Plots</a:t>
            </a:r>
          </a:p>
        </p:txBody>
      </p:sp>
      <p:sp>
        <p:nvSpPr>
          <p:cNvPr id="152" name="Shape 152"/>
          <p:cNvSpPr txBox="1"/>
          <p:nvPr>
            <p:ph idx="11" type="ftr"/>
          </p:nvPr>
        </p:nvSpPr>
        <p:spPr>
          <a:xfrm>
            <a:off x="2438400" y="6629400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6934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4" name="Shape 154"/>
          <p:cNvSpPr txBox="1"/>
          <p:nvPr>
            <p:ph idx="10" type="dt"/>
          </p:nvPr>
        </p:nvSpPr>
        <p:spPr>
          <a:xfrm>
            <a:off x="76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January 31, 2017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5861" l="9491" r="7541" t="4924"/>
          <a:stretch/>
        </p:blipFill>
        <p:spPr>
          <a:xfrm>
            <a:off x="793650" y="1129200"/>
            <a:ext cx="7556700" cy="55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713130" y="87313"/>
            <a:ext cx="7235607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Anakin </a:t>
            </a:r>
            <a:r>
              <a:rPr lang="en-US"/>
              <a:t>- Air and Ground Speed</a:t>
            </a:r>
          </a:p>
        </p:txBody>
      </p:sp>
      <p:sp>
        <p:nvSpPr>
          <p:cNvPr id="162" name="Shape 162"/>
          <p:cNvSpPr txBox="1"/>
          <p:nvPr>
            <p:ph idx="11" type="ftr"/>
          </p:nvPr>
        </p:nvSpPr>
        <p:spPr>
          <a:xfrm>
            <a:off x="2438400" y="6629400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6934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4" name="Shape 164"/>
          <p:cNvSpPr txBox="1"/>
          <p:nvPr>
            <p:ph idx="10" type="dt"/>
          </p:nvPr>
        </p:nvSpPr>
        <p:spPr>
          <a:xfrm>
            <a:off x="76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January 31, 2017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450" y="1170873"/>
            <a:ext cx="7169100" cy="53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713130" y="87313"/>
            <a:ext cx="7235607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Anakin - </a:t>
            </a:r>
            <a:r>
              <a:rPr lang="en-US"/>
              <a:t>Altitude Plots</a:t>
            </a:r>
          </a:p>
        </p:txBody>
      </p:sp>
      <p:sp>
        <p:nvSpPr>
          <p:cNvPr id="172" name="Shape 172"/>
          <p:cNvSpPr txBox="1"/>
          <p:nvPr>
            <p:ph idx="11" type="ftr"/>
          </p:nvPr>
        </p:nvSpPr>
        <p:spPr>
          <a:xfrm>
            <a:off x="2438400" y="6629400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6934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4" name="Shape 174"/>
          <p:cNvSpPr txBox="1"/>
          <p:nvPr>
            <p:ph idx="10" type="dt"/>
          </p:nvPr>
        </p:nvSpPr>
        <p:spPr>
          <a:xfrm>
            <a:off x="76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January 31, 2017</a:t>
            </a: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100" y="1161050"/>
            <a:ext cx="7291200" cy="546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6219" l="8262" r="5485" t="4542"/>
          <a:stretch/>
        </p:blipFill>
        <p:spPr>
          <a:xfrm>
            <a:off x="688750" y="1141350"/>
            <a:ext cx="7770000" cy="54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>
            <p:ph type="title"/>
          </p:nvPr>
        </p:nvSpPr>
        <p:spPr>
          <a:xfrm>
            <a:off x="1713130" y="87313"/>
            <a:ext cx="7235700" cy="76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Anakin - Servo</a:t>
            </a:r>
            <a:r>
              <a:rPr lang="en-US"/>
              <a:t> Input and Outputs</a:t>
            </a:r>
          </a:p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2438400" y="6629400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6934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5" name="Shape 185"/>
          <p:cNvSpPr txBox="1"/>
          <p:nvPr>
            <p:ph idx="10" type="dt"/>
          </p:nvPr>
        </p:nvSpPr>
        <p:spPr>
          <a:xfrm>
            <a:off x="76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January 31, 2017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713130" y="87313"/>
            <a:ext cx="7235607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Anakin -</a:t>
            </a:r>
            <a:r>
              <a:rPr lang="en-US"/>
              <a:t> Flight Modes</a:t>
            </a:r>
          </a:p>
        </p:txBody>
      </p:sp>
      <p:sp>
        <p:nvSpPr>
          <p:cNvPr id="192" name="Shape 192"/>
          <p:cNvSpPr txBox="1"/>
          <p:nvPr>
            <p:ph idx="11" type="ftr"/>
          </p:nvPr>
        </p:nvSpPr>
        <p:spPr>
          <a:xfrm>
            <a:off x="2438400" y="6629400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6934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4" name="Shape 194"/>
          <p:cNvSpPr txBox="1"/>
          <p:nvPr>
            <p:ph idx="10" type="dt"/>
          </p:nvPr>
        </p:nvSpPr>
        <p:spPr>
          <a:xfrm>
            <a:off x="76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January 31, 2017</a:t>
            </a: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052" y="1404099"/>
            <a:ext cx="6627900" cy="49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713130" y="87313"/>
            <a:ext cx="7235607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Anakin - </a:t>
            </a:r>
            <a:r>
              <a:rPr lang="en-US"/>
              <a:t>Aircraft Trajectory</a:t>
            </a:r>
          </a:p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2438400" y="6629400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6934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4" name="Shape 204"/>
          <p:cNvSpPr txBox="1"/>
          <p:nvPr>
            <p:ph idx="10" type="dt"/>
          </p:nvPr>
        </p:nvSpPr>
        <p:spPr>
          <a:xfrm>
            <a:off x="76200" y="6629400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January 31, 2017</a:t>
            </a: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624" y="1229924"/>
            <a:ext cx="6967200" cy="52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