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1242" r:id="rId2"/>
    <p:sldId id="1290" r:id="rId3"/>
    <p:sldId id="1291" r:id="rId4"/>
    <p:sldId id="1240" r:id="rId5"/>
    <p:sldId id="1294" r:id="rId6"/>
    <p:sldId id="1295" r:id="rId7"/>
    <p:sldId id="1292" r:id="rId8"/>
    <p:sldId id="1296" r:id="rId9"/>
    <p:sldId id="1293" r:id="rId10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13"/>
      <p:bold r:id="rId14"/>
      <p:italic r:id="rId15"/>
    </p:embeddedFont>
  </p:embeddedFontLst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Lum" initials="CL" lastIdx="2" clrIdx="0">
    <p:extLst/>
  </p:cmAuthor>
  <p:cmAuthor id="2" name="LENOVO" initials="L" lastIdx="7" clrIdx="1">
    <p:extLst>
      <p:ext uri="{19B8F6BF-5375-455C-9EA6-DF929625EA0E}">
        <p15:presenceInfo xmlns:p15="http://schemas.microsoft.com/office/powerpoint/2012/main" userId="LENOVO" providerId="None"/>
      </p:ext>
    </p:extLst>
  </p:cmAuthor>
  <p:cmAuthor id="3" name="Zach" initials="Z" lastIdx="1" clrIdx="2">
    <p:extLst>
      <p:ext uri="{19B8F6BF-5375-455C-9EA6-DF929625EA0E}">
        <p15:presenceInfo xmlns:p15="http://schemas.microsoft.com/office/powerpoint/2012/main" userId="Za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FF00"/>
    <a:srgbClr val="33006F"/>
    <a:srgbClr val="808080"/>
    <a:srgbClr val="FF0000"/>
    <a:srgbClr val="92D050"/>
    <a:srgbClr val="FFCC00"/>
    <a:srgbClr val="00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80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13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61A6BB11-D5ED-4DC1-8401-3BE9C7FA1B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3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D67F4318-58A0-4D1F-BE51-1636AB31AF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6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75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F4318-58A0-4D1F-BE51-1636AB31AF0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78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930400" y="144463"/>
            <a:ext cx="566261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cs typeface="+mn-cs"/>
              </a:rPr>
              <a:t>Autonomous Flight Systems Laboratory</a:t>
            </a:r>
          </a:p>
          <a:p>
            <a:pPr algn="ctr">
              <a:defRPr/>
            </a:pPr>
            <a:endParaRPr lang="en-US" sz="700" b="1" dirty="0">
              <a:solidFill>
                <a:schemeClr val="tx1"/>
              </a:solidFill>
              <a:cs typeface="+mn-cs"/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cs typeface="+mn-cs"/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99" y="57150"/>
            <a:ext cx="1973407" cy="1009650"/>
          </a:xfrm>
          <a:prstGeom prst="rect">
            <a:avLst/>
          </a:prstGeom>
        </p:spPr>
      </p:pic>
      <p:sp>
        <p:nvSpPr>
          <p:cNvPr id="1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29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C25D-7FD7-45D8-8F01-DE89C2782C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9680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36F05-FF7F-4583-8814-FA0010B8FF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138810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3AB16-3940-45A5-A332-384DE1FB9D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297324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11416-E660-40D5-9C3D-F66F5208B5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267572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6387D-06B3-4E16-9F23-AD790FB5E4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3515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E3607-17E2-4579-B5E9-0CDAA78711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27686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48419-857D-4B39-951C-833CF5239C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19247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10FFA-C94D-47B1-8ED5-AEF912183C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7242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BCCFF-F7F4-4509-8650-907AD211D3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250342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1B7E-BF96-49BB-90CD-3B101209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22714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95333-5E27-4BA2-B5E4-5427B8BC989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15497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640E6-BD1D-4C83-8A22-B4978FC78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194150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C51EE-327A-4834-B624-7F7D70AC33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11536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0" y="931863"/>
            <a:ext cx="9144000" cy="192087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8D3A2"/>
          </a:solidFill>
          <a:ln>
            <a:noFill/>
          </a:ln>
          <a:extLst/>
        </p:spPr>
        <p:txBody>
          <a:bodyPr wrap="none" anchor="ctr"/>
          <a:lstStyle/>
          <a:p>
            <a:pPr lvl="0" eaLnBrk="0" hangingPunct="0"/>
            <a:endParaRPr lang="en-US" altLang="en-US"/>
          </a:p>
        </p:txBody>
      </p:sp>
      <p:sp>
        <p:nvSpPr>
          <p:cNvPr id="1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931863"/>
          </a:xfrm>
          <a:prstGeom prst="rect">
            <a:avLst/>
          </a:prstGeom>
          <a:solidFill>
            <a:srgbClr val="33006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altLang="en-US" sz="1200" b="1" kern="1200" smtClean="0">
                <a:solidFill>
                  <a:srgbClr val="3300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1FD5F2CC-FC4E-4BBB-9368-9FB54E9D6F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13130" y="87313"/>
            <a:ext cx="723560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33006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6, 2017</a:t>
            </a:r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4895850" y="879475"/>
            <a:ext cx="452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William E. Boeing Department of 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i="1" kern="1200" dirty="0">
                <a:solidFill>
                  <a:srgbClr val="33006F"/>
                </a:solidFill>
                <a:latin typeface="Garamond" panose="02020404030301010803" pitchFamily="18" charset="0"/>
                <a:ea typeface="+mn-ea"/>
                <a:cs typeface="+mn-cs"/>
              </a:rPr>
              <a:t>Autonomous Flight Systems Laboratory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57150"/>
            <a:ext cx="1560730" cy="798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92667" y="1667934"/>
            <a:ext cx="8001000" cy="2209800"/>
          </a:xfrm>
        </p:spPr>
        <p:txBody>
          <a:bodyPr/>
          <a:lstStyle/>
          <a:p>
            <a:pPr algn="ctr"/>
            <a:r>
              <a:rPr lang="en-US" dirty="0"/>
              <a:t>Unmanned Aerial System </a:t>
            </a:r>
            <a:br>
              <a:rPr lang="en-US" dirty="0"/>
            </a:br>
            <a:r>
              <a:rPr lang="en-US" dirty="0"/>
              <a:t>Swarm technology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31334" y="4038600"/>
            <a:ext cx="7162800" cy="702733"/>
          </a:xfrm>
        </p:spPr>
        <p:txBody>
          <a:bodyPr/>
          <a:lstStyle/>
          <a:p>
            <a:pPr algn="ctr"/>
            <a:r>
              <a:rPr lang="en-US" dirty="0"/>
              <a:t>Zach </a:t>
            </a:r>
            <a:r>
              <a:rPr lang="en-US" dirty="0" err="1"/>
              <a:t>Caratao</a:t>
            </a:r>
            <a:r>
              <a:rPr lang="en-US" dirty="0"/>
              <a:t>		zcaratao@uw.edu</a:t>
            </a:r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1011767" y="5511801"/>
            <a:ext cx="7162800" cy="93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600" kern="0" dirty="0"/>
              <a:t>Feb 7, 2017</a:t>
            </a:r>
          </a:p>
        </p:txBody>
      </p:sp>
    </p:spTree>
    <p:extLst>
      <p:ext uri="{BB962C8B-B14F-4D97-AF65-F5344CB8AC3E}">
        <p14:creationId xmlns:p14="http://schemas.microsoft.com/office/powerpoint/2010/main" val="3572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Requires Part 107 Waiver of 14 CFR § 107.35 Operation of multiple small unmanned aircraft</a:t>
            </a:r>
          </a:p>
          <a:p>
            <a:pPr lvl="1"/>
            <a:r>
              <a:rPr lang="en-US" sz="1600" dirty="0"/>
              <a:t>“A person may not operate or act as a remote pilot in command or visual observer in the operation of more than one unmanned aircraft at the same time.”</a:t>
            </a:r>
          </a:p>
          <a:p>
            <a:pPr lvl="1"/>
            <a:r>
              <a:rPr lang="en-US" sz="1600" dirty="0"/>
              <a:t>Recommended at least 90 days in advance (FAA)</a:t>
            </a:r>
          </a:p>
          <a:p>
            <a:r>
              <a:rPr lang="en-US" sz="2000" dirty="0"/>
              <a:t>Will need to mandate new flight procedures with swarm control</a:t>
            </a:r>
          </a:p>
          <a:p>
            <a:r>
              <a:rPr lang="en-US" sz="2000" dirty="0"/>
              <a:t>Requires some SITL and HITL testing</a:t>
            </a:r>
          </a:p>
          <a:p>
            <a:pPr lvl="1"/>
            <a:r>
              <a:rPr lang="en-US" sz="1600" dirty="0"/>
              <a:t>Network Traffic &amp; emergency procedures</a:t>
            </a:r>
          </a:p>
          <a:p>
            <a:r>
              <a:rPr lang="en-US" sz="2000" dirty="0"/>
              <a:t>May use one transmitter per vehicle for safety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6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One 3DR radio per vehicle</a:t>
            </a:r>
          </a:p>
          <a:p>
            <a:r>
              <a:rPr lang="en-US" sz="2000" dirty="0"/>
              <a:t>Different </a:t>
            </a:r>
            <a:r>
              <a:rPr lang="en-US" sz="2000" dirty="0" err="1"/>
              <a:t>MAVlink</a:t>
            </a:r>
            <a:r>
              <a:rPr lang="en-US" sz="2000" dirty="0"/>
              <a:t> IDs</a:t>
            </a:r>
          </a:p>
          <a:p>
            <a:pPr lvl="1"/>
            <a:r>
              <a:rPr lang="en-US" sz="1600" dirty="0"/>
              <a:t>PX4 Pro Parameter: MAV_SYS_ID </a:t>
            </a:r>
          </a:p>
          <a:p>
            <a:pPr lvl="1"/>
            <a:r>
              <a:rPr lang="en-US" sz="1600" dirty="0" err="1"/>
              <a:t>ArduPilot</a:t>
            </a:r>
            <a:r>
              <a:rPr lang="en-US" sz="1600" dirty="0"/>
              <a:t> </a:t>
            </a:r>
            <a:r>
              <a:rPr lang="en-US" sz="1600" dirty="0" err="1"/>
              <a:t>Firmwares</a:t>
            </a:r>
            <a:r>
              <a:rPr lang="en-US" sz="1600" dirty="0"/>
              <a:t>: SYSID_THISMAV</a:t>
            </a:r>
          </a:p>
          <a:p>
            <a:pPr lvl="2"/>
            <a:r>
              <a:rPr lang="en-US" sz="1600" dirty="0"/>
              <a:t>Values range from 0-255</a:t>
            </a:r>
          </a:p>
          <a:p>
            <a:r>
              <a:rPr lang="en-US" sz="2000" dirty="0"/>
              <a:t>Combine </a:t>
            </a:r>
            <a:r>
              <a:rPr lang="en-US" sz="2000" dirty="0" err="1"/>
              <a:t>MAVlink</a:t>
            </a:r>
            <a:r>
              <a:rPr lang="en-US" sz="2000" dirty="0"/>
              <a:t> streams</a:t>
            </a:r>
          </a:p>
          <a:p>
            <a:r>
              <a:rPr lang="en-US" sz="2000" dirty="0"/>
              <a:t>For Ground Station Connection, specify COM PORT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76200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/>
              <a:t>February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0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Planner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7" name="Date Placeholder 5"/>
          <p:cNvSpPr>
            <a:spLocks noGrp="1"/>
          </p:cNvSpPr>
          <p:nvPr>
            <p:ph type="dt" sz="half" idx="12"/>
          </p:nvPr>
        </p:nvSpPr>
        <p:spPr>
          <a:xfrm>
            <a:off x="76200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/>
              <a:t>February 6, 2017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163638"/>
            <a:ext cx="8839200" cy="5389562"/>
          </a:xfrm>
        </p:spPr>
        <p:txBody>
          <a:bodyPr/>
          <a:lstStyle/>
          <a:p>
            <a:r>
              <a:rPr lang="en-US" sz="2000" dirty="0"/>
              <a:t>Beta implementation</a:t>
            </a:r>
          </a:p>
          <a:p>
            <a:r>
              <a:rPr lang="en-US" sz="2000" dirty="0"/>
              <a:t>Rigid control (manually change formation in-flight)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Way Swarm control works</a:t>
            </a:r>
          </a:p>
          <a:p>
            <a:r>
              <a:rPr lang="en-US" sz="2000" dirty="0"/>
              <a:t>Multiple serial port </a:t>
            </a:r>
            <a:r>
              <a:rPr lang="en-US" sz="2000" dirty="0" err="1"/>
              <a:t>MAVLink</a:t>
            </a:r>
            <a:r>
              <a:rPr lang="en-US" sz="2000" dirty="0"/>
              <a:t> connections simultaneously OR Antenna Tracker</a:t>
            </a:r>
          </a:p>
          <a:p>
            <a:r>
              <a:rPr lang="en-US" sz="2000" dirty="0"/>
              <a:t>Pass GPS position from one leader (in any mode) to other followers (in Guided mode) with a user-defined X,Y,Z offset.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Planner Setup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3638"/>
            <a:ext cx="4561643" cy="538956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1600" dirty="0"/>
              <a:t>Plug one 3DR radio per vehicle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Connect to the leader in Mission Planner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Some preflight procedures for followers also come here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Open Swarm UI in Mission Planner(</a:t>
            </a:r>
            <a:r>
              <a:rPr lang="en-US" sz="1600" dirty="0" err="1"/>
              <a:t>control+F</a:t>
            </a:r>
            <a:r>
              <a:rPr lang="en-US" sz="1600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Activate swarm control via pressing “Swarm Button”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Click “Set Leader”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Click “Connect MAVs” and Connect each MAV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Drag circles around grid to set offsets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Fly leader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/>
              <a:t>Click “Start” to send “Guided Mode” waypoints to all followers and set followers to launch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 dirty="0" err="1"/>
              <a:t>Control+X</a:t>
            </a:r>
            <a:r>
              <a:rPr lang="en-US" sz="1600" dirty="0"/>
              <a:t> to switch to different vehicles to set to different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6, 2017</a:t>
            </a:r>
          </a:p>
        </p:txBody>
      </p:sp>
      <p:pic>
        <p:nvPicPr>
          <p:cNvPr id="9" name="Picture 4" descr="../images/mp_screen_with_swarming_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52" y="1651080"/>
            <a:ext cx="4234695" cy="38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3787" y="5572957"/>
            <a:ext cx="3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3326" y="5555247"/>
            <a:ext cx="282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Mission Planner Swarm UI</a:t>
            </a:r>
          </a:p>
        </p:txBody>
      </p:sp>
    </p:spTree>
    <p:extLst>
      <p:ext uri="{BB962C8B-B14F-4D97-AF65-F5344CB8AC3E}">
        <p14:creationId xmlns:p14="http://schemas.microsoft.com/office/powerpoint/2010/main" val="57540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Planner Multi-Vehicle Flying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Without using Beta Swarm</a:t>
            </a:r>
          </a:p>
          <a:p>
            <a:r>
              <a:rPr lang="en-US" sz="2000" dirty="0"/>
              <a:t>User-Specified commands by GCS for each vehicle</a:t>
            </a:r>
          </a:p>
          <a:p>
            <a:endParaRPr lang="en-US" sz="2000" dirty="0"/>
          </a:p>
          <a:p>
            <a:r>
              <a:rPr lang="en-US" sz="2000" dirty="0"/>
              <a:t>After pre-flight procedures, Switch Each vehicle to guided mode</a:t>
            </a:r>
          </a:p>
          <a:p>
            <a:pPr lvl="1"/>
            <a:r>
              <a:rPr lang="en-US" sz="1600" dirty="0"/>
              <a:t>Control-X to select vehicles via </a:t>
            </a:r>
            <a:r>
              <a:rPr lang="en-US" sz="1600" dirty="0" err="1"/>
              <a:t>COMPorts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/>
              <a:t>Guided Mode: GCS user can select locations on the map for the vehicle to travel to and specify Takeoff height</a:t>
            </a:r>
          </a:p>
          <a:p>
            <a:r>
              <a:rPr lang="en-US" sz="2000" dirty="0"/>
              <a:t>Switch to specified vehicles to set Takeoff height &amp; control </a:t>
            </a:r>
          </a:p>
          <a:p>
            <a:r>
              <a:rPr lang="en-US" sz="2000" dirty="0"/>
              <a:t>Switch specified vehicles to Auto-mode for flying their flight paths</a:t>
            </a:r>
          </a:p>
          <a:p>
            <a:endParaRPr lang="en-US" sz="2000" dirty="0"/>
          </a:p>
          <a:p>
            <a:r>
              <a:rPr lang="en-US" sz="2000" dirty="0"/>
              <a:t>To retake control </a:t>
            </a:r>
          </a:p>
          <a:p>
            <a:pPr lvl="1"/>
            <a:r>
              <a:rPr lang="en-US" sz="1600" dirty="0"/>
              <a:t>[Multiple Transmitter] Person manipulating TX controls switches to Loiter/Stabilize</a:t>
            </a:r>
          </a:p>
          <a:p>
            <a:pPr lvl="1"/>
            <a:r>
              <a:rPr lang="en-US" sz="1600" dirty="0"/>
              <a:t>[One Transmitter] GCS switches to specified vehicle and activates loiter,</a:t>
            </a:r>
          </a:p>
          <a:p>
            <a:pPr lvl="2"/>
            <a:r>
              <a:rPr lang="en-US" sz="1600" dirty="0"/>
              <a:t>Person Manipulating TX controls will have control</a:t>
            </a:r>
          </a:p>
          <a:p>
            <a:pPr lvl="2"/>
            <a:r>
              <a:rPr lang="en-US" sz="1600" dirty="0"/>
              <a:t>Note: Other vehicles will ignore the roll, pitch, and throttle inputs, but NOT YAW input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43163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QGroundControl</a:t>
            </a:r>
            <a:r>
              <a:rPr lang="en-US" dirty="0"/>
              <a:t> &amp; APM Planner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8512206" cy="5389562"/>
          </a:xfrm>
        </p:spPr>
        <p:txBody>
          <a:bodyPr/>
          <a:lstStyle/>
          <a:p>
            <a:r>
              <a:rPr lang="en-US" sz="2000" dirty="0"/>
              <a:t>Dynamically configure each vehicle</a:t>
            </a:r>
          </a:p>
          <a:p>
            <a:r>
              <a:rPr lang="en-US" sz="2000" dirty="0"/>
              <a:t>Better UI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10FFA-C94D-47B1-8ED5-AEF912183C4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6,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61" y="1938863"/>
            <a:ext cx="6506483" cy="3839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9041" y="5854174"/>
            <a:ext cx="396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QGroundControl</a:t>
            </a:r>
            <a:r>
              <a:rPr lang="en-US" sz="1600" dirty="0">
                <a:latin typeface="+mn-lt"/>
              </a:rPr>
              <a:t> UI (</a:t>
            </a:r>
            <a:r>
              <a:rPr lang="en-US" sz="1600" dirty="0" err="1">
                <a:latin typeface="+mn-lt"/>
              </a:rPr>
              <a:t>MultiVehicle</a:t>
            </a:r>
            <a:r>
              <a:rPr lang="en-US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0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“Extension of a Ground Control Interface for Swarms of Small Drones” (Extension of </a:t>
            </a:r>
            <a:r>
              <a:rPr lang="en-US" sz="2000" dirty="0" err="1"/>
              <a:t>QGroundControl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6, 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90" y="2170525"/>
            <a:ext cx="3477110" cy="4239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4" y="2170525"/>
            <a:ext cx="3533775" cy="3209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626" y="5458994"/>
            <a:ext cx="327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Ground Control Interface Window</a:t>
            </a:r>
          </a:p>
        </p:txBody>
      </p:sp>
    </p:spTree>
    <p:extLst>
      <p:ext uri="{BB962C8B-B14F-4D97-AF65-F5344CB8AC3E}">
        <p14:creationId xmlns:p14="http://schemas.microsoft.com/office/powerpoint/2010/main" val="12886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Dorr, L., &amp; </a:t>
            </a:r>
            <a:r>
              <a:rPr lang="en-US" sz="1600" dirty="0" err="1"/>
              <a:t>Duquette</a:t>
            </a:r>
            <a:r>
              <a:rPr lang="en-US" sz="1600" dirty="0"/>
              <a:t>, A. (2016, June 21). Fact Sheet – Small Unmanned Aircraft Regulations (Part 107). Retrieved from https://www.faa.gov/news/fact_sheets/news_story.cfm?newsId=20516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Federal Aviation Administration. (2016, August 29). </a:t>
            </a:r>
            <a:r>
              <a:rPr lang="en-US" sz="1600" i="1" dirty="0"/>
              <a:t>Applying for a Waiver under the New Drone Rules</a:t>
            </a:r>
            <a:r>
              <a:rPr lang="en-US" sz="1600" dirty="0"/>
              <a:t>. Retrieved from https://www.faa.gov/news/updates/?newsId=86286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ArduPilot</a:t>
            </a:r>
            <a:r>
              <a:rPr lang="en-US" sz="1600" dirty="0"/>
              <a:t> Dev Team. (2016). Swarming. </a:t>
            </a:r>
            <a:r>
              <a:rPr lang="en-US" sz="1600" i="1" dirty="0"/>
              <a:t>Swarming/Formation-Flying Interface (Beta). </a:t>
            </a:r>
            <a:r>
              <a:rPr lang="en-US" sz="1600" dirty="0"/>
              <a:t>Retrieved from http://ardupilot.org/planner/docs/swarming.html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ArduPilot</a:t>
            </a:r>
            <a:r>
              <a:rPr lang="en-US" sz="1600" dirty="0"/>
              <a:t> Dev Team. (2016). Use-Cases and Applications. </a:t>
            </a:r>
            <a:r>
              <a:rPr lang="en-US" sz="1600" i="1" dirty="0"/>
              <a:t>Multi-Vehicle Flying</a:t>
            </a:r>
            <a:r>
              <a:rPr lang="en-US" sz="1600" dirty="0"/>
              <a:t>. Retrieved from http://ardupilot.org/copter/docs/common-multi-vehicle-flying.html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Mackay, Randy. (2015, May 3). Multi-Vehicle test with </a:t>
            </a:r>
            <a:r>
              <a:rPr lang="en-US" sz="1600" dirty="0" err="1"/>
              <a:t>APM:Copter</a:t>
            </a:r>
            <a:r>
              <a:rPr lang="en-US" sz="1600" dirty="0"/>
              <a:t>, Tracker, Mission Planner. Retrieved from https://www.youtube.com/watch?v=M4LxtYa94nk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Dousse</a:t>
            </a:r>
            <a:r>
              <a:rPr lang="en-US" sz="1600" dirty="0"/>
              <a:t>, Nicolas. (2016, March 5). Extension of a Ground Control Interface for Swarms of Small Drones. Retrieved from https://www.youtube.com/watch?v=AE0KQHYT2MI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Washington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E3607-17E2-4579-B5E9-0CDAA78711C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6, 2017</a:t>
            </a:r>
          </a:p>
        </p:txBody>
      </p:sp>
    </p:spTree>
    <p:extLst>
      <p:ext uri="{BB962C8B-B14F-4D97-AF65-F5344CB8AC3E}">
        <p14:creationId xmlns:p14="http://schemas.microsoft.com/office/powerpoint/2010/main" val="2465081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70015</TotalTime>
  <Words>747</Words>
  <Application>Microsoft Office PowerPoint</Application>
  <PresentationFormat>On-screen Show (4:3)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</vt:lpstr>
      <vt:lpstr>Times New Roman</vt:lpstr>
      <vt:lpstr>Arial</vt:lpstr>
      <vt:lpstr>Garamond</vt:lpstr>
      <vt:lpstr>Pixel</vt:lpstr>
      <vt:lpstr>Unmanned Aerial System  Swarm technology </vt:lpstr>
      <vt:lpstr>Precautions</vt:lpstr>
      <vt:lpstr>General Set Up</vt:lpstr>
      <vt:lpstr>Mission Planner</vt:lpstr>
      <vt:lpstr>Mission Planner Setup Procedure</vt:lpstr>
      <vt:lpstr>Mission Planner Multi-Vehicle Flying</vt:lpstr>
      <vt:lpstr>QGroundControl &amp; APM Planner 2.0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</dc:creator>
  <cp:lastModifiedBy>Zach</cp:lastModifiedBy>
  <cp:revision>4722</cp:revision>
  <dcterms:created xsi:type="dcterms:W3CDTF">1601-01-01T00:00:00Z</dcterms:created>
  <dcterms:modified xsi:type="dcterms:W3CDTF">2017-02-07T16:53:23Z</dcterms:modified>
</cp:coreProperties>
</file>