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3" r:id="rId3"/>
    <p:sldId id="275" r:id="rId4"/>
    <p:sldId id="279" r:id="rId5"/>
    <p:sldId id="280" r:id="rId6"/>
    <p:sldId id="281" r:id="rId7"/>
    <p:sldId id="257" r:id="rId8"/>
    <p:sldId id="259" r:id="rId9"/>
    <p:sldId id="260" r:id="rId10"/>
    <p:sldId id="282" r:id="rId11"/>
    <p:sldId id="266" r:id="rId12"/>
    <p:sldId id="267" r:id="rId13"/>
    <p:sldId id="269" r:id="rId14"/>
    <p:sldId id="268" r:id="rId15"/>
    <p:sldId id="271" r:id="rId16"/>
    <p:sldId id="272" r:id="rId17"/>
    <p:sldId id="274" r:id="rId18"/>
    <p:sldId id="26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9878193-C1D6-4296-BD70-96700EDF47CC}"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697AD-F90E-40F4-A9BC-A7336F25EDEC}"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78193-C1D6-4296-BD70-96700EDF47CC}"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78193-C1D6-4296-BD70-96700EDF47CC}"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78193-C1D6-4296-BD70-96700EDF47CC}"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9878193-C1D6-4296-BD70-96700EDF47CC}" type="datetimeFigureOut">
              <a:rPr lang="en-US" smtClean="0"/>
              <a:t>1/30/2017</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09697AD-F90E-40F4-A9BC-A7336F25ED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78193-C1D6-4296-BD70-96700EDF47CC}"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78193-C1D6-4296-BD70-96700EDF47CC}"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78193-C1D6-4296-BD70-96700EDF47CC}"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78193-C1D6-4296-BD70-96700EDF47CC}"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697AD-F90E-40F4-A9BC-A7336F25ED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878193-C1D6-4296-BD70-96700EDF47CC}"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697AD-F90E-40F4-A9BC-A7336F25EDEC}"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9878193-C1D6-4296-BD70-96700EDF47CC}"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697AD-F90E-40F4-A9BC-A7336F25EDEC}"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49878193-C1D6-4296-BD70-96700EDF47CC}" type="datetimeFigureOut">
              <a:rPr lang="en-US" smtClean="0"/>
              <a:t>1/30/2017</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09697AD-F90E-40F4-A9BC-A7336F25EDE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Tw0EGdPVf8M&amp;feature=youtu.be&amp;list=PLJS3hUrTgCtF7X0XmotIFWyKW4puaDmV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LiDAR Feasibility</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Karine</a:t>
            </a:r>
            <a:r>
              <a:rPr lang="en-US" dirty="0" smtClean="0"/>
              <a:t> (:</a:t>
            </a:r>
            <a:endParaRPr lang="en-US" dirty="0"/>
          </a:p>
        </p:txBody>
      </p:sp>
    </p:spTree>
    <p:extLst>
      <p:ext uri="{BB962C8B-B14F-4D97-AF65-F5344CB8AC3E}">
        <p14:creationId xmlns:p14="http://schemas.microsoft.com/office/powerpoint/2010/main" val="418857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For AFSL</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Micro-Topography</a:t>
            </a:r>
            <a:r>
              <a:rPr lang="en-US" dirty="0"/>
              <a:t>: </a:t>
            </a:r>
            <a:r>
              <a:rPr lang="en-US" dirty="0" smtClean="0"/>
              <a:t>penetrate surface </a:t>
            </a:r>
            <a:r>
              <a:rPr lang="en-US" dirty="0"/>
              <a:t>elevation value that is hidden by vegetation or forest </a:t>
            </a:r>
            <a:r>
              <a:rPr lang="en-US" dirty="0" smtClean="0"/>
              <a:t>canopy</a:t>
            </a:r>
          </a:p>
          <a:p>
            <a:r>
              <a:rPr lang="en-US" b="1" dirty="0" smtClean="0"/>
              <a:t>Environmental </a:t>
            </a:r>
            <a:r>
              <a:rPr lang="en-US" b="1" dirty="0"/>
              <a:t>Assessment</a:t>
            </a:r>
            <a:r>
              <a:rPr lang="en-US" dirty="0"/>
              <a:t>: </a:t>
            </a:r>
            <a:r>
              <a:rPr lang="en-US" dirty="0" smtClean="0"/>
              <a:t>used </a:t>
            </a:r>
            <a:r>
              <a:rPr lang="en-US" dirty="0"/>
              <a:t>to find the area that is affected by </a:t>
            </a:r>
            <a:r>
              <a:rPr lang="en-US" dirty="0" smtClean="0"/>
              <a:t>the activities from moving live forms.</a:t>
            </a:r>
            <a:endParaRPr lang="en-US" dirty="0"/>
          </a:p>
          <a:p>
            <a:r>
              <a:rPr lang="en-US" b="1" dirty="0"/>
              <a:t>Mapping</a:t>
            </a:r>
            <a:r>
              <a:rPr lang="en-US" dirty="0"/>
              <a:t>: </a:t>
            </a:r>
            <a:r>
              <a:rPr lang="en-US" dirty="0" smtClean="0"/>
              <a:t>add </a:t>
            </a:r>
            <a:r>
              <a:rPr lang="en-US" dirty="0"/>
              <a:t>graphical value to </a:t>
            </a:r>
            <a:r>
              <a:rPr lang="en-US" dirty="0" smtClean="0"/>
              <a:t>maps</a:t>
            </a:r>
          </a:p>
          <a:p>
            <a:pPr lvl="1"/>
            <a:r>
              <a:rPr lang="en-US" dirty="0" smtClean="0"/>
              <a:t>DEM </a:t>
            </a:r>
            <a:r>
              <a:rPr lang="en-US" dirty="0"/>
              <a:t>(from LIDAR) is added underneath of all layers that shows the 3D view of the land. Especially LIDAR data (DEM) is added on the aerial photography to show the 3D view which makes easier to plan roads, buildings, bridges and rivers.</a:t>
            </a:r>
          </a:p>
          <a:p>
            <a:r>
              <a:rPr lang="en-US" b="1" dirty="0"/>
              <a:t>Geology</a:t>
            </a:r>
            <a:r>
              <a:rPr lang="en-US" dirty="0"/>
              <a:t>: </a:t>
            </a:r>
            <a:r>
              <a:rPr lang="en-US" dirty="0" smtClean="0"/>
              <a:t>it </a:t>
            </a:r>
            <a:r>
              <a:rPr lang="en-US" dirty="0"/>
              <a:t>is used finding the fault and measuring the </a:t>
            </a:r>
            <a:r>
              <a:rPr lang="en-US" dirty="0" smtClean="0"/>
              <a:t>uplift</a:t>
            </a:r>
          </a:p>
          <a:p>
            <a:pPr lvl="1"/>
            <a:r>
              <a:rPr lang="en-US" dirty="0" smtClean="0"/>
              <a:t>Seattle fault</a:t>
            </a:r>
          </a:p>
          <a:p>
            <a:pPr lvl="1"/>
            <a:r>
              <a:rPr lang="en-US" dirty="0"/>
              <a:t>ICESAT </a:t>
            </a:r>
            <a:r>
              <a:rPr lang="en-US" dirty="0" smtClean="0"/>
              <a:t>: NASA </a:t>
            </a:r>
            <a:r>
              <a:rPr lang="en-US" dirty="0"/>
              <a:t>satellite </a:t>
            </a:r>
            <a:r>
              <a:rPr lang="en-US" dirty="0" smtClean="0"/>
              <a:t>used </a:t>
            </a:r>
            <a:r>
              <a:rPr lang="en-US" dirty="0"/>
              <a:t>to monitor glaciers and perform coastal change </a:t>
            </a:r>
            <a:r>
              <a:rPr lang="en-US" dirty="0" smtClean="0"/>
              <a:t>analysis</a:t>
            </a:r>
            <a:endParaRPr lang="en-US" dirty="0"/>
          </a:p>
          <a:p>
            <a:r>
              <a:rPr lang="en-US" b="1" dirty="0"/>
              <a:t>Imaging</a:t>
            </a:r>
            <a:r>
              <a:rPr lang="en-US" dirty="0"/>
              <a:t>: </a:t>
            </a:r>
            <a:r>
              <a:rPr lang="en-US" dirty="0" smtClean="0"/>
              <a:t>create </a:t>
            </a:r>
            <a:r>
              <a:rPr lang="en-US" dirty="0"/>
              <a:t>3D image of the object that is in </a:t>
            </a:r>
            <a:r>
              <a:rPr lang="en-US" dirty="0" smtClean="0"/>
              <a:t>distance</a:t>
            </a:r>
          </a:p>
        </p:txBody>
      </p:sp>
    </p:spTree>
    <p:extLst>
      <p:ext uri="{BB962C8B-B14F-4D97-AF65-F5344CB8AC3E}">
        <p14:creationId xmlns:p14="http://schemas.microsoft.com/office/powerpoint/2010/main" val="2704559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Puck LITE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Velodyne</a:t>
            </a:r>
            <a:r>
              <a:rPr lang="en-US" dirty="0"/>
              <a:t> LiDAR's Puck LITE™ is a lighter weight version of the VLP-16 PUCK for applications that demand a lower weight to meet their requirements. The Puck LITE™ has identical performance to VLP-16 with the only difference in weight of 590 g vs. 830 g for the latter. No other changes have been made to Puck LITE™ as it retains its patented 360° surround view to capture real-time 3D LiDAR data that includes distance and calibrated </a:t>
            </a:r>
            <a:r>
              <a:rPr lang="en-US" dirty="0" smtClean="0"/>
              <a:t>reflectivity measurements.</a:t>
            </a:r>
          </a:p>
          <a:p>
            <a:endParaRPr lang="en-US" dirty="0" smtClean="0"/>
          </a:p>
          <a:p>
            <a:r>
              <a:rPr lang="en-US" dirty="0" smtClean="0"/>
              <a:t>Key Features</a:t>
            </a:r>
          </a:p>
          <a:p>
            <a:pPr lvl="1" fontAlgn="t"/>
            <a:r>
              <a:rPr lang="en-US" dirty="0"/>
              <a:t>590 grams</a:t>
            </a:r>
          </a:p>
          <a:p>
            <a:pPr lvl="1" fontAlgn="t"/>
            <a:r>
              <a:rPr lang="en-US" dirty="0"/>
              <a:t>Dual Returns</a:t>
            </a:r>
          </a:p>
          <a:p>
            <a:pPr lvl="1" fontAlgn="t"/>
            <a:r>
              <a:rPr lang="en-US" dirty="0"/>
              <a:t>16 Channels</a:t>
            </a:r>
          </a:p>
          <a:p>
            <a:pPr lvl="1" fontAlgn="t"/>
            <a:r>
              <a:rPr lang="en-US" dirty="0"/>
              <a:t>100m Range</a:t>
            </a:r>
          </a:p>
          <a:p>
            <a:pPr lvl="1" fontAlgn="t"/>
            <a:r>
              <a:rPr lang="en-US" dirty="0"/>
              <a:t>300,000 Points per Second</a:t>
            </a:r>
          </a:p>
          <a:p>
            <a:pPr lvl="1" fontAlgn="t"/>
            <a:r>
              <a:rPr lang="en-US" dirty="0"/>
              <a:t>360° Horizontal FOV</a:t>
            </a:r>
          </a:p>
          <a:p>
            <a:pPr lvl="1" fontAlgn="t"/>
            <a:r>
              <a:rPr lang="en-US" dirty="0"/>
              <a:t>± 15° Vertical FOV</a:t>
            </a:r>
          </a:p>
          <a:p>
            <a:pPr lvl="1" fontAlgn="t"/>
            <a:r>
              <a:rPr lang="en-US" dirty="0"/>
              <a:t>Low Power Consumption</a:t>
            </a:r>
          </a:p>
          <a:p>
            <a:pPr lvl="1" fontAlgn="t"/>
            <a:r>
              <a:rPr lang="en-US" dirty="0"/>
              <a:t>Protective Design</a:t>
            </a:r>
          </a:p>
          <a:p>
            <a:pPr lvl="1" fontAlgn="t"/>
            <a:r>
              <a:rPr lang="en-US" dirty="0"/>
              <a:t>Connectors: RJ45  /  </a:t>
            </a:r>
            <a:r>
              <a:rPr lang="en-US" dirty="0" smtClean="0"/>
              <a:t>M12</a:t>
            </a:r>
            <a:endParaRPr lang="en-US" dirty="0"/>
          </a:p>
        </p:txBody>
      </p:sp>
      <p:pic>
        <p:nvPicPr>
          <p:cNvPr id="4098"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5600"/>
            <a:ext cx="5867400" cy="387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61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Real Time Lidar</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http://velodynelidar.com/images/products/vlp-16/dat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65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48650" cy="6007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175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velodynelidar.com/images/products/vlp-16/UserData_Phoenix%20Aerial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852160" y="6096000"/>
            <a:ext cx="3581400" cy="2895600"/>
          </a:xfrm>
        </p:spPr>
        <p:txBody>
          <a:bodyPr/>
          <a:lstStyle/>
          <a:p>
            <a:pPr marL="0" indent="0">
              <a:buNone/>
            </a:pPr>
            <a:r>
              <a:rPr lang="en-US" dirty="0"/>
              <a:t>Phoenix Aerial </a:t>
            </a:r>
            <a:r>
              <a:rPr lang="en-US" dirty="0" smtClean="0"/>
              <a:t>Systems</a:t>
            </a:r>
          </a:p>
        </p:txBody>
      </p:sp>
      <p:sp>
        <p:nvSpPr>
          <p:cNvPr id="2" name="Title 1"/>
          <p:cNvSpPr>
            <a:spLocks noGrp="1"/>
          </p:cNvSpPr>
          <p:nvPr>
            <p:ph type="title"/>
          </p:nvPr>
        </p:nvSpPr>
        <p:spPr>
          <a:xfrm>
            <a:off x="228600" y="-228600"/>
            <a:ext cx="8229600" cy="1143000"/>
          </a:xfrm>
        </p:spPr>
        <p:txBody>
          <a:bodyPr/>
          <a:lstStyle/>
          <a:p>
            <a:r>
              <a:rPr lang="en-US" dirty="0" smtClean="0"/>
              <a:t>User Data Examples</a:t>
            </a:r>
            <a:endParaRPr lang="en-US" dirty="0"/>
          </a:p>
        </p:txBody>
      </p:sp>
    </p:spTree>
    <p:extLst>
      <p:ext uri="{BB962C8B-B14F-4D97-AF65-F5344CB8AC3E}">
        <p14:creationId xmlns:p14="http://schemas.microsoft.com/office/powerpoint/2010/main" val="1888123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http://velodynelidar.com/images/products/vlp-16/UserData_XactSense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 y="1"/>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077200" y="6248400"/>
            <a:ext cx="3581400" cy="28956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0" indent="0">
              <a:buNone/>
            </a:pPr>
            <a:r>
              <a:rPr lang="en-US" dirty="0" err="1" smtClean="0"/>
              <a:t>XactSense</a:t>
            </a:r>
            <a:endParaRPr lang="en-US" dirty="0" smtClean="0"/>
          </a:p>
        </p:txBody>
      </p:sp>
      <p:sp>
        <p:nvSpPr>
          <p:cNvPr id="8" name="Title 1"/>
          <p:cNvSpPr txBox="1">
            <a:spLocks/>
          </p:cNvSpPr>
          <p:nvPr/>
        </p:nvSpPr>
        <p:spPr>
          <a:xfrm>
            <a:off x="457200" y="-228600"/>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smtClean="0"/>
              <a:t>User Data Examples</a:t>
            </a:r>
            <a:endParaRPr lang="en-US" dirty="0"/>
          </a:p>
        </p:txBody>
      </p:sp>
    </p:spTree>
    <p:extLst>
      <p:ext uri="{BB962C8B-B14F-4D97-AF65-F5344CB8AC3E}">
        <p14:creationId xmlns:p14="http://schemas.microsoft.com/office/powerpoint/2010/main" val="2612878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http://velodynelidar.com/images/products/vlp-16/UserData_Real%20Earth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2820"/>
            <a:ext cx="9634386" cy="688170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7239000" y="6040452"/>
            <a:ext cx="3581400" cy="28956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0" indent="0">
              <a:buNone/>
            </a:pPr>
            <a:r>
              <a:rPr lang="en-US" dirty="0" smtClean="0">
                <a:solidFill>
                  <a:schemeClr val="bg1"/>
                </a:solidFill>
              </a:rPr>
              <a:t>Real Earth</a:t>
            </a:r>
            <a:endParaRPr lang="en-US" dirty="0">
              <a:solidFill>
                <a:schemeClr val="bg1"/>
              </a:solidFill>
            </a:endParaRPr>
          </a:p>
        </p:txBody>
      </p:sp>
      <p:sp>
        <p:nvSpPr>
          <p:cNvPr id="6" name="Title 1"/>
          <p:cNvSpPr txBox="1">
            <a:spLocks/>
          </p:cNvSpPr>
          <p:nvPr/>
        </p:nvSpPr>
        <p:spPr>
          <a:xfrm>
            <a:off x="29910" y="-228600"/>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User Data Examples</a:t>
            </a:r>
            <a:endParaRPr lang="en-US" dirty="0"/>
          </a:p>
        </p:txBody>
      </p:sp>
    </p:spTree>
    <p:extLst>
      <p:ext uri="{BB962C8B-B14F-4D97-AF65-F5344CB8AC3E}">
        <p14:creationId xmlns:p14="http://schemas.microsoft.com/office/powerpoint/2010/main" val="2866971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pt-BR" dirty="0"/>
              <a:t>HDL-64E, HDL-32E, and LiDAR </a:t>
            </a:r>
            <a:r>
              <a:rPr lang="pt-BR" dirty="0" smtClean="0"/>
              <a:t>Puck</a:t>
            </a:r>
            <a:endParaRPr lang="en-US" dirty="0"/>
          </a:p>
        </p:txBody>
      </p:sp>
      <p:sp>
        <p:nvSpPr>
          <p:cNvPr id="3" name="Content Placeholder 2"/>
          <p:cNvSpPr>
            <a:spLocks noGrp="1"/>
          </p:cNvSpPr>
          <p:nvPr>
            <p:ph idx="1"/>
          </p:nvPr>
        </p:nvSpPr>
        <p:spPr>
          <a:xfrm>
            <a:off x="457200" y="838200"/>
            <a:ext cx="8229600" cy="4525963"/>
          </a:xfrm>
        </p:spPr>
        <p:txBody>
          <a:bodyPr/>
          <a:lstStyle/>
          <a:p>
            <a:r>
              <a:rPr lang="en-US" dirty="0" smtClean="0"/>
              <a:t>Puck is </a:t>
            </a:r>
            <a:r>
              <a:rPr lang="en-US" dirty="0"/>
              <a:t>not the most precise sensor that </a:t>
            </a:r>
            <a:r>
              <a:rPr lang="en-US" dirty="0" err="1"/>
              <a:t>Velodyne</a:t>
            </a:r>
            <a:r>
              <a:rPr lang="en-US" dirty="0"/>
              <a:t> offers, and it’s not meant to be</a:t>
            </a:r>
            <a:r>
              <a:rPr lang="en-US" dirty="0" smtClean="0"/>
              <a:t>.</a:t>
            </a:r>
          </a:p>
          <a:p>
            <a:r>
              <a:rPr lang="en-US" dirty="0" smtClean="0"/>
              <a:t>“</a:t>
            </a:r>
            <a:r>
              <a:rPr lang="en-US" dirty="0"/>
              <a:t>It wouldn’t be survey grade, it wouldn’t be in the millimeter range—it’s in the centimeter </a:t>
            </a:r>
            <a:r>
              <a:rPr lang="en-US" dirty="0" smtClean="0"/>
              <a:t>range.</a:t>
            </a:r>
          </a:p>
          <a:p>
            <a:r>
              <a:rPr lang="en-US" dirty="0" smtClean="0"/>
              <a:t>The </a:t>
            </a:r>
            <a:r>
              <a:rPr lang="en-US" dirty="0"/>
              <a:t>VLP-16 is designed with low cost in mind, so there are a few components inside that make the VLP-16 a little bit less accurate than the HDL-32E. So, if your biggest concern is accuracy, you might want </a:t>
            </a:r>
            <a:r>
              <a:rPr lang="en-US" dirty="0" smtClean="0"/>
              <a:t>to</a:t>
            </a:r>
          </a:p>
          <a:p>
            <a:pPr marL="0" indent="0">
              <a:buNone/>
            </a:pPr>
            <a:r>
              <a:rPr lang="en-US" dirty="0" smtClean="0"/>
              <a:t>   stick </a:t>
            </a:r>
            <a:r>
              <a:rPr lang="en-US" dirty="0"/>
              <a:t>with the HDL-32E</a:t>
            </a:r>
            <a:r>
              <a:rPr lang="en-US" dirty="0" smtClean="0"/>
              <a:t>.”</a:t>
            </a:r>
          </a:p>
          <a:p>
            <a:pPr marL="0" indent="0">
              <a:buNone/>
            </a:pPr>
            <a:r>
              <a:rPr lang="en-US" dirty="0" smtClean="0"/>
              <a:t>	</a:t>
            </a:r>
          </a:p>
          <a:p>
            <a:pPr marL="0" indent="0">
              <a:buNone/>
            </a:pPr>
            <a:r>
              <a:rPr lang="en-US" dirty="0"/>
              <a:t>	 </a:t>
            </a:r>
            <a:r>
              <a:rPr lang="en-US" dirty="0" smtClean="0"/>
              <a:t>   HDL-32E:</a:t>
            </a:r>
            <a:endParaRPr lang="en-US" dirty="0"/>
          </a:p>
        </p:txBody>
      </p:sp>
      <p:pic>
        <p:nvPicPr>
          <p:cNvPr id="12296" name="Picture 8" descr="http://www.spar3d.com/wp-content/uploads/2014/09/Velodyne_LiDAR_Family_H-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155" y="3657600"/>
            <a:ext cx="464820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419600"/>
            <a:ext cx="990600" cy="209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079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Best Lidar Sensor</a:t>
            </a:r>
          </a:p>
          <a:p>
            <a:pPr lvl="1"/>
            <a:r>
              <a:rPr lang="en-US" dirty="0" err="1" smtClean="0"/>
              <a:t>Velodyne</a:t>
            </a:r>
            <a:r>
              <a:rPr lang="en-US" dirty="0" smtClean="0"/>
              <a:t> </a:t>
            </a:r>
            <a:r>
              <a:rPr lang="en-US" dirty="0"/>
              <a:t>LiDAR’s Puck LITE</a:t>
            </a:r>
            <a:r>
              <a:rPr lang="en-US" dirty="0" smtClean="0"/>
              <a:t>™ </a:t>
            </a:r>
            <a:r>
              <a:rPr lang="en-US" dirty="0"/>
              <a:t>seems to be one of the best one in my personal opinion.  It is one of the newer ones, with a low power consumption, yet still one of the most cost effective ones in the market; it is also lighter than most of the other LIDAR sensors, at 1.3 lbs. Click </a:t>
            </a:r>
            <a:r>
              <a:rPr lang="en-US" u="sng" dirty="0">
                <a:hlinkClick r:id="rId2"/>
              </a:rPr>
              <a:t>here</a:t>
            </a:r>
            <a:r>
              <a:rPr lang="en-US" dirty="0"/>
              <a:t> for a brief video of the Puck LITE</a:t>
            </a:r>
            <a:r>
              <a:rPr lang="en-US" dirty="0" smtClean="0"/>
              <a:t>.</a:t>
            </a:r>
          </a:p>
          <a:p>
            <a:pPr lvl="1"/>
            <a:r>
              <a:rPr lang="en-US" dirty="0" smtClean="0"/>
              <a:t>If more accuracy is the main concern, </a:t>
            </a:r>
            <a:r>
              <a:rPr lang="en-US" dirty="0"/>
              <a:t>consider </a:t>
            </a:r>
            <a:r>
              <a:rPr lang="en-US" dirty="0" smtClean="0"/>
              <a:t>HDL-32E.</a:t>
            </a:r>
          </a:p>
          <a:p>
            <a:r>
              <a:rPr lang="en-US" dirty="0" smtClean="0"/>
              <a:t>Multispectral </a:t>
            </a:r>
            <a:r>
              <a:rPr lang="en-US" dirty="0"/>
              <a:t>and Photogrammetry Imagery</a:t>
            </a:r>
          </a:p>
          <a:p>
            <a:pPr lvl="1"/>
            <a:r>
              <a:rPr lang="en-US" dirty="0"/>
              <a:t>Lidar, multispectral and photogrammetry imagery are all fairly similar.  Look into what the intentions for the UAV mappings are, then proceed on deciding on which one to integrate into ARGO</a:t>
            </a:r>
            <a:r>
              <a:rPr lang="en-US" dirty="0" smtClean="0"/>
              <a:t>.</a:t>
            </a:r>
          </a:p>
          <a:p>
            <a:pPr lvl="1"/>
            <a:r>
              <a:rPr lang="en-US" dirty="0" smtClean="0"/>
              <a:t>All three are required </a:t>
            </a:r>
            <a:r>
              <a:rPr lang="en-US" dirty="0"/>
              <a:t>to give a full analysis of the terrain, vegetation or </a:t>
            </a:r>
            <a:r>
              <a:rPr lang="en-US" dirty="0" smtClean="0"/>
              <a:t>structure.</a:t>
            </a:r>
            <a:endParaRPr lang="en-US" dirty="0"/>
          </a:p>
          <a:p>
            <a:endParaRPr lang="en-US" dirty="0"/>
          </a:p>
        </p:txBody>
      </p:sp>
    </p:spTree>
    <p:extLst>
      <p:ext uri="{BB962C8B-B14F-4D97-AF65-F5344CB8AC3E}">
        <p14:creationId xmlns:p14="http://schemas.microsoft.com/office/powerpoint/2010/main" val="2362969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6670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348950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Lidar</a:t>
            </a:r>
            <a:endParaRPr lang="en-US" dirty="0"/>
          </a:p>
        </p:txBody>
      </p:sp>
      <p:sp>
        <p:nvSpPr>
          <p:cNvPr id="3" name="Content Placeholder 2"/>
          <p:cNvSpPr>
            <a:spLocks noGrp="1"/>
          </p:cNvSpPr>
          <p:nvPr>
            <p:ph idx="1"/>
          </p:nvPr>
        </p:nvSpPr>
        <p:spPr/>
        <p:txBody>
          <a:bodyPr/>
          <a:lstStyle/>
          <a:p>
            <a:r>
              <a:rPr lang="en-US" dirty="0" smtClean="0"/>
              <a:t>What is Lidar?</a:t>
            </a:r>
          </a:p>
          <a:p>
            <a:pPr lvl="1"/>
            <a:r>
              <a:rPr lang="en-US" dirty="0"/>
              <a:t>Light Detection and Ranging or Lidar is a remote sensing technology where the environment is usually scanned with a pulsed laser beam and the reflection time of the signal from the object back to the detector is measured</a:t>
            </a:r>
            <a:r>
              <a:rPr lang="en-US" dirty="0" smtClean="0"/>
              <a:t>.</a:t>
            </a:r>
          </a:p>
          <a:p>
            <a:r>
              <a:rPr lang="en-US" dirty="0"/>
              <a:t>How </a:t>
            </a:r>
            <a:r>
              <a:rPr lang="en-US" dirty="0" smtClean="0"/>
              <a:t>Lidar </a:t>
            </a:r>
            <a:r>
              <a:rPr lang="en-US" dirty="0"/>
              <a:t>Works</a:t>
            </a:r>
          </a:p>
          <a:p>
            <a:pPr lvl="1"/>
            <a:r>
              <a:rPr lang="en-US" dirty="0"/>
              <a:t>Emission of a laser pulse</a:t>
            </a:r>
          </a:p>
          <a:p>
            <a:pPr lvl="1"/>
            <a:r>
              <a:rPr lang="en-US" dirty="0"/>
              <a:t>Record of the back scattered signal</a:t>
            </a:r>
          </a:p>
          <a:p>
            <a:pPr lvl="1"/>
            <a:r>
              <a:rPr lang="en-US" dirty="0"/>
              <a:t>Distance measurement (Time of flight x speed of light)</a:t>
            </a:r>
          </a:p>
          <a:p>
            <a:pPr lvl="1"/>
            <a:r>
              <a:rPr lang="en-US" dirty="0"/>
              <a:t>Retrieving plane position and altitude</a:t>
            </a:r>
          </a:p>
          <a:p>
            <a:pPr lvl="1"/>
            <a:r>
              <a:rPr lang="en-US" dirty="0"/>
              <a:t>Computation of precise echo position</a:t>
            </a:r>
          </a:p>
          <a:p>
            <a:pPr lvl="1"/>
            <a:endParaRPr lang="en-US" dirty="0"/>
          </a:p>
        </p:txBody>
      </p:sp>
    </p:spTree>
    <p:extLst>
      <p:ext uri="{BB962C8B-B14F-4D97-AF65-F5344CB8AC3E}">
        <p14:creationId xmlns:p14="http://schemas.microsoft.com/office/powerpoint/2010/main" val="636549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Lidar Process</a:t>
            </a:r>
            <a:endParaRPr lang="en-US" dirty="0"/>
          </a:p>
        </p:txBody>
      </p:sp>
      <p:sp>
        <p:nvSpPr>
          <p:cNvPr id="3" name="Content Placeholder 2"/>
          <p:cNvSpPr>
            <a:spLocks noGrp="1"/>
          </p:cNvSpPr>
          <p:nvPr>
            <p:ph idx="1"/>
          </p:nvPr>
        </p:nvSpPr>
        <p:spPr>
          <a:xfrm>
            <a:off x="457200" y="1600200"/>
            <a:ext cx="3657600" cy="4525963"/>
          </a:xfrm>
        </p:spPr>
        <p:txBody>
          <a:bodyPr>
            <a:normAutofit fontScale="92500" lnSpcReduction="10000"/>
          </a:bodyPr>
          <a:lstStyle/>
          <a:p>
            <a:r>
              <a:rPr lang="en-US" dirty="0" smtClean="0"/>
              <a:t>Lidar sensor measures time from when pulse went to when received</a:t>
            </a:r>
          </a:p>
          <a:p>
            <a:r>
              <a:rPr lang="en-US" dirty="0" smtClean="0"/>
              <a:t>This translates to distance from sensor to object</a:t>
            </a:r>
          </a:p>
          <a:p>
            <a:r>
              <a:rPr lang="en-US" dirty="0" smtClean="0"/>
              <a:t>GPS knows location of sensor</a:t>
            </a:r>
          </a:p>
          <a:p>
            <a:r>
              <a:rPr lang="en-US" dirty="0" smtClean="0"/>
              <a:t>Coordinates (x, y, z) are assigned to each pulse</a:t>
            </a:r>
          </a:p>
          <a:p>
            <a:r>
              <a:rPr lang="en-US" dirty="0" smtClean="0"/>
              <a:t>Resulting in a “cloud of points”</a:t>
            </a:r>
          </a:p>
          <a:p>
            <a:pPr lvl="1"/>
            <a:r>
              <a:rPr lang="en-US" dirty="0" smtClean="0"/>
              <a:t>Each point has its own coordinates and height</a:t>
            </a:r>
            <a:endParaRPr lang="en-US" dirty="0"/>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4999"/>
            <a:ext cx="4762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609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7" y="870247"/>
            <a:ext cx="9226029" cy="538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60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3420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66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 y="312634"/>
            <a:ext cx="9181018"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97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Lidar</a:t>
            </a:r>
            <a:endParaRPr lang="en-US" dirty="0"/>
          </a:p>
        </p:txBody>
      </p:sp>
      <p:sp>
        <p:nvSpPr>
          <p:cNvPr id="3" name="Content Placeholder 2"/>
          <p:cNvSpPr>
            <a:spLocks noGrp="1"/>
          </p:cNvSpPr>
          <p:nvPr>
            <p:ph idx="1"/>
          </p:nvPr>
        </p:nvSpPr>
        <p:spPr/>
        <p:txBody>
          <a:bodyPr/>
          <a:lstStyle/>
          <a:p>
            <a:r>
              <a:rPr lang="en-US" dirty="0"/>
              <a:t>Topographic Lidar - forestry, hydrology, geomorphology, urban planning, landscape ecology, coastal engineering, survey assessments, and volumetric calculations</a:t>
            </a:r>
          </a:p>
        </p:txBody>
      </p:sp>
      <p:pic>
        <p:nvPicPr>
          <p:cNvPr id="1026" name="Picture 2" descr="Topographic lid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27647"/>
            <a:ext cx="4305300" cy="3552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athymetric lid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27647"/>
            <a:ext cx="2057400" cy="16876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obile terrestrial lid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800600"/>
            <a:ext cx="3596549" cy="162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52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Current Uses</a:t>
            </a:r>
            <a:endParaRPr lang="en-US" dirty="0"/>
          </a:p>
        </p:txBody>
      </p:sp>
      <p:sp>
        <p:nvSpPr>
          <p:cNvPr id="3" name="Content Placeholder 2"/>
          <p:cNvSpPr>
            <a:spLocks noGrp="1"/>
          </p:cNvSpPr>
          <p:nvPr>
            <p:ph idx="1"/>
          </p:nvPr>
        </p:nvSpPr>
        <p:spPr>
          <a:xfrm>
            <a:off x="457200" y="914400"/>
            <a:ext cx="8229600" cy="4525963"/>
          </a:xfrm>
        </p:spPr>
        <p:txBody>
          <a:bodyPr/>
          <a:lstStyle/>
          <a:p>
            <a:r>
              <a:rPr lang="en-US" dirty="0"/>
              <a:t>SpaceX's Dragon to determine the range of the spacecraft whilst docking to the </a:t>
            </a:r>
            <a:r>
              <a:rPr lang="en-US" dirty="0" smtClean="0"/>
              <a:t>ISS</a:t>
            </a:r>
          </a:p>
          <a:p>
            <a:r>
              <a:rPr lang="en-US" dirty="0" smtClean="0"/>
              <a:t>Unmanned </a:t>
            </a:r>
            <a:r>
              <a:rPr lang="en-US" dirty="0"/>
              <a:t>Vehicles (Google’s Self Driving Cars/Tesla) - provide accurate information on the height and distance of objects.</a:t>
            </a:r>
          </a:p>
        </p:txBody>
      </p:sp>
      <p:pic>
        <p:nvPicPr>
          <p:cNvPr id="7"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426216" cy="371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639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Uses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Drone </a:t>
            </a:r>
            <a:r>
              <a:rPr lang="en-US" dirty="0"/>
              <a:t>Collision Avoidance</a:t>
            </a:r>
          </a:p>
          <a:p>
            <a:r>
              <a:rPr lang="en-US" dirty="0" smtClean="0"/>
              <a:t>Ground </a:t>
            </a:r>
            <a:r>
              <a:rPr lang="en-US" dirty="0"/>
              <a:t>And Above Ground Imagery</a:t>
            </a:r>
          </a:p>
          <a:p>
            <a:r>
              <a:rPr lang="en-US" dirty="0" smtClean="0"/>
              <a:t>Structural </a:t>
            </a:r>
            <a:r>
              <a:rPr lang="en-US" dirty="0"/>
              <a:t>Inspection</a:t>
            </a:r>
          </a:p>
          <a:p>
            <a:r>
              <a:rPr lang="en-US" dirty="0"/>
              <a:t>Lidar Sensors In The </a:t>
            </a:r>
            <a:r>
              <a:rPr lang="en-US" dirty="0" smtClean="0"/>
              <a:t>Night</a:t>
            </a:r>
            <a:endParaRPr lang="en-US" dirty="0"/>
          </a:p>
          <a:p>
            <a:r>
              <a:rPr lang="en-US" dirty="0"/>
              <a:t>Agriculture &amp; </a:t>
            </a:r>
            <a:r>
              <a:rPr lang="en-US" dirty="0" smtClean="0"/>
              <a:t>forestry</a:t>
            </a:r>
          </a:p>
          <a:p>
            <a:r>
              <a:rPr lang="en-US" dirty="0"/>
              <a:t>Digital Elevation Models</a:t>
            </a:r>
          </a:p>
          <a:p>
            <a:r>
              <a:rPr lang="en-US" dirty="0"/>
              <a:t>Surveying of urban environments</a:t>
            </a:r>
          </a:p>
          <a:p>
            <a:endParaRPr lang="en-US" dirty="0"/>
          </a:p>
          <a:p>
            <a:r>
              <a:rPr lang="en-US" dirty="0"/>
              <a:t>Archaeology and cultural heritage documentation</a:t>
            </a:r>
          </a:p>
          <a:p>
            <a:r>
              <a:rPr lang="en-US" dirty="0"/>
              <a:t>Corridor mapping: power line, railway track, and pipeline inspection</a:t>
            </a:r>
          </a:p>
          <a:p>
            <a:r>
              <a:rPr lang="en-US" dirty="0"/>
              <a:t>Topography in open-cast mining</a:t>
            </a:r>
          </a:p>
          <a:p>
            <a:r>
              <a:rPr lang="en-US" dirty="0"/>
              <a:t>Construction site monitoring</a:t>
            </a:r>
          </a:p>
          <a:p>
            <a:r>
              <a:rPr lang="en-US" dirty="0"/>
              <a:t>Building and structural inspections</a:t>
            </a:r>
          </a:p>
          <a:p>
            <a:r>
              <a:rPr lang="en-US" dirty="0" smtClean="0"/>
              <a:t>Resource </a:t>
            </a:r>
            <a:r>
              <a:rPr lang="en-US" dirty="0"/>
              <a:t>management</a:t>
            </a:r>
          </a:p>
          <a:p>
            <a:r>
              <a:rPr lang="en-US" dirty="0"/>
              <a:t>Collision avoidance</a:t>
            </a:r>
          </a:p>
          <a:p>
            <a:r>
              <a:rPr lang="en-US" dirty="0"/>
              <a:t>Shoreline and storm surge modeling</a:t>
            </a:r>
          </a:p>
          <a:p>
            <a:r>
              <a:rPr lang="en-US" dirty="0"/>
              <a:t>Hydrodynamic </a:t>
            </a:r>
            <a:r>
              <a:rPr lang="en-US" dirty="0" smtClean="0"/>
              <a:t>modeling</a:t>
            </a:r>
            <a:endParaRPr lang="en-US" dirty="0"/>
          </a:p>
        </p:txBody>
      </p:sp>
    </p:spTree>
    <p:extLst>
      <p:ext uri="{BB962C8B-B14F-4D97-AF65-F5344CB8AC3E}">
        <p14:creationId xmlns:p14="http://schemas.microsoft.com/office/powerpoint/2010/main" val="3904939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142</TotalTime>
  <Words>663</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LiDAR Feasibility</vt:lpstr>
      <vt:lpstr>Lidar</vt:lpstr>
      <vt:lpstr>Lidar Process</vt:lpstr>
      <vt:lpstr>PowerPoint Presentation</vt:lpstr>
      <vt:lpstr>PowerPoint Presentation</vt:lpstr>
      <vt:lpstr>PowerPoint Presentation</vt:lpstr>
      <vt:lpstr>Types of Lidar</vt:lpstr>
      <vt:lpstr>Current Uses</vt:lpstr>
      <vt:lpstr>General Uses</vt:lpstr>
      <vt:lpstr>Applications For AFSL</vt:lpstr>
      <vt:lpstr>Puck LITE</vt:lpstr>
      <vt:lpstr>3D Real Time Lidar</vt:lpstr>
      <vt:lpstr>PowerPoint Presentation</vt:lpstr>
      <vt:lpstr>User Data Examples</vt:lpstr>
      <vt:lpstr>PowerPoint Presentation</vt:lpstr>
      <vt:lpstr>PowerPoint Presentation</vt:lpstr>
      <vt:lpstr>HDL-64E, HDL-32E, and LiDAR Puck</vt:lpstr>
      <vt:lpstr>Conclusion</vt:lpstr>
      <vt:lpstr>END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Karine C</dc:creator>
  <cp:lastModifiedBy>ASDFGHJKL</cp:lastModifiedBy>
  <cp:revision>49</cp:revision>
  <dcterms:created xsi:type="dcterms:W3CDTF">2016-11-30T19:30:29Z</dcterms:created>
  <dcterms:modified xsi:type="dcterms:W3CDTF">2017-01-31T03:56:56Z</dcterms:modified>
</cp:coreProperties>
</file>