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8" r:id="rId2"/>
    <p:sldId id="259" r:id="rId3"/>
    <p:sldId id="271" r:id="rId4"/>
    <p:sldId id="27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emp" initials="t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207" autoAdjust="0"/>
  </p:normalViewPr>
  <p:slideViewPr>
    <p:cSldViewPr>
      <p:cViewPr varScale="1">
        <p:scale>
          <a:sx n="89" d="100"/>
          <a:sy n="89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F0FBEE-0B83-4C8D-ADEE-9E47B046F415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74287-E1F6-4078-BD5F-177F61D577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39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685817" indent="-263776" defTabSz="892442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055103" indent="-211021" defTabSz="892442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477145" indent="-211021" defTabSz="892442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1899186" indent="-211021" defTabSz="892442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fld id="{9CA36D5D-C39E-4A35-B114-9927810D8E04}" type="slidenum">
              <a:rPr lang="en-US">
                <a:solidFill>
                  <a:prstClr val="black"/>
                </a:solidFill>
                <a:latin typeface="Times New Roman" panose="02020603050405020304" pitchFamily="18" charset="0"/>
              </a:rPr>
              <a:pPr/>
              <a:t>1</a:t>
            </a:fld>
            <a:endParaRPr lang="en-US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9655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1E4FA4-68AE-418B-BFAE-1AC45342FF03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4664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1E4FA4-68AE-418B-BFAE-1AC45342FF03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0609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1E4FA4-68AE-418B-BFAE-1AC45342FF03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4664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/>
          <p:cNvSpPr>
            <a:spLocks noChangeArrowheads="1"/>
          </p:cNvSpPr>
          <p:nvPr/>
        </p:nvSpPr>
        <p:spPr bwMode="auto">
          <a:xfrm>
            <a:off x="0" y="1447800"/>
            <a:ext cx="9144000" cy="5410200"/>
          </a:xfrm>
          <a:prstGeom prst="rect">
            <a:avLst/>
          </a:prstGeom>
          <a:gradFill rotWithShape="1">
            <a:gsLst>
              <a:gs pos="0">
                <a:srgbClr val="598CE7"/>
              </a:gs>
              <a:gs pos="100000">
                <a:srgbClr val="2254D2"/>
              </a:gs>
            </a:gsLst>
            <a:path path="rect">
              <a:fillToRect l="100000" t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2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598CE7"/>
              </a:gs>
              <a:gs pos="100000">
                <a:srgbClr val="2254D2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29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C78D25"/>
              </a:gs>
              <a:gs pos="50000">
                <a:srgbClr val="EBD173"/>
              </a:gs>
              <a:gs pos="100000">
                <a:srgbClr val="C78D25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 Box 30"/>
          <p:cNvSpPr txBox="1">
            <a:spLocks noChangeArrowheads="1"/>
          </p:cNvSpPr>
          <p:nvPr/>
        </p:nvSpPr>
        <p:spPr bwMode="auto">
          <a:xfrm>
            <a:off x="1328738" y="144463"/>
            <a:ext cx="6264275" cy="84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</a:rPr>
              <a:t>Autonomous Flight Systems Laboratory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700" b="1" dirty="0">
              <a:solidFill>
                <a:srgbClr val="FFFFFF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</a:rPr>
              <a:t>Department of Aeronautics and Astronautics</a:t>
            </a:r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0" y="1295400"/>
            <a:ext cx="9144000" cy="152400"/>
          </a:xfrm>
          <a:prstGeom prst="rect">
            <a:avLst/>
          </a:prstGeom>
          <a:gradFill rotWithShape="1">
            <a:gsLst>
              <a:gs pos="0">
                <a:srgbClr val="181847"/>
              </a:gs>
              <a:gs pos="50000">
                <a:srgbClr val="333399"/>
              </a:gs>
              <a:gs pos="100000">
                <a:srgbClr val="18184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9" name="Picture 34" descr="AFSL_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71438"/>
            <a:ext cx="1268412" cy="9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C:\Users\lum\Desktop\TEMP\UniversityArtPack\UniversityArtPack Folder\GIF\UW.Signature_stacked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925" y="115888"/>
            <a:ext cx="17049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9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685800" y="1676400"/>
            <a:ext cx="8001000" cy="2209800"/>
          </a:xfrm>
        </p:spPr>
        <p:txBody>
          <a:bodyPr/>
          <a:lstStyle>
            <a:lvl1pPr>
              <a:defRPr sz="3300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429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114800"/>
            <a:ext cx="7162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36575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University of Washington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BC8631-A1EB-4626-AAFC-0D6C864600B5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826282-235E-4133-A655-40108F773B1A}" type="datetime4">
              <a:rPr lang="en-US" smtClean="0">
                <a:solidFill>
                  <a:srgbClr val="FFFFFF"/>
                </a:solidFill>
              </a:rPr>
              <a:t>September 27, 2013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775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87313"/>
            <a:ext cx="2209800" cy="64658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87313"/>
            <a:ext cx="6477000" cy="64658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University of Washington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0F7696-EB99-4082-A4CE-D8F388C37456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D7F5D-2766-4746-B1DB-575AB3CFE73D}" type="datetime4">
              <a:rPr lang="en-US" smtClean="0">
                <a:solidFill>
                  <a:srgbClr val="FFFFFF"/>
                </a:solidFill>
              </a:rPr>
              <a:t>September 27, 2013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817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268413" y="87313"/>
            <a:ext cx="76803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163638"/>
            <a:ext cx="4343400" cy="2617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63638"/>
            <a:ext cx="4343400" cy="2617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52400" y="3933825"/>
            <a:ext cx="4343400" cy="2619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3825"/>
            <a:ext cx="4343400" cy="2619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University of Washington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B2D423-F084-4544-9491-89312364025B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177BE2-9D7C-4101-8957-D94D549B89F0}" type="datetime4">
              <a:rPr lang="en-US" smtClean="0">
                <a:solidFill>
                  <a:srgbClr val="FFFFFF"/>
                </a:solidFill>
              </a:rPr>
              <a:t>September 27, 2013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12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413" y="87313"/>
            <a:ext cx="76803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63638"/>
            <a:ext cx="4343400" cy="5389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63638"/>
            <a:ext cx="4343400" cy="2617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3825"/>
            <a:ext cx="4343400" cy="2619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University of Washington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90604A-4534-4519-BE11-2A87FB661DBB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0DBDA-8A23-4564-A602-37CDFF9620AA}" type="datetime4">
              <a:rPr lang="en-US" smtClean="0">
                <a:solidFill>
                  <a:srgbClr val="FFFFFF"/>
                </a:solidFill>
              </a:rPr>
              <a:t>September 27, 2013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985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413" y="87313"/>
            <a:ext cx="76803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163638"/>
            <a:ext cx="4343400" cy="5389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63638"/>
            <a:ext cx="4343400" cy="2617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3825"/>
            <a:ext cx="4343400" cy="2619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University of Washington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98D519-1456-4DD6-BD8E-8F3EA970EE47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A279D-68DD-4092-ADDB-302319E3686E}" type="datetime4">
              <a:rPr lang="en-US" smtClean="0">
                <a:solidFill>
                  <a:srgbClr val="FFFFFF"/>
                </a:solidFill>
              </a:rPr>
              <a:t>September 27, 2013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85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University of Washington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B30662-DD84-4BF6-952F-98495FE37EE3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E73FF6-FB7E-4CBB-9D4B-6E416D4850AD}" type="datetime4">
              <a:rPr lang="en-US" smtClean="0">
                <a:solidFill>
                  <a:srgbClr val="FFFFFF"/>
                </a:solidFill>
              </a:rPr>
              <a:t>September 27, 2013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53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University of Washington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C2F339-82F9-411E-99EE-BDAAF66BF4ED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15252C-12B1-4613-A1E3-C356CA6FD384}" type="datetime4">
              <a:rPr lang="en-US" smtClean="0">
                <a:solidFill>
                  <a:srgbClr val="FFFFFF"/>
                </a:solidFill>
              </a:rPr>
              <a:t>September 27, 2013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59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63638"/>
            <a:ext cx="4343400" cy="5389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63638"/>
            <a:ext cx="4343400" cy="5389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University of Washington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F9ED76-CD24-4701-A1EF-5C7C884FCBFD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0E555C-E694-4FD7-986D-6CC02B7C5F95}" type="datetime4">
              <a:rPr lang="en-US" smtClean="0">
                <a:solidFill>
                  <a:srgbClr val="FFFFFF"/>
                </a:solidFill>
              </a:rPr>
              <a:t>September 27, 2013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130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University of Washington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3AC212-3BDC-41F2-9A5C-CCF36CAF0826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1F3034-09E0-4E21-9FB7-8AD04BBD0BB6}" type="datetime4">
              <a:rPr lang="en-US" smtClean="0">
                <a:solidFill>
                  <a:srgbClr val="FFFFFF"/>
                </a:solidFill>
              </a:rPr>
              <a:t>September 27, 2013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25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University of Washington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E3ECC2-4EAB-41E6-89B9-92FC4F558BA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FBB40-2923-477F-B84C-6688BA787454}" type="datetime4">
              <a:rPr lang="en-US" smtClean="0">
                <a:solidFill>
                  <a:srgbClr val="FFFFFF"/>
                </a:solidFill>
              </a:rPr>
              <a:t>September 27, 2013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954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University of Washington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60CC37-3CF8-4E49-BDFF-F53272FD8E05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222614-ED9E-4957-8E00-62CDFFE330DE}" type="datetime4">
              <a:rPr lang="en-US" smtClean="0">
                <a:solidFill>
                  <a:srgbClr val="FFFFFF"/>
                </a:solidFill>
              </a:rPr>
              <a:t>September 27, 2013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78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University of Washington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75E6D4-F705-462B-ACC5-F3A0885BBBBF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4A7F72-83E4-4A09-AEF6-082B48379A97}" type="datetime4">
              <a:rPr lang="en-US" smtClean="0">
                <a:solidFill>
                  <a:srgbClr val="FFFFFF"/>
                </a:solidFill>
              </a:rPr>
              <a:t>September 27, 2013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74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University of Washington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186FD9-BEC5-4CC1-8072-D994C032FB83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545F28-6FA7-4268-9292-EF111B63F6E7}" type="datetime4">
              <a:rPr lang="en-US" smtClean="0">
                <a:solidFill>
                  <a:srgbClr val="FFFFFF"/>
                </a:solidFill>
              </a:rPr>
              <a:t>September 27, 2013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215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2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333399"/>
              </a:gs>
              <a:gs pos="50000">
                <a:srgbClr val="181847"/>
              </a:gs>
              <a:gs pos="100000">
                <a:srgbClr val="33339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7" name="Rectangle 21"/>
          <p:cNvSpPr>
            <a:spLocks noChangeArrowheads="1"/>
          </p:cNvSpPr>
          <p:nvPr/>
        </p:nvSpPr>
        <p:spPr bwMode="auto">
          <a:xfrm>
            <a:off x="0" y="1123950"/>
            <a:ext cx="9144000" cy="5505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8" name="Rectangle 17"/>
          <p:cNvSpPr>
            <a:spLocks noChangeArrowheads="1"/>
          </p:cNvSpPr>
          <p:nvPr/>
        </p:nvSpPr>
        <p:spPr bwMode="auto">
          <a:xfrm>
            <a:off x="0" y="0"/>
            <a:ext cx="9144000" cy="931863"/>
          </a:xfrm>
          <a:prstGeom prst="rect">
            <a:avLst/>
          </a:prstGeom>
          <a:gradFill rotWithShape="1">
            <a:gsLst>
              <a:gs pos="0">
                <a:srgbClr val="598CE7"/>
              </a:gs>
              <a:gs pos="100000">
                <a:srgbClr val="2254D2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629400"/>
            <a:ext cx="426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b="1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FFFFFF"/>
                </a:solidFill>
              </a:rPr>
              <a:t>University of Washington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6294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D0B77E2-ED7B-4077-8B81-B687508E0913}" type="slidenum">
              <a:rPr lang="en-US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03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268413" y="87313"/>
            <a:ext cx="76803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163638"/>
            <a:ext cx="8839200" cy="538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326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6294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C3CB13-683A-4A29-AEBC-7612D1141CE5}" type="datetime4">
              <a:rPr lang="en-US" smtClean="0">
                <a:solidFill>
                  <a:srgbClr val="FFFFFF"/>
                </a:solidFill>
              </a:rPr>
              <a:t>September 27, 2013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34" name="Rectangle 19"/>
          <p:cNvSpPr>
            <a:spLocks noChangeArrowheads="1"/>
          </p:cNvSpPr>
          <p:nvPr/>
        </p:nvSpPr>
        <p:spPr bwMode="auto">
          <a:xfrm>
            <a:off x="0" y="931863"/>
            <a:ext cx="9144000" cy="192087"/>
          </a:xfrm>
          <a:prstGeom prst="rect">
            <a:avLst/>
          </a:prstGeom>
          <a:gradFill rotWithShape="1">
            <a:gsLst>
              <a:gs pos="0">
                <a:srgbClr val="C78D25"/>
              </a:gs>
              <a:gs pos="50000">
                <a:srgbClr val="EBD173"/>
              </a:gs>
              <a:gs pos="100000">
                <a:srgbClr val="C78D25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5" name="Text Box 23"/>
          <p:cNvSpPr txBox="1">
            <a:spLocks noChangeArrowheads="1"/>
          </p:cNvSpPr>
          <p:nvPr/>
        </p:nvSpPr>
        <p:spPr bwMode="auto">
          <a:xfrm>
            <a:off x="7231063" y="879475"/>
            <a:ext cx="21891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i="1" dirty="0" smtClean="0">
                <a:solidFill>
                  <a:srgbClr val="DBE7F1"/>
                </a:solidFill>
                <a:cs typeface="Arial" panose="020B0604020202020204" pitchFamily="34" charset="0"/>
              </a:rPr>
              <a:t>Aeronautics &amp; Astronautics</a:t>
            </a:r>
          </a:p>
        </p:txBody>
      </p:sp>
      <p:sp>
        <p:nvSpPr>
          <p:cNvPr id="1036" name="Text Box 24"/>
          <p:cNvSpPr txBox="1">
            <a:spLocks noChangeArrowheads="1"/>
          </p:cNvSpPr>
          <p:nvPr/>
        </p:nvSpPr>
        <p:spPr bwMode="auto">
          <a:xfrm>
            <a:off x="-38100" y="874713"/>
            <a:ext cx="34194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i="1" dirty="0" smtClean="0">
                <a:solidFill>
                  <a:srgbClr val="DBE7F1"/>
                </a:solidFill>
                <a:cs typeface="Arial" panose="020B0604020202020204" pitchFamily="34" charset="0"/>
              </a:rPr>
              <a:t>Autonomous Flight Systems Laboratory</a:t>
            </a:r>
          </a:p>
        </p:txBody>
      </p:sp>
      <p:pic>
        <p:nvPicPr>
          <p:cNvPr id="1037" name="Picture 25" descr="AFSL_logo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71438"/>
            <a:ext cx="1076325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289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15950" y="1662113"/>
            <a:ext cx="8104188" cy="2035175"/>
          </a:xfrm>
        </p:spPr>
        <p:txBody>
          <a:bodyPr/>
          <a:lstStyle/>
          <a:p>
            <a:pPr algn="ctr" eaLnBrk="1" hangingPunct="1"/>
            <a:r>
              <a:rPr lang="en-US" dirty="0">
                <a:latin typeface="Arial" charset="0"/>
              </a:rPr>
              <a:t>Literature Review of </a:t>
            </a:r>
            <a:r>
              <a:rPr lang="en-US" dirty="0" smtClean="0">
                <a:latin typeface="Arial" charset="0"/>
              </a:rPr>
              <a:t>Separation, Collision Avoidance, and ATC Mechanics</a:t>
            </a:r>
            <a:endParaRPr lang="en-US" sz="2000" dirty="0" smtClean="0">
              <a:latin typeface="Arial" panose="020B0604020202020204" pitchFamily="34" charset="0"/>
            </a:endParaRPr>
          </a:p>
        </p:txBody>
      </p:sp>
      <p:sp>
        <p:nvSpPr>
          <p:cNvPr id="3076" name="Rectangle 10"/>
          <p:cNvSpPr>
            <a:spLocks noChangeArrowheads="1"/>
          </p:cNvSpPr>
          <p:nvPr/>
        </p:nvSpPr>
        <p:spPr bwMode="auto">
          <a:xfrm>
            <a:off x="413657" y="4071938"/>
            <a:ext cx="8316686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FFFFFF"/>
                </a:solidFill>
                <a:latin typeface="Arial"/>
              </a:rPr>
              <a:t>Christopher </a:t>
            </a:r>
            <a:r>
              <a:rPr lang="en-US" sz="2000" b="1" dirty="0">
                <a:solidFill>
                  <a:srgbClr val="FFFFFF"/>
                </a:solidFill>
                <a:latin typeface="Arial"/>
              </a:rPr>
              <a:t>Lum PhD		</a:t>
            </a:r>
            <a:r>
              <a:rPr lang="en-US" sz="2000" b="1" dirty="0" smtClean="0">
                <a:solidFill>
                  <a:srgbClr val="FFFFFF"/>
                </a:solidFill>
                <a:latin typeface="Arial"/>
              </a:rPr>
              <a:t>	</a:t>
            </a:r>
            <a:r>
              <a:rPr lang="en-US" sz="2000" b="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000" b="1" dirty="0" smtClean="0">
                <a:solidFill>
                  <a:srgbClr val="FFFFFF"/>
                </a:solidFill>
                <a:latin typeface="Arial"/>
              </a:rPr>
              <a:t>           lum@uw.edu</a:t>
            </a:r>
            <a:endParaRPr lang="en-US" sz="2000" b="1" dirty="0">
              <a:solidFill>
                <a:srgbClr val="FFFFFF"/>
              </a:solidFill>
              <a:latin typeface="Arial"/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2000" b="1" dirty="0" smtClean="0">
              <a:solidFill>
                <a:srgbClr val="FFFFFF"/>
              </a:solidFill>
              <a:latin typeface="Arial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Arial" charset="0"/>
              </a:rPr>
              <a:t>Al </a:t>
            </a:r>
            <a:r>
              <a:rPr lang="en-US" sz="2000" b="1" dirty="0" err="1">
                <a:solidFill>
                  <a:srgbClr val="FFFFFF"/>
                </a:solidFill>
                <a:latin typeface="Arial" charset="0"/>
              </a:rPr>
              <a:t>Creigh</a:t>
            </a:r>
            <a:r>
              <a:rPr lang="en-US" sz="2000" b="1" dirty="0">
                <a:solidFill>
                  <a:srgbClr val="FFFFFF"/>
                </a:solidFill>
                <a:latin typeface="Arial" charset="0"/>
              </a:rPr>
              <a:t>, Undergraduate Student </a:t>
            </a:r>
            <a:r>
              <a:rPr lang="en-US" sz="2000" b="1" dirty="0">
                <a:solidFill>
                  <a:srgbClr val="FFFFFF"/>
                </a:solidFill>
                <a:latin typeface="Arial"/>
              </a:rPr>
              <a:t>	</a:t>
            </a:r>
            <a:r>
              <a:rPr lang="en-US" sz="2000" b="1" dirty="0" smtClean="0">
                <a:solidFill>
                  <a:srgbClr val="FFFFFF"/>
                </a:solidFill>
                <a:latin typeface="Arial"/>
              </a:rPr>
              <a:t>            </a:t>
            </a:r>
            <a:r>
              <a:rPr lang="en-US" sz="2000" b="1" dirty="0" smtClean="0">
                <a:solidFill>
                  <a:srgbClr val="FFFFFF"/>
                </a:solidFill>
                <a:latin typeface="Arial" charset="0"/>
              </a:rPr>
              <a:t>Al.Creigh@yahoo.com</a:t>
            </a:r>
            <a:endParaRPr lang="en-US" sz="20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50123" y="5738813"/>
            <a:ext cx="4243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FFFF00"/>
                </a:solidFill>
                <a:cs typeface="Arial" panose="020B0604020202020204" pitchFamily="34" charset="0"/>
              </a:rPr>
              <a:t>September 27, </a:t>
            </a:r>
            <a:r>
              <a:rPr lang="en-US" sz="2000" b="1" dirty="0">
                <a:solidFill>
                  <a:srgbClr val="FFFF00"/>
                </a:solidFill>
                <a:cs typeface="Arial" panose="020B0604020202020204" pitchFamily="34" charset="0"/>
              </a:rPr>
              <a:t>2013</a:t>
            </a:r>
          </a:p>
        </p:txBody>
      </p:sp>
    </p:spTree>
    <p:extLst>
      <p:ext uri="{BB962C8B-B14F-4D97-AF65-F5344CB8AC3E}">
        <p14:creationId xmlns:p14="http://schemas.microsoft.com/office/powerpoint/2010/main" val="404373868"/>
      </p:ext>
    </p:extLst>
  </p:cSld>
  <p:clrMapOvr>
    <a:masterClrMapping/>
  </p:clrMapOvr>
  <p:transition advTm="19227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8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CF88080F-B332-4C13-93EF-EDE98468C47B}" type="datetime4">
              <a:rPr lang="en-US" smtClean="0"/>
              <a:t>September 27, 2013</a:t>
            </a:fld>
            <a:endParaRPr lang="en-US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Transition 	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AD8003-4C9C-4D8E-A0A1-AF4908494FA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51269" y="1524806"/>
            <a:ext cx="4075257" cy="242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Arial" charset="0"/>
              </a:rPr>
              <a:t>Most collision avoidance was in relatively closer  proximity</a:t>
            </a:r>
          </a:p>
          <a:p>
            <a:pPr marL="342900" indent="-342900" eaLnBrk="1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Arial" charset="0"/>
              </a:rPr>
              <a:t>Increased scope to include separation management after meeting with FAA flight controller (Matt </a:t>
            </a:r>
            <a:r>
              <a:rPr lang="en-US" sz="2000" dirty="0" err="1" smtClean="0">
                <a:latin typeface="Arial" charset="0"/>
              </a:rPr>
              <a:t>McCully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smtClean="0">
                <a:latin typeface="Arial" charset="0"/>
              </a:rPr>
              <a:t>08/23)</a:t>
            </a:r>
            <a:endParaRPr lang="en-US" sz="2000" dirty="0" smtClean="0">
              <a:latin typeface="Arial" charset="0"/>
            </a:endParaRPr>
          </a:p>
          <a:p>
            <a:pPr marL="342900" indent="-342900" eaLnBrk="1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§"/>
            </a:pPr>
            <a:endParaRPr lang="en-US" sz="2000" dirty="0" smtClean="0"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40479"/>
            <a:ext cx="4048125" cy="235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320" y="3657600"/>
            <a:ext cx="3352800" cy="2414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708092" y="1524806"/>
            <a:ext cx="4075257" cy="242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Arial" charset="0"/>
              </a:rPr>
              <a:t>Noticed separation techniques are highly successful </a:t>
            </a:r>
          </a:p>
          <a:p>
            <a:pPr marL="342900" indent="-342900" eaLnBrk="1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Arial" charset="0"/>
              </a:rPr>
              <a:t>Began looking into literature on ATF mechanics and similar systems involved in separation</a:t>
            </a:r>
          </a:p>
          <a:p>
            <a:pPr marL="342900" indent="-342900" eaLnBrk="1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§"/>
            </a:pPr>
            <a:endParaRPr lang="en-US" sz="2000" dirty="0" smtClean="0"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6731858"/>
      </p:ext>
    </p:extLst>
  </p:cSld>
  <p:clrMapOvr>
    <a:masterClrMapping/>
  </p:clrMapOvr>
  <p:transition advTm="465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8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E878C598-E4D7-4E8E-BA3E-81697786711E}" type="datetime4">
              <a:rPr lang="en-US" smtClean="0"/>
              <a:t>September 27, 2013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Future Requirements</a:t>
            </a:r>
            <a:endParaRPr lang="en-US" sz="3600" dirty="0" smtClean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AD8003-4C9C-4D8E-A0A1-AF4908494FA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51269" y="1619351"/>
            <a:ext cx="4356823" cy="391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charset="0"/>
              </a:rPr>
              <a:t>ADS-B required for aircraft flying with mode C transponders in US airspace by 1/1/2020</a:t>
            </a:r>
          </a:p>
          <a:p>
            <a:pPr marL="342900" indent="-342900" eaLnBrk="1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§"/>
            </a:pPr>
            <a:endParaRPr lang="en-US" dirty="0">
              <a:latin typeface="Arial" charset="0"/>
            </a:endParaRPr>
          </a:p>
          <a:p>
            <a:pPr marL="342900" indent="-342900" eaLnBrk="1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§"/>
            </a:pPr>
            <a:endParaRPr lang="en-US" smtClean="0">
              <a:latin typeface="Arial" charset="0"/>
            </a:endParaRPr>
          </a:p>
          <a:p>
            <a:pPr marL="342900" indent="-342900" eaLnBrk="1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§"/>
            </a:pPr>
            <a:endParaRPr lang="en-US" dirty="0" smtClean="0">
              <a:latin typeface="Arial" charset="0"/>
            </a:endParaRPr>
          </a:p>
          <a:p>
            <a:pPr marL="342900" indent="-342900" eaLnBrk="1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charset="0"/>
              </a:rPr>
              <a:t>FAA flight controller techniques</a:t>
            </a:r>
          </a:p>
          <a:p>
            <a:pPr marL="342900" indent="-342900" eaLnBrk="1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§"/>
            </a:pPr>
            <a:endParaRPr lang="en-US" dirty="0" smtClean="0">
              <a:latin typeface="Arial" charset="0"/>
            </a:endParaRPr>
          </a:p>
          <a:p>
            <a:pPr marL="342900" indent="-342900" eaLnBrk="1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§"/>
            </a:pPr>
            <a:endParaRPr lang="en-US" dirty="0">
              <a:latin typeface="Arial" charset="0"/>
            </a:endParaRPr>
          </a:p>
          <a:p>
            <a:pPr marL="342900" indent="-342900" eaLnBrk="1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§"/>
            </a:pPr>
            <a:endParaRPr lang="en-US" dirty="0" smtClean="0">
              <a:latin typeface="Arial" charset="0"/>
            </a:endParaRPr>
          </a:p>
          <a:p>
            <a:pPr marL="342900" indent="-342900" eaLnBrk="1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charset="0"/>
              </a:rPr>
              <a:t>Understand requirements to satisfy or mimic possible future expectations</a:t>
            </a:r>
          </a:p>
          <a:p>
            <a:pPr marL="342900" indent="-342900" eaLnBrk="1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§"/>
            </a:pPr>
            <a:endParaRPr lang="en-US" dirty="0" smtClean="0">
              <a:latin typeface="Arial" charset="0"/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</a:pPr>
            <a:endParaRPr lang="en-US" sz="2000" dirty="0" smtClean="0">
              <a:latin typeface="Arial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sz="2000" dirty="0" smtClean="0">
              <a:latin typeface="Arial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sz="2000" dirty="0" smtClean="0">
              <a:latin typeface="Arial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708093" y="2101169"/>
            <a:ext cx="4075257" cy="349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sz="2000" dirty="0" smtClean="0"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137" y="1600200"/>
            <a:ext cx="2897455" cy="21683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137" y="4056675"/>
            <a:ext cx="2889528" cy="216413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0931704"/>
      </p:ext>
    </p:extLst>
  </p:cSld>
  <p:clrMapOvr>
    <a:masterClrMapping/>
  </p:clrMapOvr>
  <p:transition advTm="465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8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1C17AB78-C469-478C-833A-E35D5B9F23E0}" type="datetime4">
              <a:rPr lang="en-US" smtClean="0"/>
              <a:t>September 27, 2013</a:t>
            </a:fld>
            <a:endParaRPr lang="en-US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Other systems 	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AD8003-4C9C-4D8E-A0A1-AF4908494FA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51270" y="1447800"/>
            <a:ext cx="4906530" cy="242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Arial" charset="0"/>
              </a:rPr>
              <a:t>Garmin 530</a:t>
            </a:r>
          </a:p>
          <a:p>
            <a:pPr marL="342900" indent="-342900" eaLnBrk="1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§"/>
            </a:pPr>
            <a:endParaRPr lang="en-US" sz="2000" dirty="0" smtClean="0">
              <a:latin typeface="Arial" charset="0"/>
            </a:endParaRPr>
          </a:p>
          <a:p>
            <a:pPr marL="342900" indent="-342900" eaLnBrk="1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Arial" charset="0"/>
              </a:rPr>
              <a:t>Traffic Collision Avoidance System</a:t>
            </a:r>
          </a:p>
          <a:p>
            <a:pPr marL="342900" indent="-342900" eaLnBrk="1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§"/>
            </a:pPr>
            <a:endParaRPr lang="en-US" sz="2000" dirty="0">
              <a:latin typeface="Arial" charset="0"/>
            </a:endParaRPr>
          </a:p>
          <a:p>
            <a:pPr marL="342900" indent="-342900" eaLnBrk="1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Arial" charset="0"/>
              </a:rPr>
              <a:t>Airborne Collision Avoidance Systems</a:t>
            </a:r>
          </a:p>
          <a:p>
            <a:pPr marL="342900" indent="-342900" eaLnBrk="1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§"/>
            </a:pPr>
            <a:endParaRPr lang="en-US" sz="2000" dirty="0">
              <a:latin typeface="Arial" charset="0"/>
            </a:endParaRPr>
          </a:p>
          <a:p>
            <a:pPr marL="342900" indent="-342900" eaLnBrk="1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§"/>
            </a:pPr>
            <a:endParaRPr lang="en-US" sz="2000" dirty="0" smtClean="0">
              <a:latin typeface="Arial" charset="0"/>
            </a:endParaRPr>
          </a:p>
          <a:p>
            <a:pPr marL="342900" indent="-342900" eaLnBrk="1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§"/>
            </a:pPr>
            <a:endParaRPr lang="en-US" sz="2000" dirty="0" smtClean="0"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044" y="1447800"/>
            <a:ext cx="2238144" cy="22470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894" y="4038600"/>
            <a:ext cx="2372007" cy="2013398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835" y="4172852"/>
            <a:ext cx="2262876" cy="2277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96980641"/>
      </p:ext>
    </p:extLst>
  </p:cSld>
  <p:clrMapOvr>
    <a:masterClrMapping/>
  </p:clrMapOvr>
  <p:transition advTm="465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7|4.2|4.9|8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7|4.2|4.9|8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7|4.2|4.9|8.1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123</Words>
  <Application>Microsoft Office PowerPoint</Application>
  <PresentationFormat>On-screen Show (4:3)</PresentationFormat>
  <Paragraphs>42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Pixel</vt:lpstr>
      <vt:lpstr>Literature Review of Separation, Collision Avoidance, and ATC Mechanics</vt:lpstr>
      <vt:lpstr>Transition  </vt:lpstr>
      <vt:lpstr>Future Requirements</vt:lpstr>
      <vt:lpstr>Other systems 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Literature Review of Separation and ATC Mechanics</dc:title>
  <dc:creator>Al</dc:creator>
  <cp:lastModifiedBy>admin</cp:lastModifiedBy>
  <cp:revision>24</cp:revision>
  <dcterms:created xsi:type="dcterms:W3CDTF">2013-09-05T18:38:52Z</dcterms:created>
  <dcterms:modified xsi:type="dcterms:W3CDTF">2013-09-27T21:12:29Z</dcterms:modified>
</cp:coreProperties>
</file>