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92" r:id="rId1"/>
  </p:sldMasterIdLst>
  <p:notesMasterIdLst>
    <p:notesMasterId r:id="rId6"/>
  </p:notesMasterIdLst>
  <p:handoutMasterIdLst>
    <p:handoutMasterId r:id="rId7"/>
  </p:handoutMasterIdLst>
  <p:sldIdLst>
    <p:sldId id="538" r:id="rId2"/>
    <p:sldId id="970" r:id="rId3"/>
    <p:sldId id="967" r:id="rId4"/>
    <p:sldId id="977" r:id="rId5"/>
  </p:sldIdLst>
  <p:sldSz cx="9144000" cy="6858000" type="screen4x3"/>
  <p:notesSz cx="7099300" cy="10234613"/>
  <p:embeddedFontLst>
    <p:embeddedFont>
      <p:font typeface="Garamond" panose="02020404030301010803" pitchFamily="18" charset="0"/>
      <p:regular r:id="rId8"/>
      <p:bold r:id="rId9"/>
      <p:italic r:id="rId10"/>
    </p:embeddedFont>
  </p:embeddedFontLst>
  <p:custDataLst>
    <p:tags r:id="rId11"/>
  </p:custDataLst>
  <p:defaultTextStyle>
    <a:defPPr>
      <a:defRPr lang="en-US"/>
    </a:defPPr>
    <a:lvl1pPr algn="l" rtl="0" eaLnBrk="0" fontAlgn="base" hangingPunct="0">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Garamond" panose="020204040303010108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Garamond" panose="020204040303010108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Garamond" panose="020204040303010108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Garamond" panose="02020404030301010803"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92D050"/>
    <a:srgbClr val="FF0000"/>
    <a:srgbClr val="FFCC00"/>
    <a:srgbClr val="00FFFF"/>
    <a:srgbClr val="000000"/>
    <a:srgbClr val="00B0F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0682" autoAdjust="0"/>
  </p:normalViewPr>
  <p:slideViewPr>
    <p:cSldViewPr snapToGrid="0">
      <p:cViewPr varScale="1">
        <p:scale>
          <a:sx n="65" d="100"/>
          <a:sy n="65" d="100"/>
        </p:scale>
        <p:origin x="215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40"/>
    </p:cViewPr>
  </p:sorterViewPr>
  <p:notesViewPr>
    <p:cSldViewPr snapToGrid="0">
      <p:cViewPr varScale="1">
        <p:scale>
          <a:sx n="77" d="100"/>
          <a:sy n="77" d="100"/>
        </p:scale>
        <p:origin x="-3270" y="-90"/>
      </p:cViewPr>
      <p:guideLst>
        <p:guide orient="horz" pos="3223"/>
        <p:guide pos="2236"/>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763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cs typeface="+mn-cs"/>
              </a:defRPr>
            </a:lvl1pPr>
          </a:lstStyle>
          <a:p>
            <a:pPr>
              <a:defRPr/>
            </a:pPr>
            <a:endParaRPr lang="en-US"/>
          </a:p>
        </p:txBody>
      </p:sp>
      <p:sp>
        <p:nvSpPr>
          <p:cNvPr id="83763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cs typeface="+mn-cs"/>
              </a:defRPr>
            </a:lvl1pPr>
          </a:lstStyle>
          <a:p>
            <a:pPr>
              <a:defRPr/>
            </a:pPr>
            <a:endParaRPr lang="en-US"/>
          </a:p>
        </p:txBody>
      </p:sp>
      <p:sp>
        <p:nvSpPr>
          <p:cNvPr id="83763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cs typeface="+mn-cs"/>
              </a:defRPr>
            </a:lvl1pPr>
          </a:lstStyle>
          <a:p>
            <a:pPr>
              <a:defRPr/>
            </a:pPr>
            <a:endParaRPr lang="en-US"/>
          </a:p>
        </p:txBody>
      </p:sp>
      <p:sp>
        <p:nvSpPr>
          <p:cNvPr id="83763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pPr>
              <a:defRPr/>
            </a:pPr>
            <a:fld id="{39E4689B-E373-44E2-831E-7E16746A3D9B}" type="slidenum">
              <a:rPr lang="en-US"/>
              <a:pPr>
                <a:defRPr/>
              </a:pPr>
              <a:t>‹#›</a:t>
            </a:fld>
            <a:endParaRPr lang="en-US"/>
          </a:p>
        </p:txBody>
      </p:sp>
    </p:spTree>
    <p:extLst>
      <p:ext uri="{BB962C8B-B14F-4D97-AF65-F5344CB8AC3E}">
        <p14:creationId xmlns:p14="http://schemas.microsoft.com/office/powerpoint/2010/main" val="13131475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atin typeface="Times New Roman" pitchFamily="18" charset="0"/>
                <a:cs typeface="+mn-cs"/>
              </a:defRPr>
            </a:lvl1pPr>
          </a:lstStyle>
          <a:p>
            <a:pPr>
              <a:defRPr/>
            </a:pPr>
            <a:endParaRPr lang="en-US"/>
          </a:p>
        </p:txBody>
      </p:sp>
      <p:sp>
        <p:nvSpPr>
          <p:cNvPr id="18329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8" charset="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30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330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atin typeface="Times New Roman" pitchFamily="18" charset="0"/>
                <a:cs typeface="+mn-cs"/>
              </a:defRPr>
            </a:lvl1pPr>
          </a:lstStyle>
          <a:p>
            <a:pPr>
              <a:defRPr/>
            </a:pPr>
            <a:endParaRPr lang="en-US"/>
          </a:p>
        </p:txBody>
      </p:sp>
      <p:sp>
        <p:nvSpPr>
          <p:cNvPr id="18330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anose="02020603050405020304" pitchFamily="18" charset="0"/>
              </a:defRPr>
            </a:lvl1pPr>
          </a:lstStyle>
          <a:p>
            <a:pPr>
              <a:defRPr/>
            </a:pPr>
            <a:fld id="{16A0B6F5-E6EF-49BE-AAD2-D3F924D123CB}" type="slidenum">
              <a:rPr lang="en-US"/>
              <a:pPr>
                <a:defRPr/>
              </a:pPr>
              <a:t>‹#›</a:t>
            </a:fld>
            <a:endParaRPr lang="en-US"/>
          </a:p>
        </p:txBody>
      </p:sp>
    </p:spTree>
    <p:extLst>
      <p:ext uri="{BB962C8B-B14F-4D97-AF65-F5344CB8AC3E}">
        <p14:creationId xmlns:p14="http://schemas.microsoft.com/office/powerpoint/2010/main" val="6545190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6D509F6-6036-4F2A-B79C-76BE0BE0464F}" type="slidenum">
              <a:rPr lang="en-US" sz="1300" smtClean="0"/>
              <a:pPr>
                <a:spcBef>
                  <a:spcPct val="0"/>
                </a:spcBef>
              </a:pPr>
              <a:t>1</a:t>
            </a:fld>
            <a:endParaRPr lang="en-US" sz="130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This literature review will mainly focus on the </a:t>
            </a:r>
            <a:r>
              <a:rPr lang="en-US" b="1" i="1" smtClean="0"/>
              <a:t>UAS Comprehensive Plan </a:t>
            </a:r>
            <a:r>
              <a:rPr lang="en-US" smtClean="0"/>
              <a:t>and the </a:t>
            </a:r>
            <a:r>
              <a:rPr lang="en-US" b="1" i="1" smtClean="0"/>
              <a:t>Integration of Civil Unmanned Aircraft Systems (UAS) in the National Airspace System (NAS) Roadmap, </a:t>
            </a:r>
            <a:r>
              <a:rPr lang="en-US" smtClean="0"/>
              <a:t>since they are the two most relevant and up to date official documents on the topic (issued on November 6 and 7, 2013).</a:t>
            </a:r>
            <a:endParaRPr lang="en-US" b="1" i="1" smtClean="0"/>
          </a:p>
        </p:txBody>
      </p:sp>
    </p:spTree>
    <p:extLst>
      <p:ext uri="{BB962C8B-B14F-4D97-AF65-F5344CB8AC3E}">
        <p14:creationId xmlns:p14="http://schemas.microsoft.com/office/powerpoint/2010/main" val="165921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43ED9AC-637D-43B7-925D-162E23C62B9A}" type="slidenum">
              <a:rPr lang="en-US" sz="1300" smtClean="0"/>
              <a:pPr>
                <a:spcBef>
                  <a:spcPct val="0"/>
                </a:spcBef>
              </a:pPr>
              <a:t>2</a:t>
            </a:fld>
            <a:endParaRPr lang="en-US" sz="13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FAA Modernization Act Reform was issued on February 1, 2012 by the House of Representatives. It</a:t>
            </a:r>
            <a:r>
              <a:rPr lang="en-US" baseline="0" dirty="0" smtClean="0"/>
              <a:t> requires the FAA to develop a plan to integrate UAS into the National Airspace by September 30, 2015. It is important to note that this does not require the FAA to issue any regulation by this date.</a:t>
            </a:r>
          </a:p>
          <a:p>
            <a:endParaRPr lang="en-US" baseline="0" dirty="0" smtClean="0"/>
          </a:p>
          <a:p>
            <a:r>
              <a:rPr lang="en-US" dirty="0" smtClean="0"/>
              <a:t>The FAA Modernization Act Reform also establish the creation</a:t>
            </a:r>
            <a:r>
              <a:rPr lang="en-US" baseline="0" dirty="0" smtClean="0"/>
              <a:t> of a multi agency effort to study UAS regulations. </a:t>
            </a:r>
          </a:p>
          <a:p>
            <a:endParaRPr lang="en-US" baseline="0" dirty="0" smtClean="0"/>
          </a:p>
          <a:p>
            <a:r>
              <a:rPr lang="en-US" baseline="0" dirty="0" smtClean="0"/>
              <a:t>On November 7, the FAA issue a Roadmap where it outlines the strategy to follow.</a:t>
            </a:r>
            <a:endParaRPr lang="en-US" dirty="0" smtClean="0"/>
          </a:p>
        </p:txBody>
      </p:sp>
    </p:spTree>
    <p:extLst>
      <p:ext uri="{BB962C8B-B14F-4D97-AF65-F5344CB8AC3E}">
        <p14:creationId xmlns:p14="http://schemas.microsoft.com/office/powerpoint/2010/main" val="325325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058DC77-C0DE-4DB2-8BFC-ED00FC01FD8D}" type="slidenum">
              <a:rPr lang="en-US" sz="1300" smtClean="0"/>
              <a:pPr>
                <a:spcBef>
                  <a:spcPct val="0"/>
                </a:spcBef>
              </a:pPr>
              <a:t>3</a:t>
            </a:fld>
            <a:endParaRPr lang="en-US" sz="1300"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As we can see for this list of objectives, the main goal of the UAS integration is that from the air-traffic control position there will be no difference</a:t>
            </a:r>
            <a:r>
              <a:rPr lang="en-US" baseline="0" dirty="0" smtClean="0"/>
              <a:t> between manned and unmanned aircrafts.</a:t>
            </a:r>
          </a:p>
          <a:p>
            <a:endParaRPr lang="en-US" baseline="0" dirty="0" smtClean="0"/>
          </a:p>
          <a:p>
            <a:r>
              <a:rPr lang="en-US" baseline="0" dirty="0" smtClean="0"/>
              <a:t>Currently the FAA is working on a case by case scenario with companies developing UAS and granting only very limited Experimental Airworthiness Certification</a:t>
            </a:r>
            <a:endParaRPr lang="en-US" dirty="0" smtClean="0"/>
          </a:p>
          <a:p>
            <a:endParaRPr lang="en-US" dirty="0" smtClean="0"/>
          </a:p>
          <a:p>
            <a:r>
              <a:rPr lang="en-US" dirty="0" smtClean="0"/>
              <a:t>While working with UAS the FAA main concern is the safety of the public. Most UAS fall in a category where current manned aircraft flight through “See And Avoid”(SAA), which heavily relies of the pilot to avoid any obstacles. Research is been conducted by JPDO to develop technologies that would help UAS bridge this gap. While current technologies might be required on UAS (like TCAS, Radar, or ADS-B) it is very likely that a full integration of UAS into the National Airspace until a solution to the SAA issue is resolved</a:t>
            </a:r>
          </a:p>
        </p:txBody>
      </p:sp>
    </p:spTree>
    <p:extLst>
      <p:ext uri="{BB962C8B-B14F-4D97-AF65-F5344CB8AC3E}">
        <p14:creationId xmlns:p14="http://schemas.microsoft.com/office/powerpoint/2010/main" val="3278150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8D2B081-48CD-44F0-A51A-17DDE7795DE4}" type="slidenum">
              <a:rPr lang="en-US" sz="1300" smtClean="0"/>
              <a:pPr>
                <a:spcBef>
                  <a:spcPct val="0"/>
                </a:spcBef>
              </a:pPr>
              <a:t>4</a:t>
            </a:fld>
            <a:endParaRPr lang="en-US" sz="13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long term integration on the evolution of UAS is still a grey area. As we can expect, the research done over the next 5 years is going to be a big factor on how integration is done, and later how the evolution of UAS in the NAS proceed. These are mainly the establishment of actual UAS regulations in a more permanent way.</a:t>
            </a:r>
          </a:p>
        </p:txBody>
      </p:sp>
    </p:spTree>
    <p:extLst>
      <p:ext uri="{BB962C8B-B14F-4D97-AF65-F5344CB8AC3E}">
        <p14:creationId xmlns:p14="http://schemas.microsoft.com/office/powerpoint/2010/main" val="18468233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8"/>
          <p:cNvSpPr>
            <a:spLocks noChangeArrowheads="1"/>
          </p:cNvSpPr>
          <p:nvPr/>
        </p:nvSpPr>
        <p:spPr bwMode="auto">
          <a:xfrm>
            <a:off x="0" y="1447800"/>
            <a:ext cx="9144000" cy="5410200"/>
          </a:xfrm>
          <a:prstGeom prst="rect">
            <a:avLst/>
          </a:prstGeom>
          <a:gradFill rotWithShape="1">
            <a:gsLst>
              <a:gs pos="0">
                <a:srgbClr val="598CE7"/>
              </a:gs>
              <a:gs pos="100000">
                <a:srgbClr val="2254D2"/>
              </a:gs>
            </a:gsLst>
            <a:path path="rect">
              <a:fillToRect l="100000" t="10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cs typeface="Arial" panose="020B0604020202020204" pitchFamily="34" charset="0"/>
              </a:defRPr>
            </a:lvl1pPr>
            <a:lvl2pPr marL="742950" indent="-285750" eaLnBrk="0" hangingPunct="0">
              <a:defRPr>
                <a:solidFill>
                  <a:schemeClr val="tx1"/>
                </a:solidFill>
                <a:latin typeface="Garamond" panose="02020404030301010803" pitchFamily="18" charset="0"/>
                <a:cs typeface="Arial" panose="020B0604020202020204" pitchFamily="34" charset="0"/>
              </a:defRPr>
            </a:lvl2pPr>
            <a:lvl3pPr marL="1143000" indent="-228600" eaLnBrk="0" hangingPunct="0">
              <a:defRPr>
                <a:solidFill>
                  <a:schemeClr val="tx1"/>
                </a:solidFill>
                <a:latin typeface="Garamond" panose="02020404030301010803" pitchFamily="18" charset="0"/>
                <a:cs typeface="Arial" panose="020B0604020202020204" pitchFamily="34" charset="0"/>
              </a:defRPr>
            </a:lvl3pPr>
            <a:lvl4pPr marL="1600200" indent="-228600" eaLnBrk="0" hangingPunct="0">
              <a:defRPr>
                <a:solidFill>
                  <a:schemeClr val="tx1"/>
                </a:solidFill>
                <a:latin typeface="Garamond" panose="02020404030301010803" pitchFamily="18" charset="0"/>
                <a:cs typeface="Arial" panose="020B0604020202020204" pitchFamily="34" charset="0"/>
              </a:defRPr>
            </a:lvl4pPr>
            <a:lvl5pPr marL="2057400" indent="-228600" eaLnBrk="0" hangingPunct="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algn="ctr">
              <a:defRPr/>
            </a:pPr>
            <a:endParaRPr lang="en-US">
              <a:latin typeface="Arial" panose="020B0604020202020204" pitchFamily="34" charset="0"/>
            </a:endParaRPr>
          </a:p>
        </p:txBody>
      </p:sp>
      <p:sp>
        <p:nvSpPr>
          <p:cNvPr id="5" name="Rectangle 24"/>
          <p:cNvSpPr>
            <a:spLocks noChangeArrowheads="1"/>
          </p:cNvSpPr>
          <p:nvPr/>
        </p:nvSpPr>
        <p:spPr bwMode="auto">
          <a:xfrm>
            <a:off x="0" y="0"/>
            <a:ext cx="9144000" cy="1143000"/>
          </a:xfrm>
          <a:prstGeom prst="rect">
            <a:avLst/>
          </a:prstGeom>
          <a:gradFill rotWithShape="1">
            <a:gsLst>
              <a:gs pos="0">
                <a:srgbClr val="598CE7"/>
              </a:gs>
              <a:gs pos="100000">
                <a:srgbClr val="2254D2"/>
              </a:gs>
            </a:gsLst>
            <a:path path="rect">
              <a:fillToRect r="100000" b="10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cs typeface="Arial" panose="020B0604020202020204" pitchFamily="34" charset="0"/>
              </a:defRPr>
            </a:lvl1pPr>
            <a:lvl2pPr marL="742950" indent="-285750" eaLnBrk="0" hangingPunct="0">
              <a:defRPr>
                <a:solidFill>
                  <a:schemeClr val="tx1"/>
                </a:solidFill>
                <a:latin typeface="Garamond" panose="02020404030301010803" pitchFamily="18" charset="0"/>
                <a:cs typeface="Arial" panose="020B0604020202020204" pitchFamily="34" charset="0"/>
              </a:defRPr>
            </a:lvl2pPr>
            <a:lvl3pPr marL="1143000" indent="-228600" eaLnBrk="0" hangingPunct="0">
              <a:defRPr>
                <a:solidFill>
                  <a:schemeClr val="tx1"/>
                </a:solidFill>
                <a:latin typeface="Garamond" panose="02020404030301010803" pitchFamily="18" charset="0"/>
                <a:cs typeface="Arial" panose="020B0604020202020204" pitchFamily="34" charset="0"/>
              </a:defRPr>
            </a:lvl3pPr>
            <a:lvl4pPr marL="1600200" indent="-228600" eaLnBrk="0" hangingPunct="0">
              <a:defRPr>
                <a:solidFill>
                  <a:schemeClr val="tx1"/>
                </a:solidFill>
                <a:latin typeface="Garamond" panose="02020404030301010803" pitchFamily="18" charset="0"/>
                <a:cs typeface="Arial" panose="020B0604020202020204" pitchFamily="34" charset="0"/>
              </a:defRPr>
            </a:lvl4pPr>
            <a:lvl5pPr marL="2057400" indent="-228600" eaLnBrk="0" hangingPunct="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algn="ctr">
              <a:defRPr/>
            </a:pPr>
            <a:endParaRPr lang="en-US">
              <a:latin typeface="Arial" panose="020B0604020202020204" pitchFamily="34" charset="0"/>
            </a:endParaRPr>
          </a:p>
        </p:txBody>
      </p:sp>
      <p:sp>
        <p:nvSpPr>
          <p:cNvPr id="6" name="Rectangle 29"/>
          <p:cNvSpPr>
            <a:spLocks noChangeArrowheads="1"/>
          </p:cNvSpPr>
          <p:nvPr/>
        </p:nvSpPr>
        <p:spPr bwMode="auto">
          <a:xfrm>
            <a:off x="0" y="1143000"/>
            <a:ext cx="9144000" cy="152400"/>
          </a:xfrm>
          <a:prstGeom prst="rect">
            <a:avLst/>
          </a:prstGeom>
          <a:gradFill rotWithShape="1">
            <a:gsLst>
              <a:gs pos="0">
                <a:srgbClr val="C78D25"/>
              </a:gs>
              <a:gs pos="50000">
                <a:srgbClr val="EBD173"/>
              </a:gs>
              <a:gs pos="100000">
                <a:srgbClr val="C78D2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cs typeface="Arial" panose="020B0604020202020204" pitchFamily="34" charset="0"/>
              </a:defRPr>
            </a:lvl1pPr>
            <a:lvl2pPr marL="742950" indent="-285750" eaLnBrk="0" hangingPunct="0">
              <a:defRPr>
                <a:solidFill>
                  <a:schemeClr val="tx1"/>
                </a:solidFill>
                <a:latin typeface="Garamond" panose="02020404030301010803" pitchFamily="18" charset="0"/>
                <a:cs typeface="Arial" panose="020B0604020202020204" pitchFamily="34" charset="0"/>
              </a:defRPr>
            </a:lvl2pPr>
            <a:lvl3pPr marL="1143000" indent="-228600" eaLnBrk="0" hangingPunct="0">
              <a:defRPr>
                <a:solidFill>
                  <a:schemeClr val="tx1"/>
                </a:solidFill>
                <a:latin typeface="Garamond" panose="02020404030301010803" pitchFamily="18" charset="0"/>
                <a:cs typeface="Arial" panose="020B0604020202020204" pitchFamily="34" charset="0"/>
              </a:defRPr>
            </a:lvl3pPr>
            <a:lvl4pPr marL="1600200" indent="-228600" eaLnBrk="0" hangingPunct="0">
              <a:defRPr>
                <a:solidFill>
                  <a:schemeClr val="tx1"/>
                </a:solidFill>
                <a:latin typeface="Garamond" panose="02020404030301010803" pitchFamily="18" charset="0"/>
                <a:cs typeface="Arial" panose="020B0604020202020204" pitchFamily="34" charset="0"/>
              </a:defRPr>
            </a:lvl4pPr>
            <a:lvl5pPr marL="2057400" indent="-228600" eaLnBrk="0" hangingPunct="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a:defRPr/>
            </a:pPr>
            <a:endParaRPr lang="en-US"/>
          </a:p>
        </p:txBody>
      </p:sp>
      <p:sp>
        <p:nvSpPr>
          <p:cNvPr id="7" name="Text Box 30"/>
          <p:cNvSpPr txBox="1">
            <a:spLocks noChangeArrowheads="1"/>
          </p:cNvSpPr>
          <p:nvPr/>
        </p:nvSpPr>
        <p:spPr bwMode="auto">
          <a:xfrm>
            <a:off x="1328738" y="144463"/>
            <a:ext cx="6264275"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ctr">
              <a:defRPr/>
            </a:pPr>
            <a:r>
              <a:rPr lang="en-US" sz="2000" b="1" dirty="0" smtClean="0">
                <a:solidFill>
                  <a:schemeClr val="bg1"/>
                </a:solidFill>
                <a:cs typeface="+mn-cs"/>
              </a:rPr>
              <a:t>Autonomous Flight Systems Laboratory</a:t>
            </a:r>
          </a:p>
          <a:p>
            <a:pPr algn="ctr">
              <a:defRPr/>
            </a:pPr>
            <a:endParaRPr lang="en-US" sz="700" b="1" dirty="0" smtClean="0">
              <a:solidFill>
                <a:schemeClr val="bg1"/>
              </a:solidFill>
              <a:cs typeface="+mn-cs"/>
            </a:endParaRPr>
          </a:p>
          <a:p>
            <a:pPr algn="ctr">
              <a:defRPr/>
            </a:pPr>
            <a:r>
              <a:rPr lang="en-US" sz="2000" b="1" dirty="0" smtClean="0">
                <a:solidFill>
                  <a:schemeClr val="bg1"/>
                </a:solidFill>
                <a:cs typeface="+mn-cs"/>
              </a:rPr>
              <a:t>Department of Aeronautics and Astronautics</a:t>
            </a:r>
          </a:p>
        </p:txBody>
      </p:sp>
      <p:sp>
        <p:nvSpPr>
          <p:cNvPr id="8" name="Rectangle 33"/>
          <p:cNvSpPr>
            <a:spLocks noChangeArrowheads="1"/>
          </p:cNvSpPr>
          <p:nvPr/>
        </p:nvSpPr>
        <p:spPr bwMode="auto">
          <a:xfrm>
            <a:off x="0" y="1295400"/>
            <a:ext cx="9144000" cy="152400"/>
          </a:xfrm>
          <a:prstGeom prst="rect">
            <a:avLst/>
          </a:prstGeom>
          <a:gradFill rotWithShape="1">
            <a:gsLst>
              <a:gs pos="0">
                <a:srgbClr val="181847"/>
              </a:gs>
              <a:gs pos="50000">
                <a:srgbClr val="333399"/>
              </a:gs>
              <a:gs pos="100000">
                <a:srgbClr val="18184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cs typeface="Arial" panose="020B0604020202020204" pitchFamily="34" charset="0"/>
              </a:defRPr>
            </a:lvl1pPr>
            <a:lvl2pPr marL="742950" indent="-285750" eaLnBrk="0" hangingPunct="0">
              <a:defRPr>
                <a:solidFill>
                  <a:schemeClr val="tx1"/>
                </a:solidFill>
                <a:latin typeface="Garamond" panose="02020404030301010803" pitchFamily="18" charset="0"/>
                <a:cs typeface="Arial" panose="020B0604020202020204" pitchFamily="34" charset="0"/>
              </a:defRPr>
            </a:lvl2pPr>
            <a:lvl3pPr marL="1143000" indent="-228600" eaLnBrk="0" hangingPunct="0">
              <a:defRPr>
                <a:solidFill>
                  <a:schemeClr val="tx1"/>
                </a:solidFill>
                <a:latin typeface="Garamond" panose="02020404030301010803" pitchFamily="18" charset="0"/>
                <a:cs typeface="Arial" panose="020B0604020202020204" pitchFamily="34" charset="0"/>
              </a:defRPr>
            </a:lvl3pPr>
            <a:lvl4pPr marL="1600200" indent="-228600" eaLnBrk="0" hangingPunct="0">
              <a:defRPr>
                <a:solidFill>
                  <a:schemeClr val="tx1"/>
                </a:solidFill>
                <a:latin typeface="Garamond" panose="02020404030301010803" pitchFamily="18" charset="0"/>
                <a:cs typeface="Arial" panose="020B0604020202020204" pitchFamily="34" charset="0"/>
              </a:defRPr>
            </a:lvl4pPr>
            <a:lvl5pPr marL="2057400" indent="-228600" eaLnBrk="0" hangingPunct="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a:defRPr/>
            </a:pPr>
            <a:endParaRPr lang="en-US"/>
          </a:p>
        </p:txBody>
      </p:sp>
      <p:pic>
        <p:nvPicPr>
          <p:cNvPr id="9" name="Picture 34" descr="AFSL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8" y="71438"/>
            <a:ext cx="1268412"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C:\Users\lum\Desktop\TEMP\UniversityArtPack\UniversityArtPack Folder\GIF\UW.Signature_stacked.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3925" y="115888"/>
            <a:ext cx="1704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91" name="Rectangle 19"/>
          <p:cNvSpPr>
            <a:spLocks noGrp="1" noChangeArrowheads="1"/>
          </p:cNvSpPr>
          <p:nvPr>
            <p:ph type="ctrTitle"/>
          </p:nvPr>
        </p:nvSpPr>
        <p:spPr>
          <a:xfrm>
            <a:off x="685800" y="1676400"/>
            <a:ext cx="8001000" cy="2209800"/>
          </a:xfrm>
        </p:spPr>
        <p:txBody>
          <a:bodyPr/>
          <a:lstStyle>
            <a:lvl1pPr>
              <a:defRPr sz="3300">
                <a:solidFill>
                  <a:srgbClr val="FFFFFF"/>
                </a:solidFill>
                <a:latin typeface="Times New Roman" pitchFamily="18" charset="0"/>
              </a:defRPr>
            </a:lvl1pPr>
          </a:lstStyle>
          <a:p>
            <a:r>
              <a:rPr lang="en-US"/>
              <a:t>Click to edit Master title style</a:t>
            </a:r>
          </a:p>
        </p:txBody>
      </p:sp>
      <p:sp>
        <p:nvSpPr>
          <p:cNvPr id="54292" name="Rectangle 20"/>
          <p:cNvSpPr>
            <a:spLocks noGrp="1" noChangeArrowheads="1"/>
          </p:cNvSpPr>
          <p:nvPr>
            <p:ph type="subTitle" idx="1"/>
          </p:nvPr>
        </p:nvSpPr>
        <p:spPr>
          <a:xfrm>
            <a:off x="1066800" y="4114800"/>
            <a:ext cx="7162800" cy="1752600"/>
          </a:xfrm>
        </p:spPr>
        <p:txBody>
          <a:bodyPr/>
          <a:lstStyle>
            <a:lvl1pPr marL="0" indent="0">
              <a:buFont typeface="Wingdings" pitchFamily="2" charset="2"/>
              <a:buNone/>
              <a:defRPr sz="2600"/>
            </a:lvl1pPr>
          </a:lstStyle>
          <a:p>
            <a:r>
              <a:rPr lang="en-US"/>
              <a:t>Click to edit Master subtitle style</a:t>
            </a:r>
          </a:p>
        </p:txBody>
      </p:sp>
    </p:spTree>
    <p:extLst>
      <p:ext uri="{BB962C8B-B14F-4D97-AF65-F5344CB8AC3E}">
        <p14:creationId xmlns:p14="http://schemas.microsoft.com/office/powerpoint/2010/main" val="3427895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University of Washington</a:t>
            </a:r>
          </a:p>
        </p:txBody>
      </p:sp>
      <p:sp>
        <p:nvSpPr>
          <p:cNvPr id="5" name="Rectangle 3"/>
          <p:cNvSpPr>
            <a:spLocks noGrp="1" noChangeArrowheads="1"/>
          </p:cNvSpPr>
          <p:nvPr>
            <p:ph type="sldNum" sz="quarter" idx="11"/>
          </p:nvPr>
        </p:nvSpPr>
        <p:spPr>
          <a:ln/>
        </p:spPr>
        <p:txBody>
          <a:bodyPr/>
          <a:lstStyle>
            <a:lvl1pPr>
              <a:defRPr/>
            </a:lvl1pPr>
          </a:lstStyle>
          <a:p>
            <a:pPr>
              <a:defRPr/>
            </a:pPr>
            <a:fld id="{41F557C6-1E00-4CBD-80B7-9E9D0FC66A50}"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r>
              <a:rPr lang="en-US"/>
              <a:t>August 8, 2013</a:t>
            </a:r>
          </a:p>
        </p:txBody>
      </p:sp>
    </p:spTree>
    <p:extLst>
      <p:ext uri="{BB962C8B-B14F-4D97-AF65-F5344CB8AC3E}">
        <p14:creationId xmlns:p14="http://schemas.microsoft.com/office/powerpoint/2010/main" val="1922307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87313"/>
            <a:ext cx="2209800" cy="64658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87313"/>
            <a:ext cx="6477000" cy="64658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University of Washington</a:t>
            </a:r>
          </a:p>
        </p:txBody>
      </p:sp>
      <p:sp>
        <p:nvSpPr>
          <p:cNvPr id="5" name="Rectangle 3"/>
          <p:cNvSpPr>
            <a:spLocks noGrp="1" noChangeArrowheads="1"/>
          </p:cNvSpPr>
          <p:nvPr>
            <p:ph type="sldNum" sz="quarter" idx="11"/>
          </p:nvPr>
        </p:nvSpPr>
        <p:spPr>
          <a:ln/>
        </p:spPr>
        <p:txBody>
          <a:bodyPr/>
          <a:lstStyle>
            <a:lvl1pPr>
              <a:defRPr/>
            </a:lvl1pPr>
          </a:lstStyle>
          <a:p>
            <a:pPr>
              <a:defRPr/>
            </a:pPr>
            <a:fld id="{2020A754-DA83-4EE3-ACCA-7711443D058E}"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r>
              <a:rPr lang="en-US"/>
              <a:t>August 8, 2013</a:t>
            </a:r>
          </a:p>
        </p:txBody>
      </p:sp>
    </p:spTree>
    <p:extLst>
      <p:ext uri="{BB962C8B-B14F-4D97-AF65-F5344CB8AC3E}">
        <p14:creationId xmlns:p14="http://schemas.microsoft.com/office/powerpoint/2010/main" val="4243054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268413" y="87313"/>
            <a:ext cx="7680325" cy="762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52400" y="1163638"/>
            <a:ext cx="4343400" cy="2617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163638"/>
            <a:ext cx="4343400" cy="2617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52400" y="3933825"/>
            <a:ext cx="4343400" cy="2619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3825"/>
            <a:ext cx="4343400" cy="2619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a:t>University of Washington</a:t>
            </a:r>
          </a:p>
        </p:txBody>
      </p:sp>
      <p:sp>
        <p:nvSpPr>
          <p:cNvPr id="8" name="Rectangle 3"/>
          <p:cNvSpPr>
            <a:spLocks noGrp="1" noChangeArrowheads="1"/>
          </p:cNvSpPr>
          <p:nvPr>
            <p:ph type="sldNum" sz="quarter" idx="11"/>
          </p:nvPr>
        </p:nvSpPr>
        <p:spPr>
          <a:ln/>
        </p:spPr>
        <p:txBody>
          <a:bodyPr/>
          <a:lstStyle>
            <a:lvl1pPr>
              <a:defRPr/>
            </a:lvl1pPr>
          </a:lstStyle>
          <a:p>
            <a:pPr>
              <a:defRPr/>
            </a:pPr>
            <a:fld id="{2F9918F0-F744-4793-AA3B-52A5F4FEAFF3}"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r>
              <a:rPr lang="en-US"/>
              <a:t>August 8, 2013</a:t>
            </a:r>
          </a:p>
        </p:txBody>
      </p:sp>
    </p:spTree>
    <p:extLst>
      <p:ext uri="{BB962C8B-B14F-4D97-AF65-F5344CB8AC3E}">
        <p14:creationId xmlns:p14="http://schemas.microsoft.com/office/powerpoint/2010/main" val="2299293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268413" y="87313"/>
            <a:ext cx="7680325"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163638"/>
            <a:ext cx="4343400" cy="5389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163638"/>
            <a:ext cx="4343400" cy="2617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3825"/>
            <a:ext cx="4343400" cy="2619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r>
              <a:rPr lang="en-US"/>
              <a:t>University of Washington</a:t>
            </a:r>
          </a:p>
        </p:txBody>
      </p:sp>
      <p:sp>
        <p:nvSpPr>
          <p:cNvPr id="7" name="Rectangle 3"/>
          <p:cNvSpPr>
            <a:spLocks noGrp="1" noChangeArrowheads="1"/>
          </p:cNvSpPr>
          <p:nvPr>
            <p:ph type="sldNum" sz="quarter" idx="11"/>
          </p:nvPr>
        </p:nvSpPr>
        <p:spPr>
          <a:ln/>
        </p:spPr>
        <p:txBody>
          <a:bodyPr/>
          <a:lstStyle>
            <a:lvl1pPr>
              <a:defRPr/>
            </a:lvl1pPr>
          </a:lstStyle>
          <a:p>
            <a:pPr>
              <a:defRPr/>
            </a:pPr>
            <a:fld id="{F783C105-37C1-4F92-8CAA-3626B1E53B51}" type="slidenum">
              <a:rPr lang="en-US"/>
              <a:pPr>
                <a:defRPr/>
              </a:pPr>
              <a:t>‹#›</a:t>
            </a:fld>
            <a:endParaRPr lang="en-US"/>
          </a:p>
        </p:txBody>
      </p:sp>
      <p:sp>
        <p:nvSpPr>
          <p:cNvPr id="8" name="Rectangle 16"/>
          <p:cNvSpPr>
            <a:spLocks noGrp="1" noChangeArrowheads="1"/>
          </p:cNvSpPr>
          <p:nvPr>
            <p:ph type="dt" sz="half" idx="12"/>
          </p:nvPr>
        </p:nvSpPr>
        <p:spPr>
          <a:ln/>
        </p:spPr>
        <p:txBody>
          <a:bodyPr/>
          <a:lstStyle>
            <a:lvl1pPr>
              <a:defRPr/>
            </a:lvl1pPr>
          </a:lstStyle>
          <a:p>
            <a:pPr>
              <a:defRPr/>
            </a:pPr>
            <a:r>
              <a:rPr lang="en-US"/>
              <a:t>August 8, 2013</a:t>
            </a:r>
          </a:p>
        </p:txBody>
      </p:sp>
    </p:spTree>
    <p:extLst>
      <p:ext uri="{BB962C8B-B14F-4D97-AF65-F5344CB8AC3E}">
        <p14:creationId xmlns:p14="http://schemas.microsoft.com/office/powerpoint/2010/main" val="1945908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268413" y="87313"/>
            <a:ext cx="7680325"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163638"/>
            <a:ext cx="4343400" cy="5389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163638"/>
            <a:ext cx="4343400" cy="2617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3825"/>
            <a:ext cx="4343400" cy="2619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r>
              <a:rPr lang="en-US"/>
              <a:t>University of Washington</a:t>
            </a:r>
          </a:p>
        </p:txBody>
      </p:sp>
      <p:sp>
        <p:nvSpPr>
          <p:cNvPr id="7" name="Rectangle 3"/>
          <p:cNvSpPr>
            <a:spLocks noGrp="1" noChangeArrowheads="1"/>
          </p:cNvSpPr>
          <p:nvPr>
            <p:ph type="sldNum" sz="quarter" idx="11"/>
          </p:nvPr>
        </p:nvSpPr>
        <p:spPr>
          <a:ln/>
        </p:spPr>
        <p:txBody>
          <a:bodyPr/>
          <a:lstStyle>
            <a:lvl1pPr>
              <a:defRPr/>
            </a:lvl1pPr>
          </a:lstStyle>
          <a:p>
            <a:pPr>
              <a:defRPr/>
            </a:pPr>
            <a:fld id="{D824C1FF-E138-4111-AEC0-F35216ACD906}" type="slidenum">
              <a:rPr lang="en-US"/>
              <a:pPr>
                <a:defRPr/>
              </a:pPr>
              <a:t>‹#›</a:t>
            </a:fld>
            <a:endParaRPr lang="en-US"/>
          </a:p>
        </p:txBody>
      </p:sp>
      <p:sp>
        <p:nvSpPr>
          <p:cNvPr id="8" name="Rectangle 16"/>
          <p:cNvSpPr>
            <a:spLocks noGrp="1" noChangeArrowheads="1"/>
          </p:cNvSpPr>
          <p:nvPr>
            <p:ph type="dt" sz="half" idx="12"/>
          </p:nvPr>
        </p:nvSpPr>
        <p:spPr>
          <a:ln/>
        </p:spPr>
        <p:txBody>
          <a:bodyPr/>
          <a:lstStyle>
            <a:lvl1pPr>
              <a:defRPr/>
            </a:lvl1pPr>
          </a:lstStyle>
          <a:p>
            <a:pPr>
              <a:defRPr/>
            </a:pPr>
            <a:r>
              <a:rPr lang="en-US"/>
              <a:t>August 8, 2013</a:t>
            </a:r>
          </a:p>
        </p:txBody>
      </p:sp>
    </p:spTree>
    <p:extLst>
      <p:ext uri="{BB962C8B-B14F-4D97-AF65-F5344CB8AC3E}">
        <p14:creationId xmlns:p14="http://schemas.microsoft.com/office/powerpoint/2010/main" val="2390520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University of Washington</a:t>
            </a:r>
          </a:p>
        </p:txBody>
      </p:sp>
      <p:sp>
        <p:nvSpPr>
          <p:cNvPr id="5" name="Rectangle 3"/>
          <p:cNvSpPr>
            <a:spLocks noGrp="1" noChangeArrowheads="1"/>
          </p:cNvSpPr>
          <p:nvPr>
            <p:ph type="sldNum" sz="quarter" idx="11"/>
          </p:nvPr>
        </p:nvSpPr>
        <p:spPr>
          <a:ln/>
        </p:spPr>
        <p:txBody>
          <a:bodyPr/>
          <a:lstStyle>
            <a:lvl1pPr>
              <a:defRPr/>
            </a:lvl1pPr>
          </a:lstStyle>
          <a:p>
            <a:pPr>
              <a:defRPr/>
            </a:pPr>
            <a:fld id="{58855D9A-DCDD-40A2-B30D-5DBA3AC7750E}"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r>
              <a:rPr lang="en-US"/>
              <a:t>August 8, 2013</a:t>
            </a:r>
          </a:p>
        </p:txBody>
      </p:sp>
    </p:spTree>
    <p:extLst>
      <p:ext uri="{BB962C8B-B14F-4D97-AF65-F5344CB8AC3E}">
        <p14:creationId xmlns:p14="http://schemas.microsoft.com/office/powerpoint/2010/main" val="1756341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US"/>
              <a:t>University of Washington</a:t>
            </a:r>
          </a:p>
        </p:txBody>
      </p:sp>
      <p:sp>
        <p:nvSpPr>
          <p:cNvPr id="5" name="Rectangle 3"/>
          <p:cNvSpPr>
            <a:spLocks noGrp="1" noChangeArrowheads="1"/>
          </p:cNvSpPr>
          <p:nvPr>
            <p:ph type="sldNum" sz="quarter" idx="11"/>
          </p:nvPr>
        </p:nvSpPr>
        <p:spPr>
          <a:ln/>
        </p:spPr>
        <p:txBody>
          <a:bodyPr/>
          <a:lstStyle>
            <a:lvl1pPr>
              <a:defRPr/>
            </a:lvl1pPr>
          </a:lstStyle>
          <a:p>
            <a:pPr>
              <a:defRPr/>
            </a:pPr>
            <a:fld id="{B1430EA7-51B0-4423-9606-8804D825519C}"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r>
              <a:rPr lang="en-US"/>
              <a:t>August 8, 2013</a:t>
            </a:r>
          </a:p>
        </p:txBody>
      </p:sp>
    </p:spTree>
    <p:extLst>
      <p:ext uri="{BB962C8B-B14F-4D97-AF65-F5344CB8AC3E}">
        <p14:creationId xmlns:p14="http://schemas.microsoft.com/office/powerpoint/2010/main" val="154052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163638"/>
            <a:ext cx="4343400" cy="5389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63638"/>
            <a:ext cx="4343400" cy="5389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a:t>University of Washington</a:t>
            </a:r>
          </a:p>
        </p:txBody>
      </p:sp>
      <p:sp>
        <p:nvSpPr>
          <p:cNvPr id="6" name="Rectangle 3"/>
          <p:cNvSpPr>
            <a:spLocks noGrp="1" noChangeArrowheads="1"/>
          </p:cNvSpPr>
          <p:nvPr>
            <p:ph type="sldNum" sz="quarter" idx="11"/>
          </p:nvPr>
        </p:nvSpPr>
        <p:spPr>
          <a:ln/>
        </p:spPr>
        <p:txBody>
          <a:bodyPr/>
          <a:lstStyle>
            <a:lvl1pPr>
              <a:defRPr/>
            </a:lvl1pPr>
          </a:lstStyle>
          <a:p>
            <a:pPr>
              <a:defRPr/>
            </a:pPr>
            <a:fld id="{3375FB45-5382-4BA6-A575-82BAA55E7F65}"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r>
              <a:rPr lang="en-US"/>
              <a:t>August 8, 2013</a:t>
            </a:r>
          </a:p>
        </p:txBody>
      </p:sp>
    </p:spTree>
    <p:extLst>
      <p:ext uri="{BB962C8B-B14F-4D97-AF65-F5344CB8AC3E}">
        <p14:creationId xmlns:p14="http://schemas.microsoft.com/office/powerpoint/2010/main" val="145924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a:t>University of Washington</a:t>
            </a:r>
          </a:p>
        </p:txBody>
      </p:sp>
      <p:sp>
        <p:nvSpPr>
          <p:cNvPr id="8" name="Rectangle 3"/>
          <p:cNvSpPr>
            <a:spLocks noGrp="1" noChangeArrowheads="1"/>
          </p:cNvSpPr>
          <p:nvPr>
            <p:ph type="sldNum" sz="quarter" idx="11"/>
          </p:nvPr>
        </p:nvSpPr>
        <p:spPr>
          <a:ln/>
        </p:spPr>
        <p:txBody>
          <a:bodyPr/>
          <a:lstStyle>
            <a:lvl1pPr>
              <a:defRPr/>
            </a:lvl1pPr>
          </a:lstStyle>
          <a:p>
            <a:pPr>
              <a:defRPr/>
            </a:pPr>
            <a:fld id="{F2447A63-9E54-47B1-BB5E-EDC7171B8A69}"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r>
              <a:rPr lang="en-US"/>
              <a:t>August 8, 2013</a:t>
            </a:r>
          </a:p>
        </p:txBody>
      </p:sp>
    </p:spTree>
    <p:extLst>
      <p:ext uri="{BB962C8B-B14F-4D97-AF65-F5344CB8AC3E}">
        <p14:creationId xmlns:p14="http://schemas.microsoft.com/office/powerpoint/2010/main" val="206816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a:t>University of Washington</a:t>
            </a:r>
          </a:p>
        </p:txBody>
      </p:sp>
      <p:sp>
        <p:nvSpPr>
          <p:cNvPr id="4" name="Rectangle 3"/>
          <p:cNvSpPr>
            <a:spLocks noGrp="1" noChangeArrowheads="1"/>
          </p:cNvSpPr>
          <p:nvPr>
            <p:ph type="sldNum" sz="quarter" idx="11"/>
          </p:nvPr>
        </p:nvSpPr>
        <p:spPr>
          <a:ln/>
        </p:spPr>
        <p:txBody>
          <a:bodyPr/>
          <a:lstStyle>
            <a:lvl1pPr>
              <a:defRPr/>
            </a:lvl1pPr>
          </a:lstStyle>
          <a:p>
            <a:pPr>
              <a:defRPr/>
            </a:pPr>
            <a:fld id="{444E41E0-F836-4BFF-AB50-99755C02B2A6}"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r>
              <a:rPr lang="en-US"/>
              <a:t>August 8, 2013</a:t>
            </a:r>
          </a:p>
        </p:txBody>
      </p:sp>
    </p:spTree>
    <p:extLst>
      <p:ext uri="{BB962C8B-B14F-4D97-AF65-F5344CB8AC3E}">
        <p14:creationId xmlns:p14="http://schemas.microsoft.com/office/powerpoint/2010/main" val="486270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a:t>University of Washington</a:t>
            </a:r>
          </a:p>
        </p:txBody>
      </p:sp>
      <p:sp>
        <p:nvSpPr>
          <p:cNvPr id="3" name="Rectangle 3"/>
          <p:cNvSpPr>
            <a:spLocks noGrp="1" noChangeArrowheads="1"/>
          </p:cNvSpPr>
          <p:nvPr>
            <p:ph type="sldNum" sz="quarter" idx="11"/>
          </p:nvPr>
        </p:nvSpPr>
        <p:spPr>
          <a:ln/>
        </p:spPr>
        <p:txBody>
          <a:bodyPr/>
          <a:lstStyle>
            <a:lvl1pPr>
              <a:defRPr/>
            </a:lvl1pPr>
          </a:lstStyle>
          <a:p>
            <a:pPr>
              <a:defRPr/>
            </a:pPr>
            <a:fld id="{8558D887-FE27-4A9B-BA33-0270E3BD8F2C}"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r>
              <a:rPr lang="en-US"/>
              <a:t>August 8, 2013</a:t>
            </a:r>
          </a:p>
        </p:txBody>
      </p:sp>
    </p:spTree>
    <p:extLst>
      <p:ext uri="{BB962C8B-B14F-4D97-AF65-F5344CB8AC3E}">
        <p14:creationId xmlns:p14="http://schemas.microsoft.com/office/powerpoint/2010/main" val="272626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University of Washington</a:t>
            </a:r>
          </a:p>
        </p:txBody>
      </p:sp>
      <p:sp>
        <p:nvSpPr>
          <p:cNvPr id="6" name="Rectangle 3"/>
          <p:cNvSpPr>
            <a:spLocks noGrp="1" noChangeArrowheads="1"/>
          </p:cNvSpPr>
          <p:nvPr>
            <p:ph type="sldNum" sz="quarter" idx="11"/>
          </p:nvPr>
        </p:nvSpPr>
        <p:spPr>
          <a:ln/>
        </p:spPr>
        <p:txBody>
          <a:bodyPr/>
          <a:lstStyle>
            <a:lvl1pPr>
              <a:defRPr/>
            </a:lvl1pPr>
          </a:lstStyle>
          <a:p>
            <a:pPr>
              <a:defRPr/>
            </a:pPr>
            <a:fld id="{DAE295FC-02B0-4718-A06F-F1FDEB3456A4}"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r>
              <a:rPr lang="en-US"/>
              <a:t>August 8, 2013</a:t>
            </a:r>
          </a:p>
        </p:txBody>
      </p:sp>
    </p:spTree>
    <p:extLst>
      <p:ext uri="{BB962C8B-B14F-4D97-AF65-F5344CB8AC3E}">
        <p14:creationId xmlns:p14="http://schemas.microsoft.com/office/powerpoint/2010/main" val="2454159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University of Washington</a:t>
            </a:r>
          </a:p>
        </p:txBody>
      </p:sp>
      <p:sp>
        <p:nvSpPr>
          <p:cNvPr id="6" name="Rectangle 3"/>
          <p:cNvSpPr>
            <a:spLocks noGrp="1" noChangeArrowheads="1"/>
          </p:cNvSpPr>
          <p:nvPr>
            <p:ph type="sldNum" sz="quarter" idx="11"/>
          </p:nvPr>
        </p:nvSpPr>
        <p:spPr>
          <a:ln/>
        </p:spPr>
        <p:txBody>
          <a:bodyPr/>
          <a:lstStyle>
            <a:lvl1pPr>
              <a:defRPr/>
            </a:lvl1pPr>
          </a:lstStyle>
          <a:p>
            <a:pPr>
              <a:defRPr/>
            </a:pPr>
            <a:fld id="{395AF6E0-52E5-4E1B-B9FA-D8BF4AB2D453}"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r>
              <a:rPr lang="en-US"/>
              <a:t>August 8, 2013</a:t>
            </a:r>
          </a:p>
        </p:txBody>
      </p:sp>
    </p:spTree>
    <p:extLst>
      <p:ext uri="{BB962C8B-B14F-4D97-AF65-F5344CB8AC3E}">
        <p14:creationId xmlns:p14="http://schemas.microsoft.com/office/powerpoint/2010/main" val="426450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0" y="6629400"/>
            <a:ext cx="9144000" cy="228600"/>
          </a:xfrm>
          <a:prstGeom prst="rect">
            <a:avLst/>
          </a:prstGeom>
          <a:gradFill rotWithShape="1">
            <a:gsLst>
              <a:gs pos="0">
                <a:srgbClr val="333399"/>
              </a:gs>
              <a:gs pos="50000">
                <a:srgbClr val="181847"/>
              </a:gs>
              <a:gs pos="100000">
                <a:srgbClr val="33339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cs typeface="Arial" panose="020B0604020202020204" pitchFamily="34" charset="0"/>
              </a:defRPr>
            </a:lvl1pPr>
            <a:lvl2pPr marL="742950" indent="-285750" eaLnBrk="0" hangingPunct="0">
              <a:defRPr>
                <a:solidFill>
                  <a:schemeClr val="tx1"/>
                </a:solidFill>
                <a:latin typeface="Garamond" panose="02020404030301010803" pitchFamily="18" charset="0"/>
                <a:cs typeface="Arial" panose="020B0604020202020204" pitchFamily="34" charset="0"/>
              </a:defRPr>
            </a:lvl2pPr>
            <a:lvl3pPr marL="1143000" indent="-228600" eaLnBrk="0" hangingPunct="0">
              <a:defRPr>
                <a:solidFill>
                  <a:schemeClr val="tx1"/>
                </a:solidFill>
                <a:latin typeface="Garamond" panose="02020404030301010803" pitchFamily="18" charset="0"/>
                <a:cs typeface="Arial" panose="020B0604020202020204" pitchFamily="34" charset="0"/>
              </a:defRPr>
            </a:lvl3pPr>
            <a:lvl4pPr marL="1600200" indent="-228600" eaLnBrk="0" hangingPunct="0">
              <a:defRPr>
                <a:solidFill>
                  <a:schemeClr val="tx1"/>
                </a:solidFill>
                <a:latin typeface="Garamond" panose="02020404030301010803" pitchFamily="18" charset="0"/>
                <a:cs typeface="Arial" panose="020B0604020202020204" pitchFamily="34" charset="0"/>
              </a:defRPr>
            </a:lvl4pPr>
            <a:lvl5pPr marL="2057400" indent="-228600" eaLnBrk="0" hangingPunct="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a:defRPr/>
            </a:pPr>
            <a:endParaRPr lang="en-US"/>
          </a:p>
        </p:txBody>
      </p:sp>
      <p:sp>
        <p:nvSpPr>
          <p:cNvPr id="1027" name="Rectangle 21"/>
          <p:cNvSpPr>
            <a:spLocks noChangeArrowheads="1"/>
          </p:cNvSpPr>
          <p:nvPr/>
        </p:nvSpPr>
        <p:spPr bwMode="auto">
          <a:xfrm>
            <a:off x="0" y="1123950"/>
            <a:ext cx="9144000" cy="5505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cs typeface="Arial" panose="020B0604020202020204" pitchFamily="34" charset="0"/>
              </a:defRPr>
            </a:lvl1pPr>
            <a:lvl2pPr marL="742950" indent="-285750" eaLnBrk="0" hangingPunct="0">
              <a:defRPr>
                <a:solidFill>
                  <a:schemeClr val="tx1"/>
                </a:solidFill>
                <a:latin typeface="Garamond" panose="02020404030301010803" pitchFamily="18" charset="0"/>
                <a:cs typeface="Arial" panose="020B0604020202020204" pitchFamily="34" charset="0"/>
              </a:defRPr>
            </a:lvl2pPr>
            <a:lvl3pPr marL="1143000" indent="-228600" eaLnBrk="0" hangingPunct="0">
              <a:defRPr>
                <a:solidFill>
                  <a:schemeClr val="tx1"/>
                </a:solidFill>
                <a:latin typeface="Garamond" panose="02020404030301010803" pitchFamily="18" charset="0"/>
                <a:cs typeface="Arial" panose="020B0604020202020204" pitchFamily="34" charset="0"/>
              </a:defRPr>
            </a:lvl3pPr>
            <a:lvl4pPr marL="1600200" indent="-228600" eaLnBrk="0" hangingPunct="0">
              <a:defRPr>
                <a:solidFill>
                  <a:schemeClr val="tx1"/>
                </a:solidFill>
                <a:latin typeface="Garamond" panose="02020404030301010803" pitchFamily="18" charset="0"/>
                <a:cs typeface="Arial" panose="020B0604020202020204" pitchFamily="34" charset="0"/>
              </a:defRPr>
            </a:lvl4pPr>
            <a:lvl5pPr marL="2057400" indent="-228600" eaLnBrk="0" hangingPunct="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a:defRPr/>
            </a:pPr>
            <a:endParaRPr lang="en-US"/>
          </a:p>
        </p:txBody>
      </p:sp>
      <p:sp>
        <p:nvSpPr>
          <p:cNvPr id="1028" name="Rectangle 17"/>
          <p:cNvSpPr>
            <a:spLocks noChangeArrowheads="1"/>
          </p:cNvSpPr>
          <p:nvPr/>
        </p:nvSpPr>
        <p:spPr bwMode="auto">
          <a:xfrm>
            <a:off x="0" y="0"/>
            <a:ext cx="9144000" cy="931863"/>
          </a:xfrm>
          <a:prstGeom prst="rect">
            <a:avLst/>
          </a:prstGeom>
          <a:gradFill rotWithShape="1">
            <a:gsLst>
              <a:gs pos="0">
                <a:srgbClr val="598CE7"/>
              </a:gs>
              <a:gs pos="100000">
                <a:srgbClr val="2254D2"/>
              </a:gs>
            </a:gsLst>
            <a:path path="rect">
              <a:fillToRect r="100000" b="10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cs typeface="Arial" panose="020B0604020202020204" pitchFamily="34" charset="0"/>
              </a:defRPr>
            </a:lvl1pPr>
            <a:lvl2pPr marL="742950" indent="-285750" eaLnBrk="0" hangingPunct="0">
              <a:defRPr>
                <a:solidFill>
                  <a:schemeClr val="tx1"/>
                </a:solidFill>
                <a:latin typeface="Garamond" panose="02020404030301010803" pitchFamily="18" charset="0"/>
                <a:cs typeface="Arial" panose="020B0604020202020204" pitchFamily="34" charset="0"/>
              </a:defRPr>
            </a:lvl2pPr>
            <a:lvl3pPr marL="1143000" indent="-228600" eaLnBrk="0" hangingPunct="0">
              <a:defRPr>
                <a:solidFill>
                  <a:schemeClr val="tx1"/>
                </a:solidFill>
                <a:latin typeface="Garamond" panose="02020404030301010803" pitchFamily="18" charset="0"/>
                <a:cs typeface="Arial" panose="020B0604020202020204" pitchFamily="34" charset="0"/>
              </a:defRPr>
            </a:lvl3pPr>
            <a:lvl4pPr marL="1600200" indent="-228600" eaLnBrk="0" hangingPunct="0">
              <a:defRPr>
                <a:solidFill>
                  <a:schemeClr val="tx1"/>
                </a:solidFill>
                <a:latin typeface="Garamond" panose="02020404030301010803" pitchFamily="18" charset="0"/>
                <a:cs typeface="Arial" panose="020B0604020202020204" pitchFamily="34" charset="0"/>
              </a:defRPr>
            </a:lvl4pPr>
            <a:lvl5pPr marL="2057400" indent="-228600" eaLnBrk="0" hangingPunct="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algn="ctr">
              <a:defRPr/>
            </a:pPr>
            <a:endParaRPr lang="en-US">
              <a:latin typeface="Arial" panose="020B0604020202020204" pitchFamily="34" charset="0"/>
            </a:endParaRPr>
          </a:p>
        </p:txBody>
      </p:sp>
      <p:sp>
        <p:nvSpPr>
          <p:cNvPr id="53250" name="Rectangle 2"/>
          <p:cNvSpPr>
            <a:spLocks noGrp="1" noChangeArrowheads="1"/>
          </p:cNvSpPr>
          <p:nvPr>
            <p:ph type="ftr" sz="quarter" idx="3"/>
          </p:nvPr>
        </p:nvSpPr>
        <p:spPr bwMode="auto">
          <a:xfrm>
            <a:off x="2438400" y="6629400"/>
            <a:ext cx="426720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1200" b="1">
                <a:solidFill>
                  <a:schemeClr val="bg1"/>
                </a:solidFill>
                <a:latin typeface="+mn-lt"/>
                <a:cs typeface="+mn-cs"/>
              </a:defRPr>
            </a:lvl1pPr>
          </a:lstStyle>
          <a:p>
            <a:pPr>
              <a:defRPr/>
            </a:pPr>
            <a:r>
              <a:rPr lang="en-US"/>
              <a:t>University of Washington</a:t>
            </a:r>
          </a:p>
        </p:txBody>
      </p:sp>
      <p:sp>
        <p:nvSpPr>
          <p:cNvPr id="53251" name="Rectangle 3"/>
          <p:cNvSpPr>
            <a:spLocks noGrp="1" noChangeArrowheads="1"/>
          </p:cNvSpPr>
          <p:nvPr>
            <p:ph type="sldNum" sz="quarter" idx="4"/>
          </p:nvPr>
        </p:nvSpPr>
        <p:spPr bwMode="auto">
          <a:xfrm>
            <a:off x="6934200" y="6629400"/>
            <a:ext cx="213360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1200">
                <a:solidFill>
                  <a:schemeClr val="bg1"/>
                </a:solidFill>
                <a:latin typeface="Arial" panose="020B0604020202020204" pitchFamily="34" charset="0"/>
              </a:defRPr>
            </a:lvl1pPr>
          </a:lstStyle>
          <a:p>
            <a:pPr>
              <a:defRPr/>
            </a:pPr>
            <a:fld id="{75159649-A91B-4D25-B259-433177651159}" type="slidenum">
              <a:rPr lang="en-US"/>
              <a:pPr>
                <a:defRPr/>
              </a:pPr>
              <a:t>‹#›</a:t>
            </a:fld>
            <a:endParaRPr lang="en-US"/>
          </a:p>
        </p:txBody>
      </p:sp>
      <p:sp>
        <p:nvSpPr>
          <p:cNvPr id="1031" name="Rectangle 14"/>
          <p:cNvSpPr>
            <a:spLocks noGrp="1" noChangeArrowheads="1"/>
          </p:cNvSpPr>
          <p:nvPr>
            <p:ph type="title"/>
          </p:nvPr>
        </p:nvSpPr>
        <p:spPr bwMode="auto">
          <a:xfrm>
            <a:off x="1268413" y="87313"/>
            <a:ext cx="7680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2" name="Rectangle 15"/>
          <p:cNvSpPr>
            <a:spLocks noGrp="1" noChangeArrowheads="1"/>
          </p:cNvSpPr>
          <p:nvPr>
            <p:ph type="body" idx="1"/>
          </p:nvPr>
        </p:nvSpPr>
        <p:spPr bwMode="auto">
          <a:xfrm>
            <a:off x="152400" y="1163638"/>
            <a:ext cx="8839200" cy="538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3264" name="Rectangle 16"/>
          <p:cNvSpPr>
            <a:spLocks noGrp="1" noChangeArrowheads="1"/>
          </p:cNvSpPr>
          <p:nvPr>
            <p:ph type="dt" sz="half" idx="2"/>
          </p:nvPr>
        </p:nvSpPr>
        <p:spPr bwMode="auto">
          <a:xfrm>
            <a:off x="76200" y="6629400"/>
            <a:ext cx="21336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bg1"/>
                </a:solidFill>
                <a:latin typeface="+mn-lt"/>
                <a:cs typeface="+mn-cs"/>
              </a:defRPr>
            </a:lvl1pPr>
          </a:lstStyle>
          <a:p>
            <a:pPr>
              <a:defRPr/>
            </a:pPr>
            <a:r>
              <a:rPr lang="en-US"/>
              <a:t>August 8, 2013</a:t>
            </a:r>
          </a:p>
        </p:txBody>
      </p:sp>
      <p:sp>
        <p:nvSpPr>
          <p:cNvPr id="1034" name="Rectangle 19"/>
          <p:cNvSpPr>
            <a:spLocks noChangeArrowheads="1"/>
          </p:cNvSpPr>
          <p:nvPr/>
        </p:nvSpPr>
        <p:spPr bwMode="auto">
          <a:xfrm>
            <a:off x="0" y="931863"/>
            <a:ext cx="9144000" cy="192087"/>
          </a:xfrm>
          <a:prstGeom prst="rect">
            <a:avLst/>
          </a:prstGeom>
          <a:gradFill rotWithShape="1">
            <a:gsLst>
              <a:gs pos="0">
                <a:srgbClr val="C78D25"/>
              </a:gs>
              <a:gs pos="50000">
                <a:srgbClr val="EBD173"/>
              </a:gs>
              <a:gs pos="100000">
                <a:srgbClr val="C78D2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cs typeface="Arial" panose="020B0604020202020204" pitchFamily="34" charset="0"/>
              </a:defRPr>
            </a:lvl1pPr>
            <a:lvl2pPr marL="742950" indent="-285750" eaLnBrk="0" hangingPunct="0">
              <a:defRPr>
                <a:solidFill>
                  <a:schemeClr val="tx1"/>
                </a:solidFill>
                <a:latin typeface="Garamond" panose="02020404030301010803" pitchFamily="18" charset="0"/>
                <a:cs typeface="Arial" panose="020B0604020202020204" pitchFamily="34" charset="0"/>
              </a:defRPr>
            </a:lvl2pPr>
            <a:lvl3pPr marL="1143000" indent="-228600" eaLnBrk="0" hangingPunct="0">
              <a:defRPr>
                <a:solidFill>
                  <a:schemeClr val="tx1"/>
                </a:solidFill>
                <a:latin typeface="Garamond" panose="02020404030301010803" pitchFamily="18" charset="0"/>
                <a:cs typeface="Arial" panose="020B0604020202020204" pitchFamily="34" charset="0"/>
              </a:defRPr>
            </a:lvl3pPr>
            <a:lvl4pPr marL="1600200" indent="-228600" eaLnBrk="0" hangingPunct="0">
              <a:defRPr>
                <a:solidFill>
                  <a:schemeClr val="tx1"/>
                </a:solidFill>
                <a:latin typeface="Garamond" panose="02020404030301010803" pitchFamily="18" charset="0"/>
                <a:cs typeface="Arial" panose="020B0604020202020204" pitchFamily="34" charset="0"/>
              </a:defRPr>
            </a:lvl4pPr>
            <a:lvl5pPr marL="2057400" indent="-228600" eaLnBrk="0" hangingPunct="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a:defRPr/>
            </a:pPr>
            <a:endParaRPr lang="en-US"/>
          </a:p>
        </p:txBody>
      </p:sp>
      <p:sp>
        <p:nvSpPr>
          <p:cNvPr id="1035" name="Text Box 23"/>
          <p:cNvSpPr txBox="1">
            <a:spLocks noChangeArrowheads="1"/>
          </p:cNvSpPr>
          <p:nvPr/>
        </p:nvSpPr>
        <p:spPr bwMode="auto">
          <a:xfrm>
            <a:off x="7231063" y="879475"/>
            <a:ext cx="21891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defRPr/>
            </a:pPr>
            <a:r>
              <a:rPr lang="en-US" sz="1200" b="1" i="1" smtClean="0">
                <a:solidFill>
                  <a:srgbClr val="DBE7F1"/>
                </a:solidFill>
                <a:cs typeface="+mn-cs"/>
              </a:rPr>
              <a:t>Aeronautics &amp; Astronautics</a:t>
            </a:r>
          </a:p>
        </p:txBody>
      </p:sp>
      <p:sp>
        <p:nvSpPr>
          <p:cNvPr id="1036" name="Text Box 24"/>
          <p:cNvSpPr txBox="1">
            <a:spLocks noChangeArrowheads="1"/>
          </p:cNvSpPr>
          <p:nvPr/>
        </p:nvSpPr>
        <p:spPr bwMode="auto">
          <a:xfrm>
            <a:off x="-38100" y="874713"/>
            <a:ext cx="34194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defRPr/>
            </a:pPr>
            <a:r>
              <a:rPr lang="en-US" sz="1200" b="1" i="1" smtClean="0">
                <a:solidFill>
                  <a:srgbClr val="DBE7F1"/>
                </a:solidFill>
                <a:cs typeface="+mn-cs"/>
              </a:rPr>
              <a:t>Autonomous Flight Systems Laboratory</a:t>
            </a:r>
          </a:p>
        </p:txBody>
      </p:sp>
      <p:pic>
        <p:nvPicPr>
          <p:cNvPr id="1037" name="Picture 25" descr="AFSL_logo"/>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788" y="71438"/>
            <a:ext cx="1076325"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657" r:id="rId1"/>
    <p:sldLayoutId id="2147485644" r:id="rId2"/>
    <p:sldLayoutId id="2147485645" r:id="rId3"/>
    <p:sldLayoutId id="2147485646" r:id="rId4"/>
    <p:sldLayoutId id="2147485647" r:id="rId5"/>
    <p:sldLayoutId id="2147485648" r:id="rId6"/>
    <p:sldLayoutId id="2147485649" r:id="rId7"/>
    <p:sldLayoutId id="2147485650" r:id="rId8"/>
    <p:sldLayoutId id="2147485651" r:id="rId9"/>
    <p:sldLayoutId id="2147485652" r:id="rId10"/>
    <p:sldLayoutId id="2147485653" r:id="rId11"/>
    <p:sldLayoutId id="2147485654" r:id="rId12"/>
    <p:sldLayoutId id="2147485655" r:id="rId13"/>
    <p:sldLayoutId id="2147485656" r:id="rId14"/>
  </p:sldLayoutIdLst>
  <p:timing>
    <p:tnLst>
      <p:par>
        <p:cTn id="1" dur="indefinite" restart="never" nodeType="tmRoot"/>
      </p:par>
    </p:tnLst>
  </p:timing>
  <p:hf hdr="0"/>
  <p:txStyles>
    <p:titleStyle>
      <a:lvl1pPr algn="l" rtl="0" eaLnBrk="0" fontAlgn="base" hangingPunct="0">
        <a:spcBef>
          <a:spcPct val="0"/>
        </a:spcBef>
        <a:spcAft>
          <a:spcPct val="0"/>
        </a:spcAft>
        <a:defRPr sz="3200" b="1">
          <a:solidFill>
            <a:srgbClr val="DBE7F1"/>
          </a:solidFill>
          <a:latin typeface="+mj-lt"/>
          <a:ea typeface="+mj-ea"/>
          <a:cs typeface="+mj-cs"/>
        </a:defRPr>
      </a:lvl1pPr>
      <a:lvl2pPr algn="l" rtl="0" eaLnBrk="0" fontAlgn="base" hangingPunct="0">
        <a:spcBef>
          <a:spcPct val="0"/>
        </a:spcBef>
        <a:spcAft>
          <a:spcPct val="0"/>
        </a:spcAft>
        <a:defRPr sz="3200" b="1">
          <a:solidFill>
            <a:srgbClr val="DBE7F1"/>
          </a:solidFill>
          <a:latin typeface="Arial" charset="0"/>
        </a:defRPr>
      </a:lvl2pPr>
      <a:lvl3pPr algn="l" rtl="0" eaLnBrk="0" fontAlgn="base" hangingPunct="0">
        <a:spcBef>
          <a:spcPct val="0"/>
        </a:spcBef>
        <a:spcAft>
          <a:spcPct val="0"/>
        </a:spcAft>
        <a:defRPr sz="3200" b="1">
          <a:solidFill>
            <a:srgbClr val="DBE7F1"/>
          </a:solidFill>
          <a:latin typeface="Arial" charset="0"/>
        </a:defRPr>
      </a:lvl3pPr>
      <a:lvl4pPr algn="l" rtl="0" eaLnBrk="0" fontAlgn="base" hangingPunct="0">
        <a:spcBef>
          <a:spcPct val="0"/>
        </a:spcBef>
        <a:spcAft>
          <a:spcPct val="0"/>
        </a:spcAft>
        <a:defRPr sz="3200" b="1">
          <a:solidFill>
            <a:srgbClr val="DBE7F1"/>
          </a:solidFill>
          <a:latin typeface="Arial" charset="0"/>
        </a:defRPr>
      </a:lvl4pPr>
      <a:lvl5pPr algn="l" rtl="0" eaLnBrk="0" fontAlgn="base" hangingPunct="0">
        <a:spcBef>
          <a:spcPct val="0"/>
        </a:spcBef>
        <a:spcAft>
          <a:spcPct val="0"/>
        </a:spcAft>
        <a:defRPr sz="3200" b="1">
          <a:solidFill>
            <a:srgbClr val="DBE7F1"/>
          </a:solidFill>
          <a:latin typeface="Arial" charset="0"/>
        </a:defRPr>
      </a:lvl5pPr>
      <a:lvl6pPr marL="457200" algn="l" rtl="0" fontAlgn="base">
        <a:spcBef>
          <a:spcPct val="0"/>
        </a:spcBef>
        <a:spcAft>
          <a:spcPct val="0"/>
        </a:spcAft>
        <a:defRPr sz="3200" b="1">
          <a:solidFill>
            <a:srgbClr val="DBE7F1"/>
          </a:solidFill>
          <a:latin typeface="Arial" charset="0"/>
        </a:defRPr>
      </a:lvl6pPr>
      <a:lvl7pPr marL="914400" algn="l" rtl="0" fontAlgn="base">
        <a:spcBef>
          <a:spcPct val="0"/>
        </a:spcBef>
        <a:spcAft>
          <a:spcPct val="0"/>
        </a:spcAft>
        <a:defRPr sz="3200" b="1">
          <a:solidFill>
            <a:srgbClr val="DBE7F1"/>
          </a:solidFill>
          <a:latin typeface="Arial" charset="0"/>
        </a:defRPr>
      </a:lvl7pPr>
      <a:lvl8pPr marL="1371600" algn="l" rtl="0" fontAlgn="base">
        <a:spcBef>
          <a:spcPct val="0"/>
        </a:spcBef>
        <a:spcAft>
          <a:spcPct val="0"/>
        </a:spcAft>
        <a:defRPr sz="3200" b="1">
          <a:solidFill>
            <a:srgbClr val="DBE7F1"/>
          </a:solidFill>
          <a:latin typeface="Arial" charset="0"/>
        </a:defRPr>
      </a:lvl8pPr>
      <a:lvl9pPr marL="1828800" algn="l" rtl="0" fontAlgn="base">
        <a:spcBef>
          <a:spcPct val="0"/>
        </a:spcBef>
        <a:spcAft>
          <a:spcPct val="0"/>
        </a:spcAft>
        <a:defRPr sz="3200" b="1">
          <a:solidFill>
            <a:srgbClr val="DBE7F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615950" y="1662113"/>
            <a:ext cx="8104188" cy="2035175"/>
          </a:xfrm>
        </p:spPr>
        <p:txBody>
          <a:bodyPr/>
          <a:lstStyle/>
          <a:p>
            <a:pPr algn="ctr" eaLnBrk="1" hangingPunct="1"/>
            <a:r>
              <a:rPr lang="en-US" smtClean="0"/>
              <a:t>FAA National Airspace Integration </a:t>
            </a:r>
            <a:br>
              <a:rPr lang="en-US" smtClean="0"/>
            </a:br>
            <a:r>
              <a:rPr lang="en-US" smtClean="0"/>
              <a:t>Research and Literature Review</a:t>
            </a:r>
            <a:br>
              <a:rPr lang="en-US" smtClean="0"/>
            </a:br>
            <a:r>
              <a:rPr lang="en-US" smtClean="0"/>
              <a:t/>
            </a:r>
            <a:br>
              <a:rPr lang="en-US" smtClean="0"/>
            </a:br>
            <a:endParaRPr lang="en-US" smtClean="0">
              <a:latin typeface="Arial" panose="020B0604020202020204" pitchFamily="34" charset="0"/>
            </a:endParaRPr>
          </a:p>
        </p:txBody>
      </p:sp>
      <p:sp>
        <p:nvSpPr>
          <p:cNvPr id="5123" name="Rectangle 10"/>
          <p:cNvSpPr>
            <a:spLocks noChangeArrowheads="1"/>
          </p:cNvSpPr>
          <p:nvPr/>
        </p:nvSpPr>
        <p:spPr bwMode="auto">
          <a:xfrm>
            <a:off x="247650" y="4071938"/>
            <a:ext cx="83693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 typeface="Wingdings" panose="05000000000000000000" pitchFamily="2" charset="2"/>
              <a:buNone/>
            </a:pPr>
            <a:r>
              <a:rPr lang="en-US" sz="2000" b="1" dirty="0">
                <a:solidFill>
                  <a:srgbClr val="FFFFFF"/>
                </a:solidFill>
              </a:rPr>
              <a:t>Christopher </a:t>
            </a:r>
            <a:r>
              <a:rPr lang="en-US" sz="2000" b="1" dirty="0" err="1">
                <a:solidFill>
                  <a:srgbClr val="FFFFFF"/>
                </a:solidFill>
              </a:rPr>
              <a:t>Lum</a:t>
            </a:r>
            <a:r>
              <a:rPr lang="en-US" sz="2000" b="1" dirty="0">
                <a:solidFill>
                  <a:srgbClr val="FFFFFF"/>
                </a:solidFill>
              </a:rPr>
              <a:t> PhD			                         lum@uw.edu</a:t>
            </a:r>
          </a:p>
          <a:p>
            <a:pPr eaLnBrk="1" hangingPunct="1">
              <a:spcBef>
                <a:spcPct val="0"/>
              </a:spcBef>
              <a:buClrTx/>
              <a:buSzTx/>
              <a:buFontTx/>
              <a:buNone/>
            </a:pPr>
            <a:r>
              <a:rPr lang="en-US" sz="2000" b="1" dirty="0">
                <a:solidFill>
                  <a:srgbClr val="FFFFFF"/>
                </a:solidFill>
              </a:rPr>
              <a:t/>
            </a:r>
            <a:br>
              <a:rPr lang="en-US" sz="2000" b="1" dirty="0">
                <a:solidFill>
                  <a:srgbClr val="FFFFFF"/>
                </a:solidFill>
              </a:rPr>
            </a:br>
            <a:r>
              <a:rPr lang="en-US" sz="2000" b="1" dirty="0">
                <a:solidFill>
                  <a:srgbClr val="FFFFFF"/>
                </a:solidFill>
              </a:rPr>
              <a:t>Federico Alvarez, Undergraduate Student                 fico787@uw.edu</a:t>
            </a:r>
          </a:p>
        </p:txBody>
      </p:sp>
    </p:spTree>
  </p:cSld>
  <p:clrMapOvr>
    <a:masterClrMapping/>
  </p:clrMapOvr>
  <p:transition advTm="43138"/>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University of Washington</a:t>
            </a:r>
          </a:p>
        </p:txBody>
      </p:sp>
      <p:sp>
        <p:nvSpPr>
          <p:cNvPr id="71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76F58B0-C484-4939-B433-1FDEFBB0238E}" type="slidenum">
              <a:rPr lang="en-US" sz="1200" smtClean="0">
                <a:solidFill>
                  <a:schemeClr val="bg1"/>
                </a:solidFill>
              </a:rPr>
              <a:pPr>
                <a:spcBef>
                  <a:spcPct val="0"/>
                </a:spcBef>
                <a:buClrTx/>
                <a:buSzTx/>
                <a:buFontTx/>
                <a:buNone/>
              </a:pPr>
              <a:t>2</a:t>
            </a:fld>
            <a:endParaRPr lang="en-US" sz="1200" smtClean="0">
              <a:solidFill>
                <a:schemeClr val="bg1"/>
              </a:solidFill>
            </a:endParaRPr>
          </a:p>
        </p:txBody>
      </p:sp>
      <p:sp>
        <p:nvSpPr>
          <p:cNvPr id="7173" name="Rectangle 2"/>
          <p:cNvSpPr>
            <a:spLocks noGrp="1" noChangeArrowheads="1"/>
          </p:cNvSpPr>
          <p:nvPr>
            <p:ph type="title"/>
          </p:nvPr>
        </p:nvSpPr>
        <p:spPr>
          <a:xfrm>
            <a:off x="1273175" y="111125"/>
            <a:ext cx="7550150" cy="762000"/>
          </a:xfrm>
        </p:spPr>
        <p:txBody>
          <a:bodyPr/>
          <a:lstStyle/>
          <a:p>
            <a:r>
              <a:rPr lang="en-US" sz="2000" b="0" smtClean="0"/>
              <a:t>FAA MODERNIZATION AND REFORM ACT OF 2012</a:t>
            </a:r>
            <a:endParaRPr lang="en-US" sz="2000" smtClean="0"/>
          </a:p>
        </p:txBody>
      </p:sp>
      <p:sp>
        <p:nvSpPr>
          <p:cNvPr id="2" name="TextBox 1"/>
          <p:cNvSpPr txBox="1"/>
          <p:nvPr/>
        </p:nvSpPr>
        <p:spPr>
          <a:xfrm>
            <a:off x="617538" y="1508125"/>
            <a:ext cx="7908925" cy="5078313"/>
          </a:xfrm>
          <a:prstGeom prst="rect">
            <a:avLst/>
          </a:prstGeom>
          <a:noFill/>
        </p:spPr>
        <p:txBody>
          <a:bodyPr>
            <a:spAutoFit/>
          </a:bodyPr>
          <a:lstStyle/>
          <a:p>
            <a:pPr marL="285750" indent="-285750" eaLnBrk="1" hangingPunct="1">
              <a:buFont typeface="Arial" panose="020B0604020202020204" pitchFamily="34" charset="0"/>
              <a:buChar char="•"/>
              <a:defRPr/>
            </a:pPr>
            <a:endParaRPr lang="en-US" dirty="0"/>
          </a:p>
          <a:p>
            <a:pPr eaLnBrk="1" hangingPunct="1">
              <a:defRPr/>
            </a:pPr>
            <a:r>
              <a:rPr lang="en-US" b="1" dirty="0" smtClean="0"/>
              <a:t>FAA Modernization and reform act of 2013</a:t>
            </a:r>
            <a:endParaRPr lang="en-US" b="1" dirty="0"/>
          </a:p>
          <a:p>
            <a:pPr marL="285750" indent="-285750" eaLnBrk="1" hangingPunct="1">
              <a:buFont typeface="Arial" panose="020B0604020202020204" pitchFamily="34" charset="0"/>
              <a:buChar char="•"/>
              <a:defRPr/>
            </a:pPr>
            <a:r>
              <a:rPr lang="en-US" dirty="0"/>
              <a:t>Requires the </a:t>
            </a:r>
            <a:r>
              <a:rPr lang="en-US" dirty="0" smtClean="0"/>
              <a:t>Federal Aviation Administration </a:t>
            </a:r>
            <a:r>
              <a:rPr lang="en-US" dirty="0"/>
              <a:t>to develop a plan to accelerate safely the integration by </a:t>
            </a:r>
            <a:r>
              <a:rPr lang="en-US" b="1" dirty="0"/>
              <a:t>September 30, 2015</a:t>
            </a:r>
            <a:r>
              <a:rPr lang="en-US" dirty="0"/>
              <a:t>, of civil unmanned aircraft systems (</a:t>
            </a:r>
            <a:r>
              <a:rPr lang="en-US" dirty="0" err="1"/>
              <a:t>UASes</a:t>
            </a:r>
            <a:r>
              <a:rPr lang="en-US" dirty="0"/>
              <a:t>, or drones) into the national airspace system</a:t>
            </a:r>
            <a:r>
              <a:rPr lang="en-US" dirty="0" smtClean="0"/>
              <a:t>.</a:t>
            </a:r>
          </a:p>
          <a:p>
            <a:pPr marL="285750" indent="-285750" eaLnBrk="1" hangingPunct="1">
              <a:buFont typeface="Arial" panose="020B0604020202020204" pitchFamily="34" charset="0"/>
              <a:buChar char="•"/>
              <a:defRPr/>
            </a:pPr>
            <a:r>
              <a:rPr lang="en-US" dirty="0" smtClean="0"/>
              <a:t>Establishes the creation of the Joint Planning and Development Office, a multi-agency effort  </a:t>
            </a:r>
            <a:r>
              <a:rPr lang="en-US" dirty="0"/>
              <a:t>is to develop a clear and common understanding of what is required to safely and operate UAS in the NAS (National Airspace System)</a:t>
            </a:r>
          </a:p>
          <a:p>
            <a:pPr eaLnBrk="1" hangingPunct="1">
              <a:defRPr/>
            </a:pPr>
            <a:endParaRPr lang="en-US" dirty="0" smtClean="0"/>
          </a:p>
          <a:p>
            <a:pPr eaLnBrk="1" hangingPunct="1">
              <a:defRPr/>
            </a:pPr>
            <a:r>
              <a:rPr lang="en-US" dirty="0" smtClean="0"/>
              <a:t>The Integration of Civil Unmanned Aircraft Systems (UAS) in the National Airspace System Roadmap was issued on November 7 2013. This document outlines </a:t>
            </a:r>
            <a:r>
              <a:rPr lang="en-US" dirty="0"/>
              <a:t>the FAA strategy </a:t>
            </a:r>
            <a:r>
              <a:rPr lang="en-US" dirty="0" smtClean="0"/>
              <a:t> </a:t>
            </a:r>
            <a:r>
              <a:rPr lang="en-US" dirty="0"/>
              <a:t>in periods of 5 years, with 3 different perspectives:</a:t>
            </a:r>
          </a:p>
          <a:p>
            <a:pPr marL="800100" lvl="1" indent="-342900" eaLnBrk="1" hangingPunct="1">
              <a:buFont typeface="+mj-lt"/>
              <a:buAutoNum type="arabicPeriod"/>
              <a:defRPr/>
            </a:pPr>
            <a:r>
              <a:rPr lang="en-US" dirty="0"/>
              <a:t>Accommodation</a:t>
            </a:r>
          </a:p>
          <a:p>
            <a:pPr marL="800100" lvl="1" indent="-342900" eaLnBrk="1" hangingPunct="1">
              <a:buFont typeface="+mj-lt"/>
              <a:buAutoNum type="arabicPeriod"/>
              <a:defRPr/>
            </a:pPr>
            <a:r>
              <a:rPr lang="en-US" dirty="0"/>
              <a:t>Integration</a:t>
            </a:r>
          </a:p>
          <a:p>
            <a:pPr marL="800100" lvl="1" indent="-342900" eaLnBrk="1" hangingPunct="1">
              <a:buFont typeface="+mj-lt"/>
              <a:buAutoNum type="arabicPeriod"/>
              <a:defRPr/>
            </a:pPr>
            <a:r>
              <a:rPr lang="en-US" dirty="0"/>
              <a:t>Evolution</a:t>
            </a:r>
            <a:br>
              <a:rPr lang="en-US" dirty="0"/>
            </a:br>
            <a:r>
              <a:rPr lang="en-US" dirty="0"/>
              <a:t> </a:t>
            </a:r>
          </a:p>
          <a:p>
            <a:pPr eaLnBrk="1" hangingPunct="1">
              <a:defRPr/>
            </a:pPr>
            <a:endParaRPr lang="en-US" dirty="0"/>
          </a:p>
          <a:p>
            <a:pPr eaLnBrk="1" hangingPunct="1">
              <a:defRPr/>
            </a:pPr>
            <a:endParaRPr lang="en-US" dirty="0"/>
          </a:p>
        </p:txBody>
      </p:sp>
      <p:sp>
        <p:nvSpPr>
          <p:cNvPr id="9" name="Date Placeholder 6"/>
          <p:cNvSpPr>
            <a:spLocks noGrp="1"/>
          </p:cNvSpPr>
          <p:nvPr>
            <p:ph type="dt" sz="quarter" idx="12"/>
          </p:nvPr>
        </p:nvSpPr>
        <p:spPr/>
        <p:txBody>
          <a:bodyPr/>
          <a:lstStyle/>
          <a:p>
            <a:pPr>
              <a:defRPr/>
            </a:pPr>
            <a:r>
              <a:rPr lang="en-US" dirty="0" smtClean="0"/>
              <a:t>January 17, 2014</a:t>
            </a:r>
            <a:endParaRPr lang="en-US" dirty="0"/>
          </a:p>
        </p:txBody>
      </p:sp>
    </p:spTree>
    <p:custDataLst>
      <p:tags r:id="rId1"/>
    </p:custDataLst>
  </p:cSld>
  <p:clrMapOvr>
    <a:masterClrMapping/>
  </p:clrMapOvr>
  <p:transition advTm="48539"/>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0"/>
          </p:nvPr>
        </p:nvSpPr>
        <p:spPr/>
        <p:txBody>
          <a:bodyPr/>
          <a:lstStyle/>
          <a:p>
            <a:pPr>
              <a:defRPr/>
            </a:pPr>
            <a:r>
              <a:rPr lang="en-US" dirty="0"/>
              <a:t>University of Washington</a:t>
            </a:r>
          </a:p>
        </p:txBody>
      </p:sp>
      <p:sp>
        <p:nvSpPr>
          <p:cNvPr id="9219" name="Slide Number Placeholder 5"/>
          <p:cNvSpPr>
            <a:spLocks noGrp="1"/>
          </p:cNvSpPr>
          <p:nvPr>
            <p:ph type="sldNum" sz="quarter" idx="11"/>
          </p:nvPr>
        </p:nvSpPr>
        <p:spPr>
          <a:xfrm>
            <a:off x="304800" y="4679950"/>
            <a:ext cx="2133600"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F033864-ABCD-48F0-B2F4-CF86845B9F25}" type="slidenum">
              <a:rPr lang="en-US" sz="1200" smtClean="0">
                <a:solidFill>
                  <a:schemeClr val="bg1"/>
                </a:solidFill>
              </a:rPr>
              <a:pPr>
                <a:spcBef>
                  <a:spcPct val="0"/>
                </a:spcBef>
                <a:buClrTx/>
                <a:buSzTx/>
                <a:buFontTx/>
                <a:buNone/>
              </a:pPr>
              <a:t>3</a:t>
            </a:fld>
            <a:endParaRPr lang="en-US" sz="1200" smtClean="0">
              <a:solidFill>
                <a:schemeClr val="bg1"/>
              </a:solidFill>
            </a:endParaRPr>
          </a:p>
        </p:txBody>
      </p:sp>
      <p:sp>
        <p:nvSpPr>
          <p:cNvPr id="9221" name="Title 2"/>
          <p:cNvSpPr>
            <a:spLocks noGrp="1"/>
          </p:cNvSpPr>
          <p:nvPr>
            <p:ph type="title"/>
          </p:nvPr>
        </p:nvSpPr>
        <p:spPr/>
        <p:txBody>
          <a:bodyPr/>
          <a:lstStyle/>
          <a:p>
            <a:r>
              <a:rPr lang="en-US" sz="2800" dirty="0" smtClean="0"/>
              <a:t>FAA Strategy</a:t>
            </a:r>
          </a:p>
        </p:txBody>
      </p:sp>
      <p:sp>
        <p:nvSpPr>
          <p:cNvPr id="2" name="TextBox 1"/>
          <p:cNvSpPr txBox="1"/>
          <p:nvPr/>
        </p:nvSpPr>
        <p:spPr>
          <a:xfrm>
            <a:off x="519113" y="1358900"/>
            <a:ext cx="8315325" cy="5078313"/>
          </a:xfrm>
          <a:prstGeom prst="rect">
            <a:avLst/>
          </a:prstGeom>
          <a:noFill/>
        </p:spPr>
        <p:txBody>
          <a:bodyPr>
            <a:spAutoFit/>
          </a:bodyPr>
          <a:lstStyle/>
          <a:p>
            <a:pPr eaLnBrk="1" hangingPunct="1">
              <a:defRPr/>
            </a:pPr>
            <a:r>
              <a:rPr lang="en-US" dirty="0"/>
              <a:t>Main Objectives for UAS:</a:t>
            </a:r>
          </a:p>
          <a:p>
            <a:pPr eaLnBrk="1" hangingPunct="1">
              <a:defRPr/>
            </a:pPr>
            <a:r>
              <a:rPr lang="en-US" dirty="0"/>
              <a:t>• UAS must operate safely, efficiently, and compatibly with service providers and other users of the NAS so that overall safety is not degraded;</a:t>
            </a:r>
          </a:p>
          <a:p>
            <a:pPr eaLnBrk="1" hangingPunct="1">
              <a:defRPr/>
            </a:pPr>
            <a:r>
              <a:rPr lang="en-US" dirty="0"/>
              <a:t>• Routine UAS operations will not require the creation of new special use airspace, or modification of existing special use airspace;</a:t>
            </a:r>
          </a:p>
          <a:p>
            <a:pPr eaLnBrk="1" hangingPunct="1">
              <a:defRPr/>
            </a:pPr>
            <a:r>
              <a:rPr lang="en-US" dirty="0"/>
              <a:t>• Except for some special cases, such as small UAS (</a:t>
            </a:r>
            <a:r>
              <a:rPr lang="en-US" dirty="0" err="1"/>
              <a:t>sUAS</a:t>
            </a:r>
            <a:r>
              <a:rPr lang="en-US" dirty="0"/>
              <a:t>) with very limited operational range, all UAS will require design and airworthiness certification to fly civil operations in the NAS;</a:t>
            </a:r>
          </a:p>
          <a:p>
            <a:pPr eaLnBrk="1" hangingPunct="1">
              <a:defRPr/>
            </a:pPr>
            <a:r>
              <a:rPr lang="en-US" dirty="0"/>
              <a:t>• UAS will comply with ATC instructions, clearances, and procedures when receiving air traffic services;</a:t>
            </a:r>
          </a:p>
          <a:p>
            <a:pPr eaLnBrk="1" hangingPunct="1">
              <a:defRPr/>
            </a:pPr>
            <a:r>
              <a:rPr lang="en-US" dirty="0"/>
              <a:t>• UAS </a:t>
            </a:r>
            <a:r>
              <a:rPr lang="en-US" dirty="0" smtClean="0"/>
              <a:t>pilots </a:t>
            </a:r>
            <a:r>
              <a:rPr lang="en-US" dirty="0"/>
              <a:t>will always have responsibility for the unmanned aircraft while it is operating;</a:t>
            </a:r>
          </a:p>
          <a:p>
            <a:pPr eaLnBrk="1" hangingPunct="1">
              <a:defRPr/>
            </a:pPr>
            <a:endParaRPr lang="en-US" dirty="0" smtClean="0"/>
          </a:p>
          <a:p>
            <a:pPr eaLnBrk="1" hangingPunct="1">
              <a:defRPr/>
            </a:pPr>
            <a:r>
              <a:rPr lang="en-US" dirty="0" smtClean="0"/>
              <a:t>FAA </a:t>
            </a:r>
            <a:r>
              <a:rPr lang="en-US" dirty="0"/>
              <a:t>is currently working on a case by case scenario:</a:t>
            </a:r>
          </a:p>
          <a:p>
            <a:pPr marL="285750" indent="-285750" eaLnBrk="1" hangingPunct="1">
              <a:buFont typeface="Arial" panose="020B0604020202020204" pitchFamily="34" charset="0"/>
              <a:buChar char="•"/>
              <a:defRPr/>
            </a:pPr>
            <a:r>
              <a:rPr lang="en-US" dirty="0"/>
              <a:t>UAS Experimental Airworthiness Certificated is issued by FAA or </a:t>
            </a:r>
            <a:r>
              <a:rPr lang="en-US" dirty="0" err="1"/>
              <a:t>DoD</a:t>
            </a:r>
            <a:endParaRPr lang="en-US" dirty="0"/>
          </a:p>
          <a:p>
            <a:pPr marL="285750" indent="-285750" eaLnBrk="1" hangingPunct="1">
              <a:buFont typeface="Arial" panose="020B0604020202020204" pitchFamily="34" charset="0"/>
              <a:buChar char="•"/>
              <a:defRPr/>
            </a:pPr>
            <a:r>
              <a:rPr lang="en-US" dirty="0" smtClean="0"/>
              <a:t>Research is currently been done to establish a set of standard technologies for UAS, specially to bridge the gap of See And Avoid (SAA)</a:t>
            </a:r>
          </a:p>
          <a:p>
            <a:pPr marL="285750" indent="-285750" eaLnBrk="1" hangingPunct="1">
              <a:buFont typeface="Arial" panose="020B0604020202020204" pitchFamily="34" charset="0"/>
              <a:buChar char="•"/>
              <a:defRPr/>
            </a:pPr>
            <a:endParaRPr lang="en-US" dirty="0"/>
          </a:p>
          <a:p>
            <a:pPr eaLnBrk="1" hangingPunct="1">
              <a:defRPr/>
            </a:pPr>
            <a:r>
              <a:rPr lang="en-US" dirty="0" smtClean="0"/>
              <a:t>. </a:t>
            </a:r>
            <a:endParaRPr lang="en-US" dirty="0"/>
          </a:p>
        </p:txBody>
      </p:sp>
      <p:sp>
        <p:nvSpPr>
          <p:cNvPr id="10" name="Date Placeholder 6"/>
          <p:cNvSpPr>
            <a:spLocks noGrp="1"/>
          </p:cNvSpPr>
          <p:nvPr>
            <p:ph type="dt" sz="quarter" idx="12"/>
          </p:nvPr>
        </p:nvSpPr>
        <p:spPr/>
        <p:txBody>
          <a:bodyPr/>
          <a:lstStyle/>
          <a:p>
            <a:pPr>
              <a:defRPr/>
            </a:pPr>
            <a:r>
              <a:rPr lang="en-US" dirty="0" smtClean="0"/>
              <a:t>January 17, 2014</a:t>
            </a:r>
            <a:endParaRPr lang="en-US" dirty="0"/>
          </a:p>
        </p:txBody>
      </p:sp>
    </p:spTree>
    <p:custDataLst>
      <p:tags r:id="rId1"/>
    </p:custDataLst>
  </p:cSld>
  <p:clrMapOvr>
    <a:masterClrMapping/>
  </p:clrMapOvr>
  <p:transition advTm="74011"/>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University of Washington</a:t>
            </a:r>
          </a:p>
        </p:txBody>
      </p:sp>
      <p:sp>
        <p:nvSpPr>
          <p:cNvPr id="215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948EFF5-0F5E-42D0-9E51-F5987E7AE1F1}" type="slidenum">
              <a:rPr lang="en-US" sz="1200" smtClean="0">
                <a:solidFill>
                  <a:schemeClr val="bg1"/>
                </a:solidFill>
              </a:rPr>
              <a:pPr>
                <a:spcBef>
                  <a:spcPct val="0"/>
                </a:spcBef>
                <a:buClrTx/>
                <a:buSzTx/>
                <a:buFontTx/>
                <a:buNone/>
              </a:pPr>
              <a:t>4</a:t>
            </a:fld>
            <a:endParaRPr lang="en-US" sz="1200" smtClean="0">
              <a:solidFill>
                <a:schemeClr val="bg1"/>
              </a:solidFill>
            </a:endParaRPr>
          </a:p>
        </p:txBody>
      </p:sp>
      <p:sp>
        <p:nvSpPr>
          <p:cNvPr id="6" name="Date Placeholder 5"/>
          <p:cNvSpPr>
            <a:spLocks noGrp="1"/>
          </p:cNvSpPr>
          <p:nvPr>
            <p:ph type="dt" sz="quarter" idx="12"/>
          </p:nvPr>
        </p:nvSpPr>
        <p:spPr/>
        <p:txBody>
          <a:bodyPr/>
          <a:lstStyle/>
          <a:p>
            <a:pPr>
              <a:defRPr/>
            </a:pPr>
            <a:r>
              <a:rPr lang="en-US" dirty="0"/>
              <a:t>November 16, 2013</a:t>
            </a:r>
          </a:p>
        </p:txBody>
      </p:sp>
      <p:sp>
        <p:nvSpPr>
          <p:cNvPr id="21509" name="Rectangle 2"/>
          <p:cNvSpPr>
            <a:spLocks noGrp="1" noChangeArrowheads="1"/>
          </p:cNvSpPr>
          <p:nvPr>
            <p:ph type="title"/>
          </p:nvPr>
        </p:nvSpPr>
        <p:spPr>
          <a:xfrm>
            <a:off x="1268413" y="147638"/>
            <a:ext cx="7680325" cy="762000"/>
          </a:xfrm>
        </p:spPr>
        <p:txBody>
          <a:bodyPr/>
          <a:lstStyle/>
          <a:p>
            <a:pPr algn="ctr" eaLnBrk="1" hangingPunct="1"/>
            <a:r>
              <a:rPr lang="en-US" sz="2400" smtClean="0"/>
              <a:t>Mid and Long Term: Integration and Evolution</a:t>
            </a:r>
          </a:p>
        </p:txBody>
      </p:sp>
      <p:sp>
        <p:nvSpPr>
          <p:cNvPr id="2" name="TextBox 1"/>
          <p:cNvSpPr txBox="1"/>
          <p:nvPr/>
        </p:nvSpPr>
        <p:spPr>
          <a:xfrm>
            <a:off x="236538" y="1238250"/>
            <a:ext cx="8567737" cy="3416300"/>
          </a:xfrm>
          <a:prstGeom prst="rect">
            <a:avLst/>
          </a:prstGeom>
          <a:noFill/>
        </p:spPr>
        <p:txBody>
          <a:bodyPr>
            <a:spAutoFit/>
          </a:bodyPr>
          <a:lstStyle/>
          <a:p>
            <a:pPr eaLnBrk="1" hangingPunct="1">
              <a:defRPr/>
            </a:pPr>
            <a:r>
              <a:rPr lang="en-US" dirty="0"/>
              <a:t>What is going to drive the Integration and Evolution phase of the UAS integration into the NAS is highlight going to depend on the results done in the next 5 years. Some points that are expected to be addressed are: </a:t>
            </a:r>
          </a:p>
          <a:p>
            <a:pPr eaLnBrk="1" hangingPunct="1">
              <a:defRPr/>
            </a:pPr>
            <a:endParaRPr lang="en-US" dirty="0"/>
          </a:p>
          <a:p>
            <a:pPr marL="285750" indent="-285750" eaLnBrk="1" hangingPunct="1">
              <a:buFont typeface="Arial" panose="020B0604020202020204" pitchFamily="34" charset="0"/>
              <a:buChar char="•"/>
              <a:defRPr/>
            </a:pPr>
            <a:r>
              <a:rPr lang="en-US" dirty="0"/>
              <a:t>Rules and Regulations</a:t>
            </a:r>
          </a:p>
          <a:p>
            <a:pPr marL="285750" indent="-285750" eaLnBrk="1" hangingPunct="1">
              <a:buFont typeface="Arial" panose="020B0604020202020204" pitchFamily="34" charset="0"/>
              <a:buChar char="•"/>
              <a:defRPr/>
            </a:pPr>
            <a:r>
              <a:rPr lang="en-US" dirty="0"/>
              <a:t>Airworthiness Certification of the UAS</a:t>
            </a:r>
          </a:p>
          <a:p>
            <a:pPr marL="285750" indent="-285750" eaLnBrk="1" hangingPunct="1">
              <a:buFont typeface="Arial" panose="020B0604020202020204" pitchFamily="34" charset="0"/>
              <a:buChar char="•"/>
              <a:defRPr/>
            </a:pPr>
            <a:r>
              <a:rPr lang="en-US" dirty="0"/>
              <a:t>Training (Pilot, </a:t>
            </a:r>
            <a:r>
              <a:rPr lang="en-US" dirty="0" err="1"/>
              <a:t>Flightcrew</a:t>
            </a:r>
            <a:r>
              <a:rPr lang="en-US" dirty="0"/>
              <a:t> Member, Mechanic, and Air Traffic Controller)</a:t>
            </a:r>
          </a:p>
          <a:p>
            <a:pPr marL="285750" indent="-285750" eaLnBrk="1" hangingPunct="1">
              <a:buFont typeface="Arial" panose="020B0604020202020204" pitchFamily="34" charset="0"/>
              <a:buChar char="•"/>
              <a:defRPr/>
            </a:pPr>
            <a:r>
              <a:rPr lang="en-US" dirty="0"/>
              <a:t>In-flight Procedures:</a:t>
            </a:r>
          </a:p>
          <a:p>
            <a:pPr marL="800100" lvl="1" indent="-342900" eaLnBrk="1" hangingPunct="1">
              <a:buFont typeface="+mj-lt"/>
              <a:buAutoNum type="arabicPeriod"/>
              <a:defRPr/>
            </a:pPr>
            <a:r>
              <a:rPr lang="en-US" dirty="0"/>
              <a:t> Development of a UAS handbook for pilot and instructors;</a:t>
            </a:r>
          </a:p>
          <a:p>
            <a:pPr marL="800100" lvl="1" indent="-342900" eaLnBrk="1" hangingPunct="1">
              <a:buFont typeface="+mj-lt"/>
              <a:buAutoNum type="arabicPeriod"/>
              <a:defRPr/>
            </a:pPr>
            <a:r>
              <a:rPr lang="en-US" dirty="0"/>
              <a:t> Development of UAS mechanic training and certificate process; </a:t>
            </a:r>
          </a:p>
          <a:p>
            <a:pPr marL="800100" lvl="1" indent="-342900" eaLnBrk="1" hangingPunct="1">
              <a:buFont typeface="+mj-lt"/>
              <a:buAutoNum type="arabicPeriod"/>
              <a:defRPr/>
            </a:pPr>
            <a:r>
              <a:rPr lang="en-US" dirty="0"/>
              <a:t>And development of flight crew security requirements by the relevant United States Government agencies.</a:t>
            </a:r>
          </a:p>
        </p:txBody>
      </p:sp>
      <p:pic>
        <p:nvPicPr>
          <p:cNvPr id="21511" name="Audio 24">
            <a:hlinkClick r:id="" action="ppaction://media"/>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0413" y="6094413"/>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advTm="51792"/>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ORDWRAP" val="0"/>
  <p:tag name="DEFAULTWIDTH" val="695"/>
  <p:tag name="DEFAULTHEIGHT" val="482"/>
</p:tagLst>
</file>

<file path=ppt/tags/tag2.xml><?xml version="1.0" encoding="utf-8"?>
<p:tagLst xmlns:a="http://schemas.openxmlformats.org/drawingml/2006/main" xmlns:r="http://schemas.openxmlformats.org/officeDocument/2006/relationships" xmlns:p="http://schemas.openxmlformats.org/presentationml/2006/main">
  <p:tag name="TIMING" val="|5.7|5.6|5.8|11|8.6|14.8"/>
</p:tagLst>
</file>

<file path=ppt/tags/tag3.xml><?xml version="1.0" encoding="utf-8"?>
<p:tagLst xmlns:a="http://schemas.openxmlformats.org/drawingml/2006/main" xmlns:r="http://schemas.openxmlformats.org/officeDocument/2006/relationships" xmlns:p="http://schemas.openxmlformats.org/presentationml/2006/main">
  <p:tag name="TIMING" val="|14.4"/>
</p:tagLst>
</file>

<file path=ppt/tags/tag4.xml><?xml version="1.0" encoding="utf-8"?>
<p:tagLst xmlns:a="http://schemas.openxmlformats.org/drawingml/2006/main" xmlns:r="http://schemas.openxmlformats.org/officeDocument/2006/relationships" xmlns:p="http://schemas.openxmlformats.org/presentationml/2006/main">
  <p:tag name="TIMING" val="|5.7|5.6|5.8|11|8.6|14.8"/>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Garamond" pitchFamily="18" charset="0"/>
          </a:defRPr>
        </a:defPPr>
      </a:lstStyle>
    </a:spDef>
    <a:lnDef>
      <a:spPr bwMode="auto">
        <a:solidFill>
          <a:schemeClr val="accent1"/>
        </a:solidFill>
        <a:ln w="19050" cap="flat" cmpd="sng" algn="ctr">
          <a:solidFill>
            <a:schemeClr val="tx1"/>
          </a:solidFill>
          <a:prstDash val="solid"/>
          <a:round/>
          <a:headEnd type="none" w="med" len="med"/>
          <a:tailEnd type="none" w="med" len="med"/>
        </a:ln>
        <a:effectLst/>
      </a:spPr>
      <a:body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64593</TotalTime>
  <Words>836</Words>
  <Application>Microsoft Office PowerPoint</Application>
  <PresentationFormat>On-screen Show (4:3)</PresentationFormat>
  <Paragraphs>61</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Wingdings</vt:lpstr>
      <vt:lpstr>Arial</vt:lpstr>
      <vt:lpstr>Times New Roman</vt:lpstr>
      <vt:lpstr>Garamond</vt:lpstr>
      <vt:lpstr>Pixel</vt:lpstr>
      <vt:lpstr>FAA National Airspace Integration  Research and Literature Review  </vt:lpstr>
      <vt:lpstr>FAA MODERNIZATION AND REFORM ACT OF 2012</vt:lpstr>
      <vt:lpstr>FAA Strategy</vt:lpstr>
      <vt:lpstr>Mid and Long Term: Integration and Evolution</vt:lpstr>
    </vt:vector>
  </TitlesOfParts>
  <Company>University of Washington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lum</dc:creator>
  <cp:lastModifiedBy>Fico</cp:lastModifiedBy>
  <cp:revision>4086</cp:revision>
  <dcterms:created xsi:type="dcterms:W3CDTF">1601-01-01T00:00:00Z</dcterms:created>
  <dcterms:modified xsi:type="dcterms:W3CDTF">2014-01-17T08:32:45Z</dcterms:modified>
</cp:coreProperties>
</file>