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6"/>
  </p:notesMasterIdLst>
  <p:handoutMasterIdLst>
    <p:handoutMasterId r:id="rId7"/>
  </p:handoutMasterIdLst>
  <p:sldIdLst>
    <p:sldId id="538" r:id="rId2"/>
    <p:sldId id="1000" r:id="rId3"/>
    <p:sldId id="1005" r:id="rId4"/>
    <p:sldId id="1004" r:id="rId5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8"/>
      <p:bold r:id="rId9"/>
      <p:italic r:id="rId10"/>
    </p:embeddedFont>
  </p:embeddedFontLst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2D05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85" autoAdjust="0"/>
    <p:restoredTop sz="91144" autoAdjust="0"/>
  </p:normalViewPr>
  <p:slideViewPr>
    <p:cSldViewPr snapToGrid="0">
      <p:cViewPr varScale="1">
        <p:scale>
          <a:sx n="68" d="100"/>
          <a:sy n="68" d="100"/>
        </p:scale>
        <p:origin x="8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58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178D8B57-81C9-4707-B7E5-5A5D67F95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0863621F-474C-4DA4-8279-2543820F2C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7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9CA36D5D-C39E-4A35-B114-9927810D8E04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65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621F-474C-4DA4-8279-2543820F2CE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6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350E-0EDA-497E-8659-D183C9CD3C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Autonomous Flight Systems Laboratory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3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8631-A1EB-4626-AAFC-0D6C864600B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F7696-EB99-4082-A4CE-D8F388C374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3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2D423-F084-4544-9491-8931236402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0604A-4534-4519-BE11-2A87FB661DB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2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8D519-1456-4DD6-BD8E-8F3EA970EE4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0662-DD84-4BF6-952F-98495FE37EE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2F339-82F9-411E-99EE-BDAAF66BF4E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9ED76-CD24-4701-A1EF-5C7C884FCB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AC212-3BDC-41F2-9A5C-CCF36CAF082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3ECC2-4EAB-41E6-89B9-92FC4F558BA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0CC37-3CF8-4E49-BDFF-F53272FD8E0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1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5E6D4-F705-462B-ACC5-F3A0885BBBB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86FD9-BEC5-4CC1-8072-D994C032FB8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D0B77E2-ED7B-4077-8B81-B687508E091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sa.nato.int/nsa/zPublic/stanags/current/4586eed02a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1662113"/>
            <a:ext cx="8104188" cy="203517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panose="020B0604020202020204" pitchFamily="34" charset="0"/>
              </a:rPr>
              <a:t>STANAG 4586</a:t>
            </a:r>
            <a:br>
              <a:rPr lang="en-US" dirty="0" smtClean="0">
                <a:latin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</a:rPr>
              <a:t>Literature Review Overview</a:t>
            </a: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13657" y="4071938"/>
            <a:ext cx="8316686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Christopher 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Lum PhD		</a:t>
            </a: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		lum@uw.edu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  <a:p>
            <a:pPr algn="ctr" eaLnBrk="1" hangingPunct="1"/>
            <a:endParaRPr lang="en-US" sz="2000" b="1" dirty="0" smtClean="0">
              <a:solidFill>
                <a:srgbClr val="FFFFFF"/>
              </a:solidFill>
              <a:latin typeface="+mn-lt"/>
            </a:endParaRPr>
          </a:p>
          <a:p>
            <a:pPr eaLnBrk="1" hangingPunct="1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Kevin Ueunten, Master Student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		</a:t>
            </a:r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kueunten@gmail.com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0123" y="5738813"/>
            <a:ext cx="424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/>
                </a:solidFill>
                <a:latin typeface="+mn-lt"/>
              </a:rPr>
              <a:t>January 17, 2014</a:t>
            </a:r>
            <a:endParaRPr lang="en-US" sz="20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STANAG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2962"/>
            <a:ext cx="9144000" cy="513631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Level 1: “Indirect receipt/transmission of UAV related data and metadata”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You gather information about the UAV via radar or other sensors</a:t>
            </a:r>
          </a:p>
          <a:p>
            <a:pPr marL="0" indent="0">
              <a:buNone/>
            </a:pPr>
            <a:r>
              <a:rPr lang="en-US" sz="2000" dirty="0" smtClean="0"/>
              <a:t>Level 2: “Direct receipt / transmission of UAV related data and metadata”</a:t>
            </a:r>
          </a:p>
          <a:p>
            <a:pPr marL="0" indent="0">
              <a:buNone/>
            </a:pPr>
            <a:r>
              <a:rPr lang="en-US" sz="2000" dirty="0"/>
              <a:t>	O</a:t>
            </a:r>
            <a:r>
              <a:rPr lang="en-US" sz="2000" dirty="0" smtClean="0"/>
              <a:t>ther UAV provides you information on itself</a:t>
            </a:r>
          </a:p>
          <a:p>
            <a:pPr marL="0" indent="0">
              <a:buNone/>
            </a:pPr>
            <a:r>
              <a:rPr lang="en-US" sz="2000" dirty="0" smtClean="0"/>
              <a:t>Level 3: “Control and monitoring of the UAV payload, not the unit”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You control only the payload but you do not fly the UAV</a:t>
            </a:r>
          </a:p>
          <a:p>
            <a:pPr marL="0" indent="0">
              <a:buNone/>
            </a:pPr>
            <a:r>
              <a:rPr lang="en-US" sz="2000" dirty="0" smtClean="0"/>
              <a:t>Level 4: “Control and monitoring of the UAV without launch and recovery”</a:t>
            </a:r>
          </a:p>
          <a:p>
            <a:pPr marL="0" indent="0">
              <a:buNone/>
            </a:pPr>
            <a:r>
              <a:rPr lang="en-US" sz="2000" dirty="0" smtClean="0"/>
              <a:t>	You only fly the UAV but do not take off or land</a:t>
            </a:r>
          </a:p>
          <a:p>
            <a:pPr marL="0" indent="0">
              <a:buNone/>
            </a:pPr>
            <a:r>
              <a:rPr lang="en-US" sz="2000" dirty="0" smtClean="0"/>
              <a:t>Level 5: “Control and monitoring of the UAV including launch and recovery”</a:t>
            </a:r>
          </a:p>
          <a:p>
            <a:pPr marL="0" indent="0">
              <a:buNone/>
            </a:pPr>
            <a:r>
              <a:rPr lang="en-US" sz="2000" dirty="0" smtClean="0"/>
              <a:t>	You control the UAV from takeoff and landing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*Quotes are directly from </a:t>
            </a:r>
            <a:r>
              <a:rPr lang="en-US" sz="2000" dirty="0"/>
              <a:t>Lockheed Martin’s </a:t>
            </a:r>
            <a:r>
              <a:rPr lang="en-US" sz="2000" dirty="0" smtClean="0"/>
              <a:t>website</a:t>
            </a:r>
          </a:p>
          <a:p>
            <a:pPr marL="0" indent="0">
              <a:buNone/>
            </a:pPr>
            <a:r>
              <a:rPr lang="en-US" sz="2000" dirty="0" smtClean="0"/>
              <a:t>**A UAV may have multiple levels</a:t>
            </a:r>
          </a:p>
          <a:p>
            <a:pPr marL="0" indent="0">
              <a:buNone/>
            </a:pPr>
            <a:r>
              <a:rPr lang="en-US" sz="2000" dirty="0"/>
              <a:t>For ex: if you fly the UAV and control the payload you have level 3 and level 4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30662-DD84-4BF6-952F-98495FE37E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STANAG Messages Useful for </a:t>
            </a:r>
            <a:r>
              <a:rPr lang="en-US" dirty="0" err="1" smtClean="0"/>
              <a:t>CAPlugin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2962"/>
            <a:ext cx="9144000" cy="5136316"/>
          </a:xfrm>
        </p:spPr>
        <p:txBody>
          <a:bodyPr numCol="1"/>
          <a:lstStyle/>
          <a:p>
            <a:pPr marL="0" indent="0">
              <a:buNone/>
            </a:pPr>
            <a:r>
              <a:rPr lang="en-US" sz="2000" dirty="0" smtClean="0"/>
              <a:t>These two STANAG Messages are the most useful for the </a:t>
            </a:r>
            <a:r>
              <a:rPr lang="en-US" sz="2000" dirty="0" err="1" smtClean="0"/>
              <a:t>CAPlugin</a:t>
            </a:r>
            <a:r>
              <a:rPr lang="en-US" sz="2000" dirty="0" smtClean="0"/>
              <a:t>: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STANAG Message #101: Inertial state (allowable max latency 1,000 </a:t>
            </a:r>
            <a:r>
              <a:rPr lang="en-US" sz="2000" dirty="0" err="1" smtClean="0"/>
              <a:t>msec</a:t>
            </a:r>
            <a:r>
              <a:rPr lang="en-US" sz="2000" dirty="0" smtClean="0"/>
              <a:t>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STANAG Message #110: From waypoint to next waypoint (allowable max latency 2,000 </a:t>
            </a:r>
            <a:r>
              <a:rPr lang="en-US" sz="2000" dirty="0" err="1" smtClean="0"/>
              <a:t>msec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These two messages are vital for the plugin because they provide information on the following: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UAV’s position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UAV’s speed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UAV’s acceleration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UAV’s previous waypoint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UAV’s current waypoint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UAV’s next waypoint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30662-DD84-4BF6-952F-98495FE37E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Resource: STANAG 4586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6" y="2533566"/>
            <a:ext cx="3850106" cy="179086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Go to the following URL, for a copy of STANAG 4586: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http://nsa.nato.int/nsa/zPublic/stanags/current/4586eed02a2.pdf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10" y="1187235"/>
            <a:ext cx="3888623" cy="539662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17,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30662-DD84-4BF6-952F-98495FE37E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65488</TotalTime>
  <Words>151</Words>
  <Application>Microsoft Office PowerPoint</Application>
  <PresentationFormat>On-screen Show (4:3)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Wingdings</vt:lpstr>
      <vt:lpstr>Garamond</vt:lpstr>
      <vt:lpstr>Times New Roman</vt:lpstr>
      <vt:lpstr>Arial</vt:lpstr>
      <vt:lpstr>Pixel</vt:lpstr>
      <vt:lpstr>STANAG 4586 Literature Review Overview</vt:lpstr>
      <vt:lpstr>STANAG Levels</vt:lpstr>
      <vt:lpstr>STANAG Messages Useful for CAPlugin</vt:lpstr>
      <vt:lpstr>Useful Resource: STANAG 4586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Kevin Ueunten</cp:lastModifiedBy>
  <cp:revision>4164</cp:revision>
  <dcterms:created xsi:type="dcterms:W3CDTF">1601-01-01T00:00:00Z</dcterms:created>
  <dcterms:modified xsi:type="dcterms:W3CDTF">2014-01-17T15:57:45Z</dcterms:modified>
</cp:coreProperties>
</file>