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538" r:id="rId2"/>
    <p:sldId id="980" r:id="rId3"/>
    <p:sldId id="982" r:id="rId4"/>
    <p:sldId id="983" r:id="rId5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8"/>
      <p:bold r:id="rId9"/>
      <p:italic r:id="rId10"/>
    </p:embeddedFont>
  </p:embeddedFont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9668" autoAdjust="0"/>
  </p:normalViewPr>
  <p:slideViewPr>
    <p:cSldViewPr snapToGrid="0">
      <p:cViewPr>
        <p:scale>
          <a:sx n="80" d="100"/>
          <a:sy n="80" d="100"/>
        </p:scale>
        <p:origin x="-2478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46770C8-FE71-4426-83BC-7B83176FC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2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0C728AD-18ED-4A39-884D-40276E182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9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7C6D970E-3F0C-44D0-BC4E-488034EBEBC5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3712DB6-0B61-4571-9B84-C4327747DCB9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3712DB6-0B61-4571-9B84-C4327747DCB9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3712DB6-0B61-4571-9B84-C4327747DCB9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Arial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Arial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bg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9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29589-0641-4474-B041-68A3A63D2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CA698-50A8-43C0-A3DA-9E5DE4BB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FE57-AD5B-401C-9D80-6B079659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9D308-7978-4276-8A4E-2BE858814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9890C-79C8-46B0-A42A-9D1915AC2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BEA84-E406-4CDC-8025-1CD4F99BB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598B-E215-4726-B846-CEE41886E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5E77-F7F1-4602-8202-0C22CFE84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30204-469B-4F91-8429-018989A8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50A59-BE22-4BCD-8242-3252BA6E2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B63FA-861F-430C-BA58-538766C64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9261B-2F0E-4763-9F9B-16AD3C15A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3415B-25BD-4EA4-A6AD-9FC65C410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872496-1D1F-4C57-B528-B69CC4E84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February 14, 2014</a:t>
            </a:r>
            <a:endParaRPr lang="en-US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80325" y="1875869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Arial" charset="0"/>
              </a:rPr>
              <a:t>User Interface Research for </a:t>
            </a:r>
            <a:r>
              <a:rPr lang="en-US" altLang="en-US" dirty="0" err="1" smtClean="0">
                <a:latin typeface="Arial" charset="0"/>
              </a:rPr>
              <a:t>CAPlugin</a:t>
            </a:r>
            <a:r>
              <a:rPr lang="en-US" altLang="en-US" dirty="0" smtClean="0">
                <a:latin typeface="Arial" charset="0"/>
              </a:rPr>
              <a:t> 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603657" y="4071938"/>
            <a:ext cx="7851569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Dai Tsukada				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	</a:t>
            </a:r>
            <a:r>
              <a:rPr lang="en-US" sz="2000" b="1" dirty="0" err="1" smtClean="0">
                <a:solidFill>
                  <a:srgbClr val="FFFFFF"/>
                </a:solidFill>
                <a:latin typeface="+mn-lt"/>
              </a:rPr>
              <a:t>dat@</a:t>
            </a:r>
            <a:r>
              <a:rPr lang="en-US" sz="2000" b="1" dirty="0" err="1">
                <a:solidFill>
                  <a:srgbClr val="FFFFFF"/>
                </a:solidFill>
                <a:latin typeface="+mn-lt"/>
              </a:rPr>
              <a:t>uw.edu</a:t>
            </a:r>
            <a:endParaRPr lang="en-US" sz="2000" b="1" dirty="0" smtClean="0">
              <a:solidFill>
                <a:srgbClr val="FFFFFF"/>
              </a:solidFill>
              <a:latin typeface="+mn-lt"/>
            </a:endParaRPr>
          </a:p>
          <a:p>
            <a:pPr eaLnBrk="1" hangingPunct="1"/>
            <a:endParaRPr lang="en-US" sz="2000" b="1" dirty="0" smtClean="0">
              <a:solidFill>
                <a:srgbClr val="FFFFFF"/>
              </a:solidFill>
              <a:latin typeface="+mn-lt"/>
            </a:endParaRPr>
          </a:p>
          <a:p>
            <a:pPr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Christopher Lum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		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		lum@uw.edu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123" y="5738813"/>
            <a:ext cx="424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  <a:latin typeface="+mn-lt"/>
              </a:rPr>
              <a:t>February 14, 2014</a:t>
            </a:r>
            <a:endParaRPr lang="en-US" sz="20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14, 2014</a:t>
            </a:r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Workflow of this research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3635" y="1611973"/>
            <a:ext cx="4427537" cy="4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AutoNum type="arabicPeriod"/>
            </a:pPr>
            <a:r>
              <a:rPr lang="en-US" altLang="en-US" sz="2000" b="1" dirty="0" smtClean="0">
                <a:latin typeface="Arial" charset="0"/>
              </a:rPr>
              <a:t>Conduct Focus Group</a:t>
            </a:r>
            <a:endParaRPr lang="en-US" altLang="en-US" sz="2000" b="1" dirty="0" smtClean="0"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Insitu </a:t>
            </a:r>
            <a:r>
              <a:rPr lang="en-US" altLang="en-US" sz="2000" dirty="0" smtClean="0">
                <a:latin typeface="Arial" charset="0"/>
              </a:rPr>
              <a:t>operators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Other UAS operators and pilots</a:t>
            </a:r>
            <a:endParaRPr lang="en-US" altLang="en-US" sz="2000" dirty="0" smtClean="0">
              <a:latin typeface="Arial" charset="0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en-US" sz="2000" dirty="0" smtClean="0">
              <a:latin typeface="Arial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Tx/>
              <a:buAutoNum type="arabicPeriod"/>
            </a:pPr>
            <a:r>
              <a:rPr lang="en-US" altLang="en-US" sz="2000" b="1" dirty="0" smtClean="0">
                <a:latin typeface="Arial" charset="0"/>
              </a:rPr>
              <a:t>Mockup UI prototypes</a:t>
            </a:r>
            <a:endParaRPr lang="en-US" altLang="en-US" sz="2000" b="1" dirty="0"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err="1" smtClean="0">
                <a:latin typeface="Arial" charset="0"/>
              </a:rPr>
              <a:t>Balsamiq</a:t>
            </a:r>
            <a:endParaRPr lang="en-US" altLang="en-US" sz="2000" dirty="0">
              <a:latin typeface="Arial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AutoNum type="arabicPeriod"/>
            </a:pPr>
            <a:endParaRPr lang="en-US" altLang="en-US" sz="2000" b="1" dirty="0" smtClean="0">
              <a:latin typeface="Arial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AutoNum type="arabicPeriod"/>
            </a:pPr>
            <a:r>
              <a:rPr lang="en-US" altLang="en-US" sz="2000" b="1" dirty="0" smtClean="0">
                <a:latin typeface="Arial" charset="0"/>
              </a:rPr>
              <a:t>Research </a:t>
            </a:r>
            <a:r>
              <a:rPr lang="en-US" altLang="en-US" sz="2000" b="1" dirty="0" smtClean="0">
                <a:latin typeface="Arial" charset="0"/>
              </a:rPr>
              <a:t>Suitable UI Controls</a:t>
            </a:r>
            <a:endParaRPr lang="en-US" altLang="en-US" sz="2000" b="1" dirty="0" smtClean="0">
              <a:latin typeface="Arial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WPF </a:t>
            </a:r>
            <a:r>
              <a:rPr lang="en-US" altLang="en-US" sz="2000" dirty="0" smtClean="0">
                <a:latin typeface="Arial" charset="0"/>
              </a:rPr>
              <a:t>research</a:t>
            </a:r>
            <a:endParaRPr lang="en-US" altLang="en-US" sz="2000" dirty="0">
              <a:latin typeface="Arial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AutoNum type="arabicPeriod"/>
            </a:pPr>
            <a:endParaRPr lang="en-US" altLang="en-US" sz="2000" b="1" dirty="0" smtClean="0">
              <a:latin typeface="Arial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AutoNum type="arabicPeriod"/>
            </a:pPr>
            <a:r>
              <a:rPr lang="en-US" altLang="en-US" sz="2000" b="1" dirty="0" smtClean="0">
                <a:latin typeface="Arial" charset="0"/>
              </a:rPr>
              <a:t>Prototype of  </a:t>
            </a:r>
            <a:r>
              <a:rPr lang="en-US" altLang="en-US" sz="2000" b="1" dirty="0" smtClean="0">
                <a:latin typeface="Arial" charset="0"/>
              </a:rPr>
              <a:t>UI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err="1" smtClean="0">
                <a:latin typeface="Arial" charset="0"/>
              </a:rPr>
              <a:t>CAPlug</a:t>
            </a:r>
            <a:r>
              <a:rPr lang="en-US" altLang="en-US" sz="2000" dirty="0" smtClean="0">
                <a:latin typeface="Arial" charset="0"/>
              </a:rPr>
              <a:t>-In</a:t>
            </a:r>
            <a:endParaRPr lang="en-US" altLang="en-US" sz="2000" dirty="0" smtClean="0">
              <a:latin typeface="Arial" charset="0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en-US" sz="2400" dirty="0" smtClean="0"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latin typeface="Arial" charset="0"/>
            </a:endParaRPr>
          </a:p>
        </p:txBody>
      </p:sp>
      <p:pic>
        <p:nvPicPr>
          <p:cNvPr id="2" name="Picture 1" descr="Screen shot 2014-02-12 at 1.26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2" y="1537893"/>
            <a:ext cx="3127375" cy="3088072"/>
          </a:xfrm>
          <a:prstGeom prst="rect">
            <a:avLst/>
          </a:prstGeom>
        </p:spPr>
      </p:pic>
      <p:pic>
        <p:nvPicPr>
          <p:cNvPr id="3" name="Picture 2" descr="Screen shot 2014-02-12 at 1.26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00" y="3593753"/>
            <a:ext cx="3016250" cy="25213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0371955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14, 2014</a:t>
            </a:r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UI Prototype (Complete UI)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63935" y="1513007"/>
            <a:ext cx="2188535" cy="133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4763" lvl="1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en-US" sz="1600" u="sng" dirty="0" smtClean="0">
                <a:latin typeface="Arial" charset="0"/>
              </a:rPr>
              <a:t>Perspective Entity</a:t>
            </a:r>
            <a:endParaRPr lang="en-US" altLang="en-US" sz="1600" u="sng" dirty="0" smtClean="0">
              <a:latin typeface="Arial" charset="0"/>
            </a:endParaRPr>
          </a:p>
          <a:p>
            <a:pPr marL="290513" lvl="1" indent="-28575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1600" dirty="0" smtClean="0">
                <a:latin typeface="Arial" charset="0"/>
              </a:rPr>
              <a:t>Assess </a:t>
            </a:r>
            <a:r>
              <a:rPr lang="en-US" altLang="en-US" sz="1600" dirty="0" smtClean="0">
                <a:latin typeface="Arial" charset="0"/>
              </a:rPr>
              <a:t>current and predicted situation </a:t>
            </a:r>
            <a:r>
              <a:rPr lang="en-US" altLang="en-US" sz="1600" dirty="0" smtClean="0">
                <a:latin typeface="Arial" charset="0"/>
              </a:rPr>
              <a:t>from the point of view of </a:t>
            </a:r>
            <a:r>
              <a:rPr lang="en-US" altLang="en-US" sz="1600" dirty="0" smtClean="0">
                <a:latin typeface="Arial" charset="0"/>
              </a:rPr>
              <a:t>the perspective entity</a:t>
            </a:r>
            <a:endParaRPr lang="en-US" altLang="en-US" sz="1600" dirty="0"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63935" y="3466458"/>
            <a:ext cx="2188535" cy="96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4763" lvl="1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en-US" sz="1600" u="sng" dirty="0" smtClean="0">
                <a:latin typeface="Arial" charset="0"/>
              </a:rPr>
              <a:t>Manage Entities</a:t>
            </a:r>
          </a:p>
          <a:p>
            <a:pPr marL="290513" lvl="1" indent="-28575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1600" dirty="0" smtClean="0">
                <a:latin typeface="Arial" charset="0"/>
              </a:rPr>
              <a:t>Allow user to manage the vehicles that the plug-in is keeping track of.</a:t>
            </a:r>
            <a:endParaRPr lang="en-US" altLang="en-US" sz="1600" dirty="0">
              <a:latin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63936" y="5106747"/>
            <a:ext cx="2084118" cy="104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4763" lvl="1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en-US" sz="1600" u="sng" dirty="0" smtClean="0">
                <a:latin typeface="Arial" charset="0"/>
              </a:rPr>
              <a:t>Edit Entities</a:t>
            </a:r>
          </a:p>
          <a:p>
            <a:pPr marL="290513" lvl="1" indent="-28575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1600" dirty="0" smtClean="0">
                <a:latin typeface="Arial" charset="0"/>
              </a:rPr>
              <a:t>Set various parameters for </a:t>
            </a:r>
            <a:r>
              <a:rPr lang="en-US" altLang="en-US" sz="1600" dirty="0" smtClean="0">
                <a:latin typeface="Arial" charset="0"/>
              </a:rPr>
              <a:t>plug-ins </a:t>
            </a:r>
            <a:r>
              <a:rPr lang="en-US" altLang="en-US" sz="1600" dirty="0" smtClean="0">
                <a:latin typeface="Arial" charset="0"/>
              </a:rPr>
              <a:t>vehicles</a:t>
            </a:r>
            <a:endParaRPr lang="en-US" altLang="en-US" sz="1600" dirty="0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405" y="1230590"/>
            <a:ext cx="6706156" cy="5338865"/>
            <a:chOff x="171229" y="1717475"/>
            <a:chExt cx="5593278" cy="426406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29" y="1717475"/>
              <a:ext cx="5593278" cy="426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481" y="1880183"/>
              <a:ext cx="1914525" cy="396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Arrow Connector 4"/>
          <p:cNvCxnSpPr/>
          <p:nvPr/>
        </p:nvCxnSpPr>
        <p:spPr bwMode="auto">
          <a:xfrm flipH="1">
            <a:off x="6293922" y="1662545"/>
            <a:ext cx="667560" cy="1068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6069815" y="3673189"/>
            <a:ext cx="891668" cy="1269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6293922" y="5285210"/>
            <a:ext cx="590371" cy="1180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01213696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14, 2014</a:t>
            </a:r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UI </a:t>
            </a:r>
            <a:r>
              <a:rPr lang="en-US" altLang="en-US" dirty="0" smtClean="0"/>
              <a:t>Controls </a:t>
            </a:r>
            <a:r>
              <a:rPr lang="en-US" altLang="en-US" dirty="0"/>
              <a:t>R</a:t>
            </a:r>
            <a:r>
              <a:rPr lang="en-US" altLang="en-US" dirty="0" smtClean="0"/>
              <a:t>esearch</a:t>
            </a:r>
            <a:endParaRPr lang="en-US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1464" y="1374466"/>
            <a:ext cx="5649458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1" dirty="0" smtClean="0">
                <a:latin typeface="Arial" charset="0"/>
              </a:rPr>
              <a:t>Research Focus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>
                <a:latin typeface="Arial" charset="0"/>
              </a:rPr>
              <a:t>How to provide easy and intuitive control for operators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Study </a:t>
            </a:r>
            <a:r>
              <a:rPr lang="en-US" altLang="en-US" sz="2000" dirty="0">
                <a:latin typeface="Arial" charset="0"/>
              </a:rPr>
              <a:t>appropriate </a:t>
            </a:r>
            <a:r>
              <a:rPr lang="en-US" altLang="en-US" sz="2000" dirty="0" smtClean="0">
                <a:latin typeface="Arial" charset="0"/>
              </a:rPr>
              <a:t>controls </a:t>
            </a:r>
            <a:r>
              <a:rPr lang="en-US" altLang="en-US" sz="2000" dirty="0">
                <a:latin typeface="Arial" charset="0"/>
              </a:rPr>
              <a:t>for 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each UI section in the </a:t>
            </a:r>
            <a:r>
              <a:rPr lang="en-US" altLang="en-US" sz="2000" dirty="0" err="1" smtClean="0">
                <a:latin typeface="Arial" charset="0"/>
              </a:rPr>
              <a:t>CAPlug</a:t>
            </a:r>
            <a:r>
              <a:rPr lang="en-US" altLang="en-US" sz="2000" dirty="0" smtClean="0">
                <a:latin typeface="Arial" charset="0"/>
              </a:rPr>
              <a:t>-In</a:t>
            </a:r>
            <a:endParaRPr lang="en-US" altLang="en-US" sz="2000" dirty="0" smtClean="0"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Implement the UI in </a:t>
            </a:r>
            <a:r>
              <a:rPr lang="en-US" altLang="en-US" sz="2000" dirty="0" smtClean="0">
                <a:latin typeface="Arial" charset="0"/>
              </a:rPr>
              <a:t>prototype WPF </a:t>
            </a:r>
            <a:r>
              <a:rPr lang="en-US" altLang="en-US" sz="2000" dirty="0" smtClean="0">
                <a:latin typeface="Arial" charset="0"/>
              </a:rPr>
              <a:t>application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 charset="0"/>
              </a:rPr>
              <a:t>Test and validate the usability of UI control</a:t>
            </a:r>
          </a:p>
          <a:p>
            <a:pPr marL="0" indent="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en-US" sz="2000" b="1" dirty="0"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22" y="1794352"/>
            <a:ext cx="3092450" cy="3921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529148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63469</TotalTime>
  <Words>119</Words>
  <Application>Microsoft Office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Garamond</vt:lpstr>
      <vt:lpstr>Wingdings</vt:lpstr>
      <vt:lpstr>Pixel</vt:lpstr>
      <vt:lpstr>User Interface Research for CAPlugin </vt:lpstr>
      <vt:lpstr>Workflow of this research</vt:lpstr>
      <vt:lpstr>UI Prototype (Complete UI)</vt:lpstr>
      <vt:lpstr>UI Controls Research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Christopher Lum</cp:lastModifiedBy>
  <cp:revision>4082</cp:revision>
  <dcterms:created xsi:type="dcterms:W3CDTF">1601-01-01T00:00:00Z</dcterms:created>
  <dcterms:modified xsi:type="dcterms:W3CDTF">2014-02-14T05:16:03Z</dcterms:modified>
</cp:coreProperties>
</file>