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4">
  <p:sldMasterIdLst>
    <p:sldMasterId id="2147483692" r:id="rId1"/>
  </p:sldMasterIdLst>
  <p:notesMasterIdLst>
    <p:notesMasterId r:id="rId13"/>
  </p:notesMasterIdLst>
  <p:handoutMasterIdLst>
    <p:handoutMasterId r:id="rId14"/>
  </p:handoutMasterIdLst>
  <p:sldIdLst>
    <p:sldId id="980" r:id="rId2"/>
    <p:sldId id="981" r:id="rId3"/>
    <p:sldId id="982" r:id="rId4"/>
    <p:sldId id="983" r:id="rId5"/>
    <p:sldId id="984" r:id="rId6"/>
    <p:sldId id="985" r:id="rId7"/>
    <p:sldId id="986" r:id="rId8"/>
    <p:sldId id="987" r:id="rId9"/>
    <p:sldId id="988" r:id="rId10"/>
    <p:sldId id="989" r:id="rId11"/>
    <p:sldId id="990" r:id="rId12"/>
  </p:sldIdLst>
  <p:sldSz cx="9144000" cy="6858000" type="screen4x3"/>
  <p:notesSz cx="7099300" cy="10234613"/>
  <p:custDataLst>
    <p:tags r:id="rId1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76A18DF0-923E-47B2-890C-AD2EE679D091}">
          <p14:sldIdLst>
            <p14:sldId id="980"/>
            <p14:sldId id="981"/>
            <p14:sldId id="982"/>
            <p14:sldId id="983"/>
            <p14:sldId id="984"/>
            <p14:sldId id="985"/>
            <p14:sldId id="986"/>
            <p14:sldId id="987"/>
            <p14:sldId id="988"/>
            <p14:sldId id="989"/>
            <p14:sldId id="9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00"/>
    <a:srgbClr val="FF0000"/>
    <a:srgbClr val="FFCC00"/>
    <a:srgbClr val="FF33CC"/>
    <a:srgbClr val="000000"/>
    <a:srgbClr val="7F7F7F"/>
    <a:srgbClr val="00B0F0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780" autoAdjust="0"/>
    <p:restoredTop sz="84800" autoAdjust="0"/>
  </p:normalViewPr>
  <p:slideViewPr>
    <p:cSldViewPr snapToGrid="0">
      <p:cViewPr varScale="1">
        <p:scale>
          <a:sx n="95" d="100"/>
          <a:sy n="95" d="100"/>
        </p:scale>
        <p:origin x="160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440"/>
    </p:cViewPr>
  </p:sorterViewPr>
  <p:notesViewPr>
    <p:cSldViewPr snapToGrid="0">
      <p:cViewPr varScale="1">
        <p:scale>
          <a:sx n="77" d="100"/>
          <a:sy n="77" d="100"/>
        </p:scale>
        <p:origin x="-3270" y="-90"/>
      </p:cViewPr>
      <p:guideLst>
        <p:guide orient="horz" pos="3223"/>
        <p:guide pos="2236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7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7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7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54E126B6-AD0C-4393-AF53-48BE60B834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506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3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F54BD98D-DAD9-4D0B-BAC0-E434067472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586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90B8EFBD-7225-4F88-8311-217BD91CF62B}" type="slidenum">
              <a:rPr lang="en-US" smtClean="0">
                <a:latin typeface="Times New Roman" pitchFamily="18" charset="0"/>
              </a:rPr>
              <a:pPr>
                <a:defRPr/>
              </a:pPr>
              <a:t>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078685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90B8EFBD-7225-4F88-8311-217BD91CF62B}" type="slidenum">
              <a:rPr lang="en-US" smtClean="0">
                <a:latin typeface="Times New Roman" pitchFamily="18" charset="0"/>
              </a:rPr>
              <a:pPr>
                <a:defRPr/>
              </a:pPr>
              <a:t>10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96145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90B8EFBD-7225-4F88-8311-217BD91CF62B}" type="slidenum">
              <a:rPr lang="en-US" smtClean="0">
                <a:latin typeface="Times New Roman" pitchFamily="18" charset="0"/>
              </a:rPr>
              <a:pPr>
                <a:defRPr/>
              </a:pPr>
              <a:t>11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83725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90B8EFBD-7225-4F88-8311-217BD91CF62B}" type="slidenum">
              <a:rPr lang="en-US" smtClean="0">
                <a:latin typeface="Times New Roman" pitchFamily="18" charset="0"/>
              </a:rPr>
              <a:pPr>
                <a:defRPr/>
              </a:pPr>
              <a:t>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8836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90B8EFBD-7225-4F88-8311-217BD91CF62B}" type="slidenum">
              <a:rPr lang="en-US" smtClean="0">
                <a:latin typeface="Times New Roman" pitchFamily="18" charset="0"/>
              </a:rPr>
              <a:pPr>
                <a:defRPr/>
              </a:pPr>
              <a:t>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78318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90B8EFBD-7225-4F88-8311-217BD91CF62B}" type="slidenum">
              <a:rPr lang="en-US" smtClean="0">
                <a:latin typeface="Times New Roman" pitchFamily="18" charset="0"/>
              </a:rPr>
              <a:pPr>
                <a:defRPr/>
              </a:pPr>
              <a:t>4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39611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90B8EFBD-7225-4F88-8311-217BD91CF62B}" type="slidenum">
              <a:rPr lang="en-US" smtClean="0">
                <a:latin typeface="Times New Roman" pitchFamily="18" charset="0"/>
              </a:rPr>
              <a:pPr>
                <a:defRPr/>
              </a:pPr>
              <a:t>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17960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90B8EFBD-7225-4F88-8311-217BD91CF62B}" type="slidenum">
              <a:rPr lang="en-US" smtClean="0">
                <a:latin typeface="Times New Roman" pitchFamily="18" charset="0"/>
              </a:rPr>
              <a:pPr>
                <a:defRPr/>
              </a:pPr>
              <a:t>6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41097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90B8EFBD-7225-4F88-8311-217BD91CF62B}" type="slidenum">
              <a:rPr lang="en-US" smtClean="0">
                <a:latin typeface="Times New Roman" pitchFamily="18" charset="0"/>
              </a:rPr>
              <a:pPr>
                <a:defRPr/>
              </a:pPr>
              <a:t>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12096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90B8EFBD-7225-4F88-8311-217BD91CF62B}" type="slidenum">
              <a:rPr lang="en-US" smtClean="0">
                <a:latin typeface="Times New Roman" pitchFamily="18" charset="0"/>
              </a:rPr>
              <a:pPr>
                <a:defRPr/>
              </a:pPr>
              <a:t>8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25726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90B8EFBD-7225-4F88-8311-217BD91CF62B}" type="slidenum">
              <a:rPr lang="en-US" smtClean="0">
                <a:latin typeface="Times New Roman" pitchFamily="18" charset="0"/>
              </a:rPr>
              <a:pPr>
                <a:defRPr/>
              </a:pPr>
              <a:t>9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75572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/>
          <p:cNvSpPr>
            <a:spLocks noChangeArrowheads="1"/>
          </p:cNvSpPr>
          <p:nvPr/>
        </p:nvSpPr>
        <p:spPr bwMode="auto">
          <a:xfrm>
            <a:off x="0" y="1447800"/>
            <a:ext cx="9144000" cy="5410200"/>
          </a:xfrm>
          <a:prstGeom prst="rect">
            <a:avLst/>
          </a:prstGeom>
          <a:gradFill rotWithShape="1">
            <a:gsLst>
              <a:gs pos="0">
                <a:srgbClr val="598CE7"/>
              </a:gs>
              <a:gs pos="100000">
                <a:srgbClr val="2254D2"/>
              </a:gs>
            </a:gsLst>
            <a:path path="rect">
              <a:fillToRect l="100000" t="100000"/>
            </a:path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latin typeface="Arial" charset="0"/>
            </a:endParaRPr>
          </a:p>
        </p:txBody>
      </p:sp>
      <p:sp>
        <p:nvSpPr>
          <p:cNvPr id="5" name="Rectangle 2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598CE7"/>
              </a:gs>
              <a:gs pos="100000">
                <a:srgbClr val="2254D2"/>
              </a:gs>
            </a:gsLst>
            <a:path path="rect">
              <a:fillToRect r="100000" b="100000"/>
            </a:path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latin typeface="Arial" charset="0"/>
            </a:endParaRPr>
          </a:p>
        </p:txBody>
      </p:sp>
      <p:sp>
        <p:nvSpPr>
          <p:cNvPr id="6" name="Text Box 27"/>
          <p:cNvSpPr txBox="1">
            <a:spLocks noChangeArrowheads="1"/>
          </p:cNvSpPr>
          <p:nvPr/>
        </p:nvSpPr>
        <p:spPr bwMode="auto">
          <a:xfrm>
            <a:off x="6300788" y="228600"/>
            <a:ext cx="2862262" cy="3667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en-US" b="1" i="1" smtClean="0">
                <a:solidFill>
                  <a:srgbClr val="DBE7F1"/>
                </a:solidFill>
                <a:cs typeface="+mn-cs"/>
              </a:rPr>
              <a:t>Aeronautics &amp; Astronautics</a:t>
            </a:r>
          </a:p>
        </p:txBody>
      </p:sp>
      <p:sp>
        <p:nvSpPr>
          <p:cNvPr id="7" name="Rectangle 29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C78D25"/>
              </a:gs>
              <a:gs pos="50000">
                <a:srgbClr val="EBD173"/>
              </a:gs>
              <a:gs pos="100000">
                <a:srgbClr val="C78D25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8" name="Text Box 30"/>
          <p:cNvSpPr txBox="1">
            <a:spLocks noChangeArrowheads="1"/>
          </p:cNvSpPr>
          <p:nvPr/>
        </p:nvSpPr>
        <p:spPr bwMode="auto">
          <a:xfrm>
            <a:off x="1447800" y="76200"/>
            <a:ext cx="5334000" cy="9461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en-US" sz="2800" b="1" smtClean="0">
                <a:solidFill>
                  <a:schemeClr val="bg1"/>
                </a:solidFill>
                <a:cs typeface="+mn-cs"/>
              </a:rPr>
              <a:t>Autonomous Flight Systems Laboratory</a:t>
            </a:r>
          </a:p>
        </p:txBody>
      </p:sp>
      <p:pic>
        <p:nvPicPr>
          <p:cNvPr id="9" name="Picture 32" descr="UWlogo150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925" y="609600"/>
            <a:ext cx="24384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33"/>
          <p:cNvSpPr>
            <a:spLocks noChangeArrowheads="1"/>
          </p:cNvSpPr>
          <p:nvPr/>
        </p:nvSpPr>
        <p:spPr bwMode="auto">
          <a:xfrm>
            <a:off x="0" y="1295400"/>
            <a:ext cx="9144000" cy="152400"/>
          </a:xfrm>
          <a:prstGeom prst="rect">
            <a:avLst/>
          </a:prstGeom>
          <a:gradFill rotWithShape="1">
            <a:gsLst>
              <a:gs pos="0">
                <a:srgbClr val="181847"/>
              </a:gs>
              <a:gs pos="50000">
                <a:srgbClr val="333399"/>
              </a:gs>
              <a:gs pos="100000">
                <a:srgbClr val="181847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/>
          </a:p>
        </p:txBody>
      </p:sp>
      <p:pic>
        <p:nvPicPr>
          <p:cNvPr id="11" name="Picture 34" descr="AFSL_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71438"/>
            <a:ext cx="1268412" cy="9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9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685800" y="1676400"/>
            <a:ext cx="8001000" cy="2209800"/>
          </a:xfrm>
        </p:spPr>
        <p:txBody>
          <a:bodyPr/>
          <a:lstStyle>
            <a:lvl1pPr>
              <a:defRPr sz="3300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429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114800"/>
            <a:ext cx="7162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6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20384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6EC071-0182-4EE2-A019-43E68B787A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March 27, 2012</a:t>
            </a:r>
          </a:p>
        </p:txBody>
      </p:sp>
    </p:spTree>
    <p:extLst>
      <p:ext uri="{BB962C8B-B14F-4D97-AF65-F5344CB8AC3E}">
        <p14:creationId xmlns:p14="http://schemas.microsoft.com/office/powerpoint/2010/main" val="2534776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87313"/>
            <a:ext cx="2209800" cy="64658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87313"/>
            <a:ext cx="6477000" cy="64658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6431D4-1471-491F-A2AA-64E8F63C5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March 27, 2012</a:t>
            </a:r>
          </a:p>
        </p:txBody>
      </p:sp>
    </p:spTree>
    <p:extLst>
      <p:ext uri="{BB962C8B-B14F-4D97-AF65-F5344CB8AC3E}">
        <p14:creationId xmlns:p14="http://schemas.microsoft.com/office/powerpoint/2010/main" val="3322400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268413" y="87313"/>
            <a:ext cx="76803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163638"/>
            <a:ext cx="4343400" cy="2617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63638"/>
            <a:ext cx="4343400" cy="2617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52400" y="3933825"/>
            <a:ext cx="4343400" cy="2619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3825"/>
            <a:ext cx="4343400" cy="2619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88200-05FD-4BAA-AF2C-60010A9756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March 27, 2012</a:t>
            </a:r>
          </a:p>
        </p:txBody>
      </p:sp>
    </p:spTree>
    <p:extLst>
      <p:ext uri="{BB962C8B-B14F-4D97-AF65-F5344CB8AC3E}">
        <p14:creationId xmlns:p14="http://schemas.microsoft.com/office/powerpoint/2010/main" val="3851603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413" y="87313"/>
            <a:ext cx="76803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63638"/>
            <a:ext cx="4343400" cy="5389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63638"/>
            <a:ext cx="4343400" cy="2617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3825"/>
            <a:ext cx="4343400" cy="2619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C226D4-1B53-4D2A-B7E1-094FE22A5D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March 27, 2012</a:t>
            </a:r>
          </a:p>
        </p:txBody>
      </p:sp>
    </p:spTree>
    <p:extLst>
      <p:ext uri="{BB962C8B-B14F-4D97-AF65-F5344CB8AC3E}">
        <p14:creationId xmlns:p14="http://schemas.microsoft.com/office/powerpoint/2010/main" val="1009596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idded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69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4F3A54-6712-4CA2-A206-A81D969737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0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March 27, 2012</a:t>
            </a:r>
          </a:p>
        </p:txBody>
      </p:sp>
    </p:spTree>
    <p:extLst>
      <p:ext uri="{BB962C8B-B14F-4D97-AF65-F5344CB8AC3E}">
        <p14:creationId xmlns:p14="http://schemas.microsoft.com/office/powerpoint/2010/main" val="508706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7615E4-6421-466E-A7C9-31EB57A88B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March 27, 2012</a:t>
            </a:r>
          </a:p>
        </p:txBody>
      </p:sp>
    </p:spTree>
    <p:extLst>
      <p:ext uri="{BB962C8B-B14F-4D97-AF65-F5344CB8AC3E}">
        <p14:creationId xmlns:p14="http://schemas.microsoft.com/office/powerpoint/2010/main" val="3636985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71AA57-3D55-4958-84B2-23F7DF63B1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March 27, 2012</a:t>
            </a:r>
          </a:p>
        </p:txBody>
      </p:sp>
    </p:spTree>
    <p:extLst>
      <p:ext uri="{BB962C8B-B14F-4D97-AF65-F5344CB8AC3E}">
        <p14:creationId xmlns:p14="http://schemas.microsoft.com/office/powerpoint/2010/main" val="380282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63638"/>
            <a:ext cx="4343400" cy="5389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63638"/>
            <a:ext cx="4343400" cy="5389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C64285-327E-4CC0-B4D0-177955996B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March 27, 2012</a:t>
            </a:r>
          </a:p>
        </p:txBody>
      </p:sp>
    </p:spTree>
    <p:extLst>
      <p:ext uri="{BB962C8B-B14F-4D97-AF65-F5344CB8AC3E}">
        <p14:creationId xmlns:p14="http://schemas.microsoft.com/office/powerpoint/2010/main" val="385949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1680BC-5704-4EAC-86F2-825B4E140D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March 27, 2012</a:t>
            </a:r>
          </a:p>
        </p:txBody>
      </p:sp>
    </p:spTree>
    <p:extLst>
      <p:ext uri="{BB962C8B-B14F-4D97-AF65-F5344CB8AC3E}">
        <p14:creationId xmlns:p14="http://schemas.microsoft.com/office/powerpoint/2010/main" val="249484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C89072-07DB-4B89-94B7-74C2C59EF7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March 27, 2012</a:t>
            </a:r>
          </a:p>
        </p:txBody>
      </p:sp>
    </p:spTree>
    <p:extLst>
      <p:ext uri="{BB962C8B-B14F-4D97-AF65-F5344CB8AC3E}">
        <p14:creationId xmlns:p14="http://schemas.microsoft.com/office/powerpoint/2010/main" val="665584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CE922C-E181-453F-A863-30C2581D9E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March 27, 2012</a:t>
            </a:r>
          </a:p>
        </p:txBody>
      </p:sp>
    </p:spTree>
    <p:extLst>
      <p:ext uri="{BB962C8B-B14F-4D97-AF65-F5344CB8AC3E}">
        <p14:creationId xmlns:p14="http://schemas.microsoft.com/office/powerpoint/2010/main" val="1958548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E5475F-7D55-443E-BE9C-6AB13E21FB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March 27, 2012</a:t>
            </a:r>
          </a:p>
        </p:txBody>
      </p:sp>
    </p:spTree>
    <p:extLst>
      <p:ext uri="{BB962C8B-B14F-4D97-AF65-F5344CB8AC3E}">
        <p14:creationId xmlns:p14="http://schemas.microsoft.com/office/powerpoint/2010/main" val="2947515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9D879C-91FB-4E79-A1AF-BB0ADE8179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March 27, 2012</a:t>
            </a:r>
          </a:p>
        </p:txBody>
      </p:sp>
    </p:spTree>
    <p:extLst>
      <p:ext uri="{BB962C8B-B14F-4D97-AF65-F5344CB8AC3E}">
        <p14:creationId xmlns:p14="http://schemas.microsoft.com/office/powerpoint/2010/main" val="112199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2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333399"/>
              </a:gs>
              <a:gs pos="50000">
                <a:srgbClr val="181847"/>
              </a:gs>
              <a:gs pos="100000">
                <a:srgbClr val="333399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1027" name="Rectangle 21"/>
          <p:cNvSpPr>
            <a:spLocks noChangeArrowheads="1"/>
          </p:cNvSpPr>
          <p:nvPr/>
        </p:nvSpPr>
        <p:spPr bwMode="auto">
          <a:xfrm>
            <a:off x="0" y="1123950"/>
            <a:ext cx="9144000" cy="5505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1028" name="Rectangle 17"/>
          <p:cNvSpPr>
            <a:spLocks noChangeArrowheads="1"/>
          </p:cNvSpPr>
          <p:nvPr/>
        </p:nvSpPr>
        <p:spPr bwMode="auto">
          <a:xfrm>
            <a:off x="0" y="0"/>
            <a:ext cx="9144000" cy="931863"/>
          </a:xfrm>
          <a:prstGeom prst="rect">
            <a:avLst/>
          </a:prstGeom>
          <a:gradFill rotWithShape="1">
            <a:gsLst>
              <a:gs pos="0">
                <a:srgbClr val="598CE7"/>
              </a:gs>
              <a:gs pos="100000">
                <a:srgbClr val="2254D2"/>
              </a:gs>
            </a:gsLst>
            <a:path path="rect">
              <a:fillToRect r="100000" b="100000"/>
            </a:path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latin typeface="Arial" charset="0"/>
            </a:endParaRP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629400"/>
            <a:ext cx="426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b="1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6294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F050B93-312B-4185-9DB3-0EF5CAD38D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268413" y="87313"/>
            <a:ext cx="76803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163638"/>
            <a:ext cx="8839200" cy="538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326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6294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March 27, 2012</a:t>
            </a:r>
          </a:p>
        </p:txBody>
      </p:sp>
      <p:sp>
        <p:nvSpPr>
          <p:cNvPr id="1034" name="Rectangle 19"/>
          <p:cNvSpPr>
            <a:spLocks noChangeArrowheads="1"/>
          </p:cNvSpPr>
          <p:nvPr/>
        </p:nvSpPr>
        <p:spPr bwMode="auto">
          <a:xfrm>
            <a:off x="0" y="931863"/>
            <a:ext cx="9144000" cy="192087"/>
          </a:xfrm>
          <a:prstGeom prst="rect">
            <a:avLst/>
          </a:prstGeom>
          <a:gradFill rotWithShape="1">
            <a:gsLst>
              <a:gs pos="0">
                <a:srgbClr val="C78D25"/>
              </a:gs>
              <a:gs pos="50000">
                <a:srgbClr val="EBD173"/>
              </a:gs>
              <a:gs pos="100000">
                <a:srgbClr val="C78D25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1035" name="Text Box 23"/>
          <p:cNvSpPr txBox="1">
            <a:spLocks noChangeArrowheads="1"/>
          </p:cNvSpPr>
          <p:nvPr/>
        </p:nvSpPr>
        <p:spPr bwMode="auto">
          <a:xfrm>
            <a:off x="7231063" y="879475"/>
            <a:ext cx="2189162" cy="2746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en-US" sz="1200" b="1" i="1" smtClean="0">
                <a:solidFill>
                  <a:srgbClr val="DBE7F1"/>
                </a:solidFill>
                <a:cs typeface="+mn-cs"/>
              </a:rPr>
              <a:t>Aeronautics &amp; Astronautics</a:t>
            </a:r>
          </a:p>
        </p:txBody>
      </p:sp>
      <p:sp>
        <p:nvSpPr>
          <p:cNvPr id="1036" name="Text Box 24"/>
          <p:cNvSpPr txBox="1">
            <a:spLocks noChangeArrowheads="1"/>
          </p:cNvSpPr>
          <p:nvPr/>
        </p:nvSpPr>
        <p:spPr bwMode="auto">
          <a:xfrm>
            <a:off x="-38100" y="874713"/>
            <a:ext cx="3419475" cy="2746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en-US" sz="1200" b="1" i="1" smtClean="0">
                <a:solidFill>
                  <a:srgbClr val="DBE7F1"/>
                </a:solidFill>
                <a:cs typeface="+mn-cs"/>
              </a:rPr>
              <a:t>Autonomous Flight Systems Laboratory</a:t>
            </a:r>
          </a:p>
        </p:txBody>
      </p:sp>
      <p:pic>
        <p:nvPicPr>
          <p:cNvPr id="1037" name="Picture 25" descr="AFSL_logo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71438"/>
            <a:ext cx="1076325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920" r:id="rId1"/>
    <p:sldLayoutId id="2147485907" r:id="rId2"/>
    <p:sldLayoutId id="2147485908" r:id="rId3"/>
    <p:sldLayoutId id="2147485909" r:id="rId4"/>
    <p:sldLayoutId id="2147485910" r:id="rId5"/>
    <p:sldLayoutId id="2147485911" r:id="rId6"/>
    <p:sldLayoutId id="2147485912" r:id="rId7"/>
    <p:sldLayoutId id="2147485913" r:id="rId8"/>
    <p:sldLayoutId id="2147485914" r:id="rId9"/>
    <p:sldLayoutId id="2147485915" r:id="rId10"/>
    <p:sldLayoutId id="2147485916" r:id="rId11"/>
    <p:sldLayoutId id="2147485917" r:id="rId12"/>
    <p:sldLayoutId id="2147485918" r:id="rId13"/>
    <p:sldLayoutId id="2147485921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1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.xml"/><Relationship Id="rId6" Type="http://schemas.openxmlformats.org/officeDocument/2006/relationships/image" Target="../media/image4.png"/><Relationship Id="rId5" Type="http://schemas.openxmlformats.org/officeDocument/2006/relationships/hyperlink" Target="//upload.wikimedia.org/wikipedia/commons/2/2c/Boeing_747-400_top.svg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jpe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6.xml"/><Relationship Id="rId6" Type="http://schemas.openxmlformats.org/officeDocument/2006/relationships/image" Target="../media/image9.jp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5.jp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7.xml"/><Relationship Id="rId6" Type="http://schemas.openxmlformats.org/officeDocument/2006/relationships/image" Target="../media/image14.jp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9.xml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0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4CF17A8-5433-4C3D-A3F3-BFB238E87CBC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July 10, 2012</a:t>
            </a:r>
            <a:endParaRPr lang="en-US" dirty="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63675" y="87313"/>
            <a:ext cx="7680325" cy="76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146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62466" y="1346201"/>
            <a:ext cx="2387600" cy="9398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364065" y="1493308"/>
            <a:ext cx="2201334" cy="69109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en-US" sz="1400" kern="0" dirty="0" smtClean="0"/>
              <a:t>C# application</a:t>
            </a:r>
          </a:p>
          <a:p>
            <a:pPr marL="0" indent="0">
              <a:buNone/>
            </a:pPr>
            <a:r>
              <a:rPr lang="en-US" altLang="en-US" sz="1400" kern="0" dirty="0" smtClean="0"/>
              <a:t>(generates/outputs data)</a:t>
            </a:r>
            <a:endParaRPr lang="en-US" altLang="en-US" kern="0" dirty="0" smtClean="0"/>
          </a:p>
        </p:txBody>
      </p:sp>
      <p:sp>
        <p:nvSpPr>
          <p:cNvPr id="14" name="Rectangle 13"/>
          <p:cNvSpPr/>
          <p:nvPr/>
        </p:nvSpPr>
        <p:spPr bwMode="auto">
          <a:xfrm>
            <a:off x="270932" y="2548467"/>
            <a:ext cx="2387600" cy="9398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372531" y="2695574"/>
            <a:ext cx="2201334" cy="69109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en-US" sz="1400" kern="0" dirty="0" smtClean="0"/>
              <a:t>Data files</a:t>
            </a:r>
          </a:p>
          <a:p>
            <a:pPr marL="0" indent="0">
              <a:buNone/>
            </a:pPr>
            <a:r>
              <a:rPr lang="en-US" altLang="en-US" sz="1400" kern="0" dirty="0" smtClean="0"/>
              <a:t>(text or binary files)</a:t>
            </a:r>
            <a:endParaRPr lang="en-US" altLang="en-US" kern="0" dirty="0" smtClean="0"/>
          </a:p>
        </p:txBody>
      </p:sp>
      <p:sp>
        <p:nvSpPr>
          <p:cNvPr id="16" name="Rectangle 15"/>
          <p:cNvSpPr/>
          <p:nvPr/>
        </p:nvSpPr>
        <p:spPr bwMode="auto">
          <a:xfrm>
            <a:off x="262466" y="3723215"/>
            <a:ext cx="2387600" cy="1043518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372533" y="3763961"/>
            <a:ext cx="2201334" cy="69109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en-US" sz="1400" kern="0" dirty="0" smtClean="0"/>
              <a:t>Unity scripting or module which reads data and generates automatic animation/</a:t>
            </a:r>
            <a:r>
              <a:rPr lang="en-US" altLang="en-US" sz="1400" kern="0" dirty="0" err="1" smtClean="0"/>
              <a:t>keyframes</a:t>
            </a:r>
            <a:endParaRPr lang="en-US" altLang="en-US" kern="0" dirty="0" smtClean="0"/>
          </a:p>
        </p:txBody>
      </p:sp>
      <p:sp>
        <p:nvSpPr>
          <p:cNvPr id="18" name="Rectangle 17"/>
          <p:cNvSpPr/>
          <p:nvPr/>
        </p:nvSpPr>
        <p:spPr bwMode="auto">
          <a:xfrm>
            <a:off x="203201" y="5088467"/>
            <a:ext cx="2387600" cy="9398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304800" y="5235574"/>
            <a:ext cx="2201334" cy="69109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en-US" sz="1400" kern="0" dirty="0" smtClean="0"/>
              <a:t>Movie file</a:t>
            </a:r>
            <a:endParaRPr lang="en-US" altLang="en-US" kern="0" dirty="0" smtClean="0"/>
          </a:p>
        </p:txBody>
      </p:sp>
      <p:cxnSp>
        <p:nvCxnSpPr>
          <p:cNvPr id="7" name="Straight Arrow Connector 6"/>
          <p:cNvCxnSpPr>
            <a:stCxn id="2" idx="2"/>
            <a:endCxn id="14" idx="0"/>
          </p:cNvCxnSpPr>
          <p:nvPr/>
        </p:nvCxnSpPr>
        <p:spPr bwMode="auto">
          <a:xfrm>
            <a:off x="1456266" y="2286001"/>
            <a:ext cx="8466" cy="26246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388535" y="3460749"/>
            <a:ext cx="8466" cy="26246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1380068" y="4813302"/>
            <a:ext cx="8466" cy="26246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Rounded Rectangle 7"/>
          <p:cNvSpPr/>
          <p:nvPr/>
        </p:nvSpPr>
        <p:spPr bwMode="auto">
          <a:xfrm>
            <a:off x="93133" y="2417234"/>
            <a:ext cx="2904067" cy="3873499"/>
          </a:xfrm>
          <a:prstGeom prst="roundRect">
            <a:avLst>
              <a:gd name="adj" fmla="val 7629"/>
            </a:avLst>
          </a:prstGeom>
          <a:noFill/>
          <a:ln w="28575" cap="flat" cmpd="sng" algn="ctr">
            <a:solidFill>
              <a:srgbClr val="00FF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ransition advTm="58286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4CF17A8-5433-4C3D-A3F3-BFB238E87CBC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July 10, 2012</a:t>
            </a:r>
            <a:endParaRPr lang="en-US" dirty="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63675" y="87313"/>
            <a:ext cx="7680325" cy="76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569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11015" y="155749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537" y="2092168"/>
            <a:ext cx="5114925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11015" y="538654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smtClean="0">
                <a:ln>
                  <a:noFill/>
                </a:ln>
                <a:solidFill>
                  <a:srgbClr val="4F81BD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F</a:t>
            </a:r>
            <a:r>
              <a:rPr kumimoji="0" lang="en-US" altLang="en-US" sz="900" b="1" i="0" u="none" strike="noStrike" cap="none" normalizeH="0" baseline="0" smtClean="0" bmk="">
                <a:ln>
                  <a:noFill/>
                </a:ln>
                <a:solidFill>
                  <a:srgbClr val="4F81BD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igure </a:t>
            </a:r>
            <a:r>
              <a:rPr kumimoji="0" lang="en-US" altLang="en-US" sz="900" b="1" i="0" u="none" strike="noStrike" cap="none" normalizeH="0" baseline="0" smtClean="0" bmk="_Ref415427961">
                <a:ln>
                  <a:noFill/>
                </a:ln>
                <a:solidFill>
                  <a:srgbClr val="4F81BD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8</a:t>
            </a:r>
            <a:r>
              <a:rPr kumimoji="0" lang="en-US" altLang="en-US" sz="900" b="1" i="0" u="none" strike="noStrike" cap="none" normalizeH="0" baseline="0" smtClean="0">
                <a:ln>
                  <a:noFill/>
                </a:ln>
                <a:solidFill>
                  <a:srgbClr val="4F81BD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:  Example of a hobby-grade autonomous ground vehicle.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5510494"/>
      </p:ext>
    </p:extLst>
  </p:cSld>
  <p:clrMapOvr>
    <a:masterClrMapping/>
  </p:clrMapOvr>
  <p:transition advTm="58286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4CF17A8-5433-4C3D-A3F3-BFB238E87CBC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July 10, 2012</a:t>
            </a:r>
            <a:endParaRPr lang="en-US" dirty="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63675" y="87313"/>
            <a:ext cx="7680325" cy="76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882</a:t>
            </a:r>
            <a:endParaRPr lang="en-US" alt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463018" y="2849160"/>
            <a:ext cx="1747620" cy="1200329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PIC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Control transmissions to ATC.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02845" y="5091751"/>
            <a:ext cx="1464577" cy="1200329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Co-Pilot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In charge of tuning ATC radio.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420616" y="1289265"/>
            <a:ext cx="2302765" cy="1200329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ATC</a:t>
            </a:r>
            <a:endParaRPr lang="en-US" dirty="0" smtClean="0"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Broadcasts information and instructions to PIC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83752" y="1563032"/>
            <a:ext cx="2302765" cy="64633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Yaesu</a:t>
            </a:r>
            <a:r>
              <a:rPr lang="en-US" dirty="0" smtClean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FTA550 </a:t>
            </a:r>
            <a:endParaRPr lang="en-US" dirty="0" smtClean="0"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Airband</a:t>
            </a:r>
            <a:r>
              <a:rPr lang="en-US" dirty="0" smtClean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HAM radio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658411" y="5098157"/>
            <a:ext cx="1605234" cy="1200329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Observer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Calls out surrounding traffic.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705600" y="2589863"/>
            <a:ext cx="2051556" cy="147732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GCS 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Handles volume of Mission Planner announcements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577467" y="4821159"/>
            <a:ext cx="2086716" cy="1754326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GCS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Mission Planner will make announcements and broadcast status updates.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149739" y="3082169"/>
            <a:ext cx="2619704" cy="1477328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AFSL Common Audio Pool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Flight operations crew can freely communicate internally.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13" idx="1"/>
            <a:endCxn id="15" idx="3"/>
          </p:cNvCxnSpPr>
          <p:nvPr/>
        </p:nvCxnSpPr>
        <p:spPr bwMode="auto">
          <a:xfrm flipH="1" flipV="1">
            <a:off x="2486517" y="1886198"/>
            <a:ext cx="934099" cy="323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4" name="Straight Arrow Connector 33"/>
          <p:cNvCxnSpPr>
            <a:stCxn id="10" idx="0"/>
            <a:endCxn id="15" idx="2"/>
          </p:cNvCxnSpPr>
          <p:nvPr/>
        </p:nvCxnSpPr>
        <p:spPr bwMode="auto">
          <a:xfrm flipH="1" flipV="1">
            <a:off x="1335135" y="2209363"/>
            <a:ext cx="1693" cy="63979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7" name="Straight Arrow Connector 36"/>
          <p:cNvCxnSpPr>
            <a:stCxn id="10" idx="3"/>
            <a:endCxn id="31" idx="1"/>
          </p:cNvCxnSpPr>
          <p:nvPr/>
        </p:nvCxnSpPr>
        <p:spPr bwMode="auto">
          <a:xfrm>
            <a:off x="2210638" y="3449325"/>
            <a:ext cx="939101" cy="37150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40" name="Straight Arrow Connector 39"/>
          <p:cNvCxnSpPr>
            <a:stCxn id="12" idx="3"/>
          </p:cNvCxnSpPr>
          <p:nvPr/>
        </p:nvCxnSpPr>
        <p:spPr bwMode="auto">
          <a:xfrm flipV="1">
            <a:off x="2067422" y="4613412"/>
            <a:ext cx="1342118" cy="107850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43" name="Straight Arrow Connector 42"/>
          <p:cNvCxnSpPr>
            <a:stCxn id="18" idx="0"/>
            <a:endCxn id="31" idx="2"/>
          </p:cNvCxnSpPr>
          <p:nvPr/>
        </p:nvCxnSpPr>
        <p:spPr bwMode="auto">
          <a:xfrm flipH="1" flipV="1">
            <a:off x="4459591" y="4559497"/>
            <a:ext cx="1437" cy="53866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46" name="Straight Arrow Connector 45"/>
          <p:cNvCxnSpPr>
            <a:stCxn id="20" idx="1"/>
          </p:cNvCxnSpPr>
          <p:nvPr/>
        </p:nvCxnSpPr>
        <p:spPr bwMode="auto">
          <a:xfrm flipH="1" flipV="1">
            <a:off x="5556738" y="4613412"/>
            <a:ext cx="1020729" cy="108491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50" name="Straight Arrow Connector 49"/>
          <p:cNvCxnSpPr>
            <a:stCxn id="19" idx="1"/>
            <a:endCxn id="31" idx="3"/>
          </p:cNvCxnSpPr>
          <p:nvPr/>
        </p:nvCxnSpPr>
        <p:spPr bwMode="auto">
          <a:xfrm flipH="1">
            <a:off x="5769443" y="3328527"/>
            <a:ext cx="936157" cy="49230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3329748684"/>
      </p:ext>
    </p:extLst>
  </p:cSld>
  <p:clrMapOvr>
    <a:masterClrMapping/>
  </p:clrMapOvr>
  <p:transition advTm="58286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4CF17A8-5433-4C3D-A3F3-BFB238E87CBC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July 10, 2012</a:t>
            </a:r>
            <a:endParaRPr lang="en-US" dirty="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63675" y="87313"/>
            <a:ext cx="7680325" cy="76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232</a:t>
            </a:r>
          </a:p>
        </p:txBody>
      </p: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6829425" y="5002213"/>
            <a:ext cx="1735138" cy="1562100"/>
            <a:chOff x="3754990" y="4117922"/>
            <a:chExt cx="1733132" cy="1561991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9029" y="4646117"/>
              <a:ext cx="228600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3932584" y="5403707"/>
              <a:ext cx="1555538" cy="27620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200" dirty="0">
                  <a:latin typeface="+mj-lt"/>
                </a:rPr>
                <a:t>CursorOnTarget01</a:t>
              </a:r>
              <a:endParaRPr lang="en-US" dirty="0">
                <a:latin typeface="+mj-lt"/>
              </a:endParaRPr>
            </a:p>
          </p:txBody>
        </p:sp>
        <p:sp>
          <p:nvSpPr>
            <p:cNvPr id="25" name="Oval 2"/>
            <p:cNvSpPr>
              <a:spLocks noChangeArrowheads="1"/>
            </p:cNvSpPr>
            <p:nvPr/>
          </p:nvSpPr>
          <p:spPr bwMode="auto">
            <a:xfrm>
              <a:off x="3754990" y="4117922"/>
              <a:ext cx="1276681" cy="127546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Garamond" pitchFamily="18" charset="0"/>
              </a:endParaRPr>
            </a:p>
          </p:txBody>
        </p:sp>
      </p:grp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2575341" y="1757363"/>
            <a:ext cx="2187575" cy="2224087"/>
            <a:chOff x="2277316" y="2579151"/>
            <a:chExt cx="2188321" cy="2225036"/>
          </a:xfrm>
        </p:grpSpPr>
        <p:cxnSp>
          <p:nvCxnSpPr>
            <p:cNvPr id="27" name="Straight Arrow Connector 29"/>
            <p:cNvCxnSpPr>
              <a:cxnSpLocks noChangeShapeType="1"/>
            </p:cNvCxnSpPr>
            <p:nvPr/>
          </p:nvCxnSpPr>
          <p:spPr bwMode="auto">
            <a:xfrm rot="7540243" flipV="1">
              <a:off x="2295788" y="3735800"/>
              <a:ext cx="1236662" cy="900112"/>
            </a:xfrm>
            <a:prstGeom prst="straightConnector1">
              <a:avLst/>
            </a:prstGeom>
            <a:noFill/>
            <a:ln w="28575" algn="ctr">
              <a:solidFill>
                <a:srgbClr val="FF33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28" name="Picture 2" descr="File:Boeing 747-400 top.svg">
              <a:hlinkClick r:id="rId5"/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757827">
              <a:off x="2277316" y="2579151"/>
              <a:ext cx="1239838" cy="1463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28"/>
            <p:cNvSpPr txBox="1"/>
            <p:nvPr/>
          </p:nvSpPr>
          <p:spPr bwMode="auto">
            <a:xfrm>
              <a:off x="3249197" y="3601937"/>
              <a:ext cx="1216440" cy="27634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200" dirty="0">
                  <a:latin typeface="+mj-lt"/>
                </a:rPr>
                <a:t>Hawaiian343</a:t>
              </a:r>
              <a:endParaRPr lang="en-US" dirty="0">
                <a:latin typeface="+mj-lt"/>
              </a:endParaRPr>
            </a:p>
          </p:txBody>
        </p:sp>
      </p:grp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4913313" y="5610225"/>
            <a:ext cx="2065337" cy="912813"/>
            <a:chOff x="5046051" y="5081588"/>
            <a:chExt cx="2064484" cy="913915"/>
          </a:xfrm>
        </p:grpSpPr>
        <p:cxnSp>
          <p:nvCxnSpPr>
            <p:cNvPr id="31" name="Straight Arrow Connector 24"/>
            <p:cNvCxnSpPr>
              <a:cxnSpLocks noChangeShapeType="1"/>
            </p:cNvCxnSpPr>
            <p:nvPr/>
          </p:nvCxnSpPr>
          <p:spPr bwMode="auto">
            <a:xfrm flipV="1">
              <a:off x="5665804" y="5314715"/>
              <a:ext cx="1444731" cy="95250"/>
            </a:xfrm>
            <a:prstGeom prst="straightConnector1">
              <a:avLst/>
            </a:prstGeom>
            <a:noFill/>
            <a:ln w="28575" algn="ctr">
              <a:solidFill>
                <a:srgbClr val="FF33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32" name="Picture 4" descr="seascan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236382">
              <a:off x="5404014" y="5081588"/>
              <a:ext cx="500100" cy="674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TextBox 32"/>
            <p:cNvSpPr txBox="1"/>
            <p:nvPr/>
          </p:nvSpPr>
          <p:spPr bwMode="auto">
            <a:xfrm>
              <a:off x="5046051" y="5718945"/>
              <a:ext cx="1215523" cy="27655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200" dirty="0">
                  <a:latin typeface="+mj-lt"/>
                </a:rPr>
                <a:t>ScanEagle01</a:t>
              </a:r>
              <a:endParaRPr lang="en-US" dirty="0">
                <a:latin typeface="+mj-lt"/>
              </a:endParaRPr>
            </a:p>
          </p:txBody>
        </p:sp>
      </p:grpSp>
      <p:grpSp>
        <p:nvGrpSpPr>
          <p:cNvPr id="34" name="Group 33"/>
          <p:cNvGrpSpPr>
            <a:grpSpLocks/>
          </p:cNvGrpSpPr>
          <p:nvPr/>
        </p:nvGrpSpPr>
        <p:grpSpPr bwMode="auto">
          <a:xfrm rot="5054727">
            <a:off x="1190309" y="5066636"/>
            <a:ext cx="1051271" cy="1552320"/>
            <a:chOff x="1283812" y="4963291"/>
            <a:chExt cx="1051583" cy="1551799"/>
          </a:xfrm>
        </p:grpSpPr>
        <p:pic>
          <p:nvPicPr>
            <p:cNvPr id="36" name="Picture 4" descr="seascan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644926">
              <a:off x="1370331" y="4876772"/>
              <a:ext cx="501650" cy="674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TextBox 36"/>
            <p:cNvSpPr txBox="1"/>
            <p:nvPr/>
          </p:nvSpPr>
          <p:spPr bwMode="auto">
            <a:xfrm rot="16545273">
              <a:off x="1589433" y="5769128"/>
              <a:ext cx="1215617" cy="27630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200" dirty="0">
                  <a:latin typeface="+mj-lt"/>
                </a:rPr>
                <a:t>Integrator02</a:t>
              </a:r>
              <a:endParaRPr lang="en-US" dirty="0">
                <a:latin typeface="+mj-lt"/>
              </a:endParaRPr>
            </a:p>
          </p:txBody>
        </p:sp>
      </p:grp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5213350" y="3519488"/>
            <a:ext cx="1925638" cy="1677987"/>
            <a:chOff x="5213738" y="2645012"/>
            <a:chExt cx="1925598" cy="1678956"/>
          </a:xfrm>
        </p:grpSpPr>
        <p:pic>
          <p:nvPicPr>
            <p:cNvPr id="40" name="Picture 5" descr="C:\Users\lum\Desktop\TEMP\cessna.png"/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6784795">
              <a:off x="5771377" y="2829218"/>
              <a:ext cx="1552166" cy="1183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TextBox 40"/>
            <p:cNvSpPr txBox="1"/>
            <p:nvPr/>
          </p:nvSpPr>
          <p:spPr bwMode="auto">
            <a:xfrm>
              <a:off x="5213738" y="4047583"/>
              <a:ext cx="1216000" cy="27638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200" dirty="0">
                  <a:latin typeface="+mj-lt"/>
                </a:rPr>
                <a:t>Cessna01</a:t>
              </a:r>
              <a:endParaRPr lang="en-US" dirty="0">
                <a:latin typeface="+mj-lt"/>
              </a:endParaRPr>
            </a:p>
          </p:txBody>
        </p:sp>
      </p:grpSp>
      <p:sp>
        <p:nvSpPr>
          <p:cNvPr id="3" name="Freeform 2"/>
          <p:cNvSpPr/>
          <p:nvPr/>
        </p:nvSpPr>
        <p:spPr bwMode="auto">
          <a:xfrm>
            <a:off x="702733" y="2006600"/>
            <a:ext cx="6146800" cy="3615267"/>
          </a:xfrm>
          <a:custGeom>
            <a:avLst/>
            <a:gdLst>
              <a:gd name="connsiteX0" fmla="*/ 1413934 w 6146800"/>
              <a:gd name="connsiteY0" fmla="*/ 3606800 h 3615267"/>
              <a:gd name="connsiteX1" fmla="*/ 76200 w 6146800"/>
              <a:gd name="connsiteY1" fmla="*/ 3615267 h 3615267"/>
              <a:gd name="connsiteX2" fmla="*/ 0 w 6146800"/>
              <a:gd name="connsiteY2" fmla="*/ 2125133 h 3615267"/>
              <a:gd name="connsiteX3" fmla="*/ 3327400 w 6146800"/>
              <a:gd name="connsiteY3" fmla="*/ 2624667 h 3615267"/>
              <a:gd name="connsiteX4" fmla="*/ 6146800 w 6146800"/>
              <a:gd name="connsiteY4" fmla="*/ 0 h 3615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46800" h="3615267">
                <a:moveTo>
                  <a:pt x="1413934" y="3606800"/>
                </a:moveTo>
                <a:lnTo>
                  <a:pt x="76200" y="3615267"/>
                </a:lnTo>
                <a:lnTo>
                  <a:pt x="0" y="2125133"/>
                </a:lnTo>
                <a:lnTo>
                  <a:pt x="3327400" y="2624667"/>
                </a:lnTo>
                <a:lnTo>
                  <a:pt x="6146800" y="0"/>
                </a:lnTo>
              </a:path>
            </a:pathLst>
          </a:custGeom>
          <a:noFill/>
          <a:ln w="1905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601133" y="2853267"/>
            <a:ext cx="5511800" cy="2396066"/>
          </a:xfrm>
          <a:custGeom>
            <a:avLst/>
            <a:gdLst>
              <a:gd name="connsiteX0" fmla="*/ 5511800 w 5511800"/>
              <a:gd name="connsiteY0" fmla="*/ 1625600 h 2396066"/>
              <a:gd name="connsiteX1" fmla="*/ 3090334 w 5511800"/>
              <a:gd name="connsiteY1" fmla="*/ 2396066 h 2396066"/>
              <a:gd name="connsiteX2" fmla="*/ 922867 w 5511800"/>
              <a:gd name="connsiteY2" fmla="*/ 1938866 h 2396066"/>
              <a:gd name="connsiteX3" fmla="*/ 0 w 5511800"/>
              <a:gd name="connsiteY3" fmla="*/ 0 h 2396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11800" h="2396066">
                <a:moveTo>
                  <a:pt x="5511800" y="1625600"/>
                </a:moveTo>
                <a:lnTo>
                  <a:pt x="3090334" y="2396066"/>
                </a:lnTo>
                <a:lnTo>
                  <a:pt x="922867" y="1938866"/>
                </a:lnTo>
                <a:lnTo>
                  <a:pt x="0" y="0"/>
                </a:lnTo>
              </a:path>
            </a:pathLst>
          </a:custGeom>
          <a:noFill/>
          <a:ln w="1905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 bwMode="auto">
          <a:xfrm>
            <a:off x="6002224" y="2655888"/>
            <a:ext cx="1216025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 dirty="0" smtClean="0">
                <a:latin typeface="+mj-lt"/>
              </a:rPr>
              <a:t>Flight path for Integrator02</a:t>
            </a:r>
            <a:endParaRPr lang="en-US" dirty="0"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 bwMode="auto">
          <a:xfrm>
            <a:off x="742989" y="2622434"/>
            <a:ext cx="1216025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 dirty="0" smtClean="0">
                <a:latin typeface="+mj-lt"/>
              </a:rPr>
              <a:t>Flight path for Cessna01</a:t>
            </a:r>
            <a:endParaRPr lang="en-US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6448157"/>
      </p:ext>
    </p:extLst>
  </p:cSld>
  <p:clrMapOvr>
    <a:masterClrMapping/>
  </p:clrMapOvr>
  <p:transition advTm="5828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4CF17A8-5433-4C3D-A3F3-BFB238E87CBC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July 10, 2012</a:t>
            </a:r>
            <a:endParaRPr lang="en-US" dirty="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63675" y="87313"/>
            <a:ext cx="7680325" cy="76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248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2709333" y="4783667"/>
            <a:ext cx="433493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H="1">
            <a:off x="1185333" y="4783667"/>
            <a:ext cx="1524000" cy="1524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2709333" y="1845733"/>
            <a:ext cx="0" cy="293793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1786467" y="593513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883401" y="488526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853267" y="166106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14" name="Freeform 13"/>
          <p:cNvSpPr/>
          <p:nvPr/>
        </p:nvSpPr>
        <p:spPr bwMode="auto">
          <a:xfrm>
            <a:off x="2878667" y="4936067"/>
            <a:ext cx="2912533" cy="1371600"/>
          </a:xfrm>
          <a:custGeom>
            <a:avLst/>
            <a:gdLst>
              <a:gd name="connsiteX0" fmla="*/ 863600 w 2912533"/>
              <a:gd name="connsiteY0" fmla="*/ 211666 h 1371600"/>
              <a:gd name="connsiteX1" fmla="*/ 0 w 2912533"/>
              <a:gd name="connsiteY1" fmla="*/ 745066 h 1371600"/>
              <a:gd name="connsiteX2" fmla="*/ 516466 w 2912533"/>
              <a:gd name="connsiteY2" fmla="*/ 1371600 h 1371600"/>
              <a:gd name="connsiteX3" fmla="*/ 2565400 w 2912533"/>
              <a:gd name="connsiteY3" fmla="*/ 1159933 h 1371600"/>
              <a:gd name="connsiteX4" fmla="*/ 1913466 w 2912533"/>
              <a:gd name="connsiteY4" fmla="*/ 736600 h 1371600"/>
              <a:gd name="connsiteX5" fmla="*/ 2912533 w 2912533"/>
              <a:gd name="connsiteY5" fmla="*/ 160866 h 1371600"/>
              <a:gd name="connsiteX6" fmla="*/ 1600200 w 2912533"/>
              <a:gd name="connsiteY6" fmla="*/ 0 h 1371600"/>
              <a:gd name="connsiteX7" fmla="*/ 863600 w 2912533"/>
              <a:gd name="connsiteY7" fmla="*/ 211666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12533" h="1371600">
                <a:moveTo>
                  <a:pt x="863600" y="211666"/>
                </a:moveTo>
                <a:lnTo>
                  <a:pt x="0" y="745066"/>
                </a:lnTo>
                <a:lnTo>
                  <a:pt x="516466" y="1371600"/>
                </a:lnTo>
                <a:lnTo>
                  <a:pt x="2565400" y="1159933"/>
                </a:lnTo>
                <a:lnTo>
                  <a:pt x="1913466" y="736600"/>
                </a:lnTo>
                <a:lnTo>
                  <a:pt x="2912533" y="160866"/>
                </a:lnTo>
                <a:lnTo>
                  <a:pt x="1600200" y="0"/>
                </a:lnTo>
                <a:lnTo>
                  <a:pt x="863600" y="211666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 bwMode="auto">
          <a:xfrm>
            <a:off x="2878666" y="3327400"/>
            <a:ext cx="2912533" cy="1371600"/>
          </a:xfrm>
          <a:custGeom>
            <a:avLst/>
            <a:gdLst>
              <a:gd name="connsiteX0" fmla="*/ 863600 w 2912533"/>
              <a:gd name="connsiteY0" fmla="*/ 211666 h 1371600"/>
              <a:gd name="connsiteX1" fmla="*/ 0 w 2912533"/>
              <a:gd name="connsiteY1" fmla="*/ 745066 h 1371600"/>
              <a:gd name="connsiteX2" fmla="*/ 516466 w 2912533"/>
              <a:gd name="connsiteY2" fmla="*/ 1371600 h 1371600"/>
              <a:gd name="connsiteX3" fmla="*/ 2565400 w 2912533"/>
              <a:gd name="connsiteY3" fmla="*/ 1159933 h 1371600"/>
              <a:gd name="connsiteX4" fmla="*/ 1913466 w 2912533"/>
              <a:gd name="connsiteY4" fmla="*/ 736600 h 1371600"/>
              <a:gd name="connsiteX5" fmla="*/ 2912533 w 2912533"/>
              <a:gd name="connsiteY5" fmla="*/ 160866 h 1371600"/>
              <a:gd name="connsiteX6" fmla="*/ 1600200 w 2912533"/>
              <a:gd name="connsiteY6" fmla="*/ 0 h 1371600"/>
              <a:gd name="connsiteX7" fmla="*/ 863600 w 2912533"/>
              <a:gd name="connsiteY7" fmla="*/ 211666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12533" h="1371600">
                <a:moveTo>
                  <a:pt x="863600" y="211666"/>
                </a:moveTo>
                <a:lnTo>
                  <a:pt x="0" y="745066"/>
                </a:lnTo>
                <a:lnTo>
                  <a:pt x="516466" y="1371600"/>
                </a:lnTo>
                <a:lnTo>
                  <a:pt x="2565400" y="1159933"/>
                </a:lnTo>
                <a:lnTo>
                  <a:pt x="1913466" y="736600"/>
                </a:lnTo>
                <a:lnTo>
                  <a:pt x="2912533" y="160866"/>
                </a:lnTo>
                <a:lnTo>
                  <a:pt x="1600200" y="0"/>
                </a:lnTo>
                <a:lnTo>
                  <a:pt x="863600" y="211666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4" idx="1"/>
          </p:cNvCxnSpPr>
          <p:nvPr/>
        </p:nvCxnSpPr>
        <p:spPr bwMode="auto">
          <a:xfrm flipV="1">
            <a:off x="2878667" y="4072467"/>
            <a:ext cx="0" cy="160866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 flipV="1">
            <a:off x="3403600" y="4690533"/>
            <a:ext cx="0" cy="160866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 flipV="1">
            <a:off x="5427134" y="4502666"/>
            <a:ext cx="0" cy="160866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 flipV="1">
            <a:off x="5782733" y="3479803"/>
            <a:ext cx="0" cy="160866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4859867" y="2038865"/>
            <a:ext cx="2506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2D Polygon defined in the XY plane and the volume is extruded in the z direction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 bwMode="auto">
          <a:xfrm flipH="1">
            <a:off x="4224867" y="2235200"/>
            <a:ext cx="567266" cy="331046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3036581855"/>
      </p:ext>
    </p:extLst>
  </p:cSld>
  <p:clrMapOvr>
    <a:masterClrMapping/>
  </p:clrMapOvr>
  <p:transition advTm="58286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4CF17A8-5433-4C3D-A3F3-BFB238E87CBC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July 10, 2012</a:t>
            </a:r>
            <a:endParaRPr lang="en-US" dirty="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63675" y="87313"/>
            <a:ext cx="7680325" cy="76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255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2709333" y="4783667"/>
            <a:ext cx="433493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H="1">
            <a:off x="1185333" y="4783667"/>
            <a:ext cx="1524000" cy="1524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2709333" y="1845733"/>
            <a:ext cx="0" cy="293793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1786467" y="593513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883401" y="488526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853267" y="166106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14" name="Freeform 13"/>
          <p:cNvSpPr/>
          <p:nvPr/>
        </p:nvSpPr>
        <p:spPr bwMode="auto">
          <a:xfrm>
            <a:off x="2878667" y="4936067"/>
            <a:ext cx="2912533" cy="1371600"/>
          </a:xfrm>
          <a:custGeom>
            <a:avLst/>
            <a:gdLst>
              <a:gd name="connsiteX0" fmla="*/ 863600 w 2912533"/>
              <a:gd name="connsiteY0" fmla="*/ 211666 h 1371600"/>
              <a:gd name="connsiteX1" fmla="*/ 0 w 2912533"/>
              <a:gd name="connsiteY1" fmla="*/ 745066 h 1371600"/>
              <a:gd name="connsiteX2" fmla="*/ 516466 w 2912533"/>
              <a:gd name="connsiteY2" fmla="*/ 1371600 h 1371600"/>
              <a:gd name="connsiteX3" fmla="*/ 2565400 w 2912533"/>
              <a:gd name="connsiteY3" fmla="*/ 1159933 h 1371600"/>
              <a:gd name="connsiteX4" fmla="*/ 1913466 w 2912533"/>
              <a:gd name="connsiteY4" fmla="*/ 736600 h 1371600"/>
              <a:gd name="connsiteX5" fmla="*/ 2912533 w 2912533"/>
              <a:gd name="connsiteY5" fmla="*/ 160866 h 1371600"/>
              <a:gd name="connsiteX6" fmla="*/ 1600200 w 2912533"/>
              <a:gd name="connsiteY6" fmla="*/ 0 h 1371600"/>
              <a:gd name="connsiteX7" fmla="*/ 863600 w 2912533"/>
              <a:gd name="connsiteY7" fmla="*/ 211666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12533" h="1371600">
                <a:moveTo>
                  <a:pt x="863600" y="211666"/>
                </a:moveTo>
                <a:lnTo>
                  <a:pt x="0" y="745066"/>
                </a:lnTo>
                <a:lnTo>
                  <a:pt x="516466" y="1371600"/>
                </a:lnTo>
                <a:lnTo>
                  <a:pt x="2565400" y="1159933"/>
                </a:lnTo>
                <a:lnTo>
                  <a:pt x="1913466" y="736600"/>
                </a:lnTo>
                <a:lnTo>
                  <a:pt x="2912533" y="160866"/>
                </a:lnTo>
                <a:lnTo>
                  <a:pt x="1600200" y="0"/>
                </a:lnTo>
                <a:lnTo>
                  <a:pt x="863600" y="211666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 bwMode="auto">
          <a:xfrm>
            <a:off x="2878666" y="3327400"/>
            <a:ext cx="2912533" cy="1371600"/>
          </a:xfrm>
          <a:custGeom>
            <a:avLst/>
            <a:gdLst>
              <a:gd name="connsiteX0" fmla="*/ 863600 w 2912533"/>
              <a:gd name="connsiteY0" fmla="*/ 211666 h 1371600"/>
              <a:gd name="connsiteX1" fmla="*/ 0 w 2912533"/>
              <a:gd name="connsiteY1" fmla="*/ 745066 h 1371600"/>
              <a:gd name="connsiteX2" fmla="*/ 516466 w 2912533"/>
              <a:gd name="connsiteY2" fmla="*/ 1371600 h 1371600"/>
              <a:gd name="connsiteX3" fmla="*/ 2565400 w 2912533"/>
              <a:gd name="connsiteY3" fmla="*/ 1159933 h 1371600"/>
              <a:gd name="connsiteX4" fmla="*/ 1913466 w 2912533"/>
              <a:gd name="connsiteY4" fmla="*/ 736600 h 1371600"/>
              <a:gd name="connsiteX5" fmla="*/ 2912533 w 2912533"/>
              <a:gd name="connsiteY5" fmla="*/ 160866 h 1371600"/>
              <a:gd name="connsiteX6" fmla="*/ 1600200 w 2912533"/>
              <a:gd name="connsiteY6" fmla="*/ 0 h 1371600"/>
              <a:gd name="connsiteX7" fmla="*/ 863600 w 2912533"/>
              <a:gd name="connsiteY7" fmla="*/ 211666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12533" h="1371600">
                <a:moveTo>
                  <a:pt x="863600" y="211666"/>
                </a:moveTo>
                <a:lnTo>
                  <a:pt x="0" y="745066"/>
                </a:lnTo>
                <a:lnTo>
                  <a:pt x="516466" y="1371600"/>
                </a:lnTo>
                <a:lnTo>
                  <a:pt x="2565400" y="1159933"/>
                </a:lnTo>
                <a:lnTo>
                  <a:pt x="1913466" y="736600"/>
                </a:lnTo>
                <a:lnTo>
                  <a:pt x="2912533" y="160866"/>
                </a:lnTo>
                <a:lnTo>
                  <a:pt x="1600200" y="0"/>
                </a:lnTo>
                <a:lnTo>
                  <a:pt x="863600" y="211666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 bwMode="auto">
          <a:xfrm flipV="1">
            <a:off x="3403600" y="4690533"/>
            <a:ext cx="0" cy="160866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 flipV="1">
            <a:off x="5427134" y="4502666"/>
            <a:ext cx="0" cy="160866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 flipV="1">
            <a:off x="5782733" y="3479803"/>
            <a:ext cx="0" cy="160866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4859867" y="2038865"/>
            <a:ext cx="2506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D volume restricted airspace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 bwMode="auto">
          <a:xfrm flipH="1">
            <a:off x="4224867" y="2235200"/>
            <a:ext cx="567266" cy="331046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Connector 15"/>
          <p:cNvCxnSpPr>
            <a:stCxn id="14" idx="1"/>
          </p:cNvCxnSpPr>
          <p:nvPr/>
        </p:nvCxnSpPr>
        <p:spPr bwMode="auto">
          <a:xfrm flipV="1">
            <a:off x="2878667" y="4072467"/>
            <a:ext cx="0" cy="160866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5" name="Group 14"/>
          <p:cNvGrpSpPr/>
          <p:nvPr/>
        </p:nvGrpSpPr>
        <p:grpSpPr>
          <a:xfrm>
            <a:off x="1667933" y="4553466"/>
            <a:ext cx="2082799" cy="1304898"/>
            <a:chOff x="1557867" y="4199467"/>
            <a:chExt cx="2082799" cy="1304898"/>
          </a:xfrm>
        </p:grpSpPr>
        <p:sp>
          <p:nvSpPr>
            <p:cNvPr id="2" name="Oval 1"/>
            <p:cNvSpPr/>
            <p:nvPr/>
          </p:nvSpPr>
          <p:spPr bwMode="auto">
            <a:xfrm>
              <a:off x="1566332" y="5004832"/>
              <a:ext cx="2074334" cy="49953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1566332" y="4199467"/>
              <a:ext cx="2074334" cy="49953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1557867" y="4419600"/>
              <a:ext cx="2074333" cy="1075267"/>
            </a:xfrm>
            <a:custGeom>
              <a:avLst/>
              <a:gdLst>
                <a:gd name="connsiteX0" fmla="*/ 8466 w 2074333"/>
                <a:gd name="connsiteY0" fmla="*/ 0 h 1075267"/>
                <a:gd name="connsiteX1" fmla="*/ 16933 w 2074333"/>
                <a:gd name="connsiteY1" fmla="*/ 812800 h 1075267"/>
                <a:gd name="connsiteX2" fmla="*/ 76200 w 2074333"/>
                <a:gd name="connsiteY2" fmla="*/ 922867 h 1075267"/>
                <a:gd name="connsiteX3" fmla="*/ 313266 w 2074333"/>
                <a:gd name="connsiteY3" fmla="*/ 1016000 h 1075267"/>
                <a:gd name="connsiteX4" fmla="*/ 677333 w 2074333"/>
                <a:gd name="connsiteY4" fmla="*/ 1066800 h 1075267"/>
                <a:gd name="connsiteX5" fmla="*/ 1193800 w 2074333"/>
                <a:gd name="connsiteY5" fmla="*/ 1075267 h 1075267"/>
                <a:gd name="connsiteX6" fmla="*/ 1718733 w 2074333"/>
                <a:gd name="connsiteY6" fmla="*/ 1016000 h 1075267"/>
                <a:gd name="connsiteX7" fmla="*/ 1913466 w 2074333"/>
                <a:gd name="connsiteY7" fmla="*/ 956733 h 1075267"/>
                <a:gd name="connsiteX8" fmla="*/ 2032000 w 2074333"/>
                <a:gd name="connsiteY8" fmla="*/ 905933 h 1075267"/>
                <a:gd name="connsiteX9" fmla="*/ 2065866 w 2074333"/>
                <a:gd name="connsiteY9" fmla="*/ 829733 h 1075267"/>
                <a:gd name="connsiteX10" fmla="*/ 2074333 w 2074333"/>
                <a:gd name="connsiteY10" fmla="*/ 50800 h 1075267"/>
                <a:gd name="connsiteX11" fmla="*/ 1955800 w 2074333"/>
                <a:gd name="connsiteY11" fmla="*/ 135467 h 1075267"/>
                <a:gd name="connsiteX12" fmla="*/ 1651000 w 2074333"/>
                <a:gd name="connsiteY12" fmla="*/ 245533 h 1075267"/>
                <a:gd name="connsiteX13" fmla="*/ 1227666 w 2074333"/>
                <a:gd name="connsiteY13" fmla="*/ 270933 h 1075267"/>
                <a:gd name="connsiteX14" fmla="*/ 804333 w 2074333"/>
                <a:gd name="connsiteY14" fmla="*/ 270933 h 1075267"/>
                <a:gd name="connsiteX15" fmla="*/ 516466 w 2074333"/>
                <a:gd name="connsiteY15" fmla="*/ 211667 h 1075267"/>
                <a:gd name="connsiteX16" fmla="*/ 127000 w 2074333"/>
                <a:gd name="connsiteY16" fmla="*/ 135467 h 1075267"/>
                <a:gd name="connsiteX17" fmla="*/ 0 w 2074333"/>
                <a:gd name="connsiteY17" fmla="*/ 50800 h 107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74333" h="1075267">
                  <a:moveTo>
                    <a:pt x="8466" y="0"/>
                  </a:moveTo>
                  <a:cubicBezTo>
                    <a:pt x="11288" y="270933"/>
                    <a:pt x="14111" y="541867"/>
                    <a:pt x="16933" y="812800"/>
                  </a:cubicBezTo>
                  <a:lnTo>
                    <a:pt x="76200" y="922867"/>
                  </a:lnTo>
                  <a:lnTo>
                    <a:pt x="313266" y="1016000"/>
                  </a:lnTo>
                  <a:lnTo>
                    <a:pt x="677333" y="1066800"/>
                  </a:lnTo>
                  <a:lnTo>
                    <a:pt x="1193800" y="1075267"/>
                  </a:lnTo>
                  <a:lnTo>
                    <a:pt x="1718733" y="1016000"/>
                  </a:lnTo>
                  <a:lnTo>
                    <a:pt x="1913466" y="956733"/>
                  </a:lnTo>
                  <a:lnTo>
                    <a:pt x="2032000" y="905933"/>
                  </a:lnTo>
                  <a:lnTo>
                    <a:pt x="2065866" y="829733"/>
                  </a:lnTo>
                  <a:cubicBezTo>
                    <a:pt x="2068688" y="570089"/>
                    <a:pt x="2071511" y="310444"/>
                    <a:pt x="2074333" y="50800"/>
                  </a:cubicBezTo>
                  <a:lnTo>
                    <a:pt x="1955800" y="135467"/>
                  </a:lnTo>
                  <a:lnTo>
                    <a:pt x="1651000" y="245533"/>
                  </a:lnTo>
                  <a:lnTo>
                    <a:pt x="1227666" y="270933"/>
                  </a:lnTo>
                  <a:lnTo>
                    <a:pt x="804333" y="270933"/>
                  </a:lnTo>
                  <a:lnTo>
                    <a:pt x="516466" y="211667"/>
                  </a:lnTo>
                  <a:lnTo>
                    <a:pt x="127000" y="135467"/>
                  </a:lnTo>
                  <a:lnTo>
                    <a:pt x="0" y="50800"/>
                  </a:lnTo>
                </a:path>
              </a:pathLst>
            </a:custGeom>
            <a:solidFill>
              <a:srgbClr val="FF0000">
                <a:alpha val="50196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651932" y="4064001"/>
            <a:ext cx="203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Position distribution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960533" y="3137806"/>
            <a:ext cx="2032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probability that entity is inside the restricted airspace?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8" idx="2"/>
          </p:cNvCxnSpPr>
          <p:nvPr/>
        </p:nvCxnSpPr>
        <p:spPr bwMode="auto">
          <a:xfrm>
            <a:off x="1667933" y="4433333"/>
            <a:ext cx="651934" cy="45193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3861583538"/>
      </p:ext>
    </p:extLst>
  </p:cSld>
  <p:clrMapOvr>
    <a:masterClrMapping/>
  </p:clrMapOvr>
  <p:transition advTm="58286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4CF17A8-5433-4C3D-A3F3-BFB238E87CBC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July 10, 2012</a:t>
            </a:r>
            <a:endParaRPr lang="en-US" dirty="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63675" y="87313"/>
            <a:ext cx="7680325" cy="76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333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4530599" y="2163026"/>
            <a:ext cx="2915229" cy="306446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5477867" y="5258964"/>
            <a:ext cx="617542" cy="282466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algn="ctr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 sz="1400" kern="0">
                <a:latin typeface="+mn-lt"/>
                <a:cs typeface="+mn-cs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latin typeface="+mn-lt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9pPr>
          </a:lstStyle>
          <a:p>
            <a:r>
              <a:rPr lang="en-US" altLang="en-US" dirty="0"/>
              <a:t>UAS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0" t="22326" r="7878" b="18285"/>
          <a:stretch/>
        </p:blipFill>
        <p:spPr>
          <a:xfrm>
            <a:off x="6118553" y="4047079"/>
            <a:ext cx="1211776" cy="845628"/>
          </a:xfrm>
          <a:prstGeom prst="rect">
            <a:avLst/>
          </a:prstGeom>
        </p:spPr>
      </p:pic>
      <p:pic>
        <p:nvPicPr>
          <p:cNvPr id="31" name="Picture 30" descr="http://www.firstpersonview.co.uk/image/cache/Pan-and-Tilt-004-228x228.jpg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23"/>
          <a:stretch/>
        </p:blipFill>
        <p:spPr bwMode="auto">
          <a:xfrm>
            <a:off x="4718417" y="4061631"/>
            <a:ext cx="1077690" cy="81772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6300040" y="4909333"/>
            <a:ext cx="864980" cy="282466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algn="ctr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 sz="1000" kern="0">
                <a:latin typeface="+mn-lt"/>
                <a:cs typeface="+mn-cs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latin typeface="+mn-lt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9pPr>
          </a:lstStyle>
          <a:p>
            <a:r>
              <a:rPr lang="en-US" altLang="en-US" dirty="0"/>
              <a:t>APM 2.6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 bwMode="auto">
          <a:xfrm>
            <a:off x="4685761" y="4962612"/>
            <a:ext cx="1164351" cy="282466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algn="ctr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 sz="1000" kern="0">
                <a:latin typeface="+mn-lt"/>
                <a:cs typeface="+mn-cs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latin typeface="+mn-lt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9pPr>
          </a:lstStyle>
          <a:p>
            <a:r>
              <a:rPr lang="en-US" altLang="en-US" dirty="0" err="1" smtClean="0"/>
              <a:t>FoxTech</a:t>
            </a:r>
            <a:r>
              <a:rPr lang="en-US" altLang="en-US" dirty="0" smtClean="0"/>
              <a:t> Camera</a:t>
            </a:r>
            <a:endParaRPr lang="en-US" altLang="en-US" dirty="0"/>
          </a:p>
        </p:txBody>
      </p:sp>
      <p:sp>
        <p:nvSpPr>
          <p:cNvPr id="50" name="Content Placeholder 2"/>
          <p:cNvSpPr txBox="1">
            <a:spLocks/>
          </p:cNvSpPr>
          <p:nvPr/>
        </p:nvSpPr>
        <p:spPr bwMode="auto">
          <a:xfrm>
            <a:off x="2163212" y="3037718"/>
            <a:ext cx="1347882" cy="38999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algn="ctr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 sz="1050" kern="0">
                <a:latin typeface="+mn-lt"/>
                <a:cs typeface="+mn-cs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latin typeface="+mn-lt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9pPr>
          </a:lstStyle>
          <a:p>
            <a:r>
              <a:rPr lang="en-US" altLang="en-US" dirty="0" smtClean="0"/>
              <a:t>Image Processing System</a:t>
            </a:r>
            <a:endParaRPr lang="en-US" altLang="en-US" dirty="0"/>
          </a:p>
        </p:txBody>
      </p:sp>
      <p:sp>
        <p:nvSpPr>
          <p:cNvPr id="51" name="Content Placeholder 2"/>
          <p:cNvSpPr txBox="1">
            <a:spLocks/>
          </p:cNvSpPr>
          <p:nvPr/>
        </p:nvSpPr>
        <p:spPr bwMode="auto">
          <a:xfrm>
            <a:off x="2387751" y="1457975"/>
            <a:ext cx="897152" cy="38999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algn="ctr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 sz="1400" kern="0">
                <a:latin typeface="+mn-lt"/>
                <a:cs typeface="+mn-cs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latin typeface="+mn-lt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9pPr>
          </a:lstStyle>
          <a:p>
            <a:r>
              <a:rPr lang="en-US" altLang="en-US" sz="1050" dirty="0" smtClean="0"/>
              <a:t>Uno5800 v2 Receiver</a:t>
            </a:r>
            <a:endParaRPr lang="en-US" altLang="en-US" dirty="0"/>
          </a:p>
        </p:txBody>
      </p:sp>
      <p:sp>
        <p:nvSpPr>
          <p:cNvPr id="52" name="Content Placeholder 2"/>
          <p:cNvSpPr txBox="1">
            <a:spLocks/>
          </p:cNvSpPr>
          <p:nvPr/>
        </p:nvSpPr>
        <p:spPr bwMode="auto">
          <a:xfrm>
            <a:off x="463680" y="3039188"/>
            <a:ext cx="1341582" cy="38999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algn="ctr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 sz="1050" kern="0">
                <a:latin typeface="+mn-lt"/>
                <a:cs typeface="+mn-cs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latin typeface="+mn-lt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9pPr>
          </a:lstStyle>
          <a:p>
            <a:r>
              <a:rPr lang="en-US" altLang="en-US" dirty="0" smtClean="0"/>
              <a:t>Visual Anchoring Algorithm</a:t>
            </a:r>
            <a:endParaRPr lang="en-US" altLang="en-US" dirty="0"/>
          </a:p>
        </p:txBody>
      </p:sp>
      <p:sp>
        <p:nvSpPr>
          <p:cNvPr id="53" name="Content Placeholder 2"/>
          <p:cNvSpPr txBox="1">
            <a:spLocks/>
          </p:cNvSpPr>
          <p:nvPr/>
        </p:nvSpPr>
        <p:spPr bwMode="auto">
          <a:xfrm>
            <a:off x="2293842" y="2156010"/>
            <a:ext cx="1084968" cy="38999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algn="ctr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 sz="1050" kern="0">
                <a:latin typeface="+mn-lt"/>
                <a:cs typeface="+mn-cs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latin typeface="+mn-lt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9pPr>
          </a:lstStyle>
          <a:p>
            <a:r>
              <a:rPr lang="en-US" altLang="en-US" dirty="0"/>
              <a:t>Analog Capture Card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379886" y="1393709"/>
            <a:ext cx="1672808" cy="1591626"/>
            <a:chOff x="6540464" y="1526827"/>
            <a:chExt cx="1672808" cy="1591626"/>
          </a:xfrm>
        </p:grpSpPr>
        <p:sp>
          <p:nvSpPr>
            <p:cNvPr id="55" name="Rectangle 54"/>
            <p:cNvSpPr/>
            <p:nvPr/>
          </p:nvSpPr>
          <p:spPr bwMode="auto">
            <a:xfrm>
              <a:off x="6540464" y="1526827"/>
              <a:ext cx="1672808" cy="1493960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Picture 55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410" b="11209"/>
            <a:stretch/>
          </p:blipFill>
          <p:spPr>
            <a:xfrm>
              <a:off x="6556791" y="1546546"/>
              <a:ext cx="1608964" cy="1245032"/>
            </a:xfrm>
            <a:prstGeom prst="rect">
              <a:avLst/>
            </a:prstGeom>
          </p:spPr>
        </p:pic>
        <p:sp>
          <p:nvSpPr>
            <p:cNvPr id="57" name="Content Placeholder 2"/>
            <p:cNvSpPr txBox="1">
              <a:spLocks/>
            </p:cNvSpPr>
            <p:nvPr/>
          </p:nvSpPr>
          <p:spPr bwMode="auto">
            <a:xfrm>
              <a:off x="6589446" y="2728454"/>
              <a:ext cx="1509519" cy="38999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indent="0" algn="ctr"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  <a:defRPr sz="1400" kern="0">
                  <a:latin typeface="+mn-lt"/>
                  <a:cs typeface="+mn-cs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n"/>
                <a:defRPr sz="2400">
                  <a:latin typeface="+mn-lt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000">
                  <a:latin typeface="+mn-lt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n"/>
                <a:defRPr sz="2000">
                  <a:latin typeface="+mn-lt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latin typeface="+mn-lt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latin typeface="+mn-lt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latin typeface="+mn-lt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latin typeface="+mn-lt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latin typeface="+mn-lt"/>
                </a:defRPr>
              </a:lvl9pPr>
            </a:lstStyle>
            <a:p>
              <a:r>
                <a:rPr lang="en-US" altLang="en-US" sz="1000" dirty="0" smtClean="0"/>
                <a:t>Operator Camera View</a:t>
              </a:r>
              <a:endParaRPr lang="en-US" altLang="en-US" sz="1000" dirty="0"/>
            </a:p>
          </p:txBody>
        </p:sp>
      </p:grpSp>
      <p:cxnSp>
        <p:nvCxnSpPr>
          <p:cNvPr id="58" name="Straight Arrow Connector 57"/>
          <p:cNvCxnSpPr>
            <a:stCxn id="51" idx="2"/>
            <a:endCxn id="53" idx="0"/>
          </p:cNvCxnSpPr>
          <p:nvPr/>
        </p:nvCxnSpPr>
        <p:spPr bwMode="auto">
          <a:xfrm flipH="1">
            <a:off x="2836326" y="1847974"/>
            <a:ext cx="1" cy="30803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 flipH="1">
            <a:off x="2069383" y="1959582"/>
            <a:ext cx="766943" cy="789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Straight Arrow Connector 59"/>
          <p:cNvCxnSpPr>
            <a:stCxn id="53" idx="2"/>
            <a:endCxn id="50" idx="0"/>
          </p:cNvCxnSpPr>
          <p:nvPr/>
        </p:nvCxnSpPr>
        <p:spPr bwMode="auto">
          <a:xfrm>
            <a:off x="2836326" y="2546009"/>
            <a:ext cx="827" cy="49170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Straight Arrow Connector 60"/>
          <p:cNvCxnSpPr>
            <a:stCxn id="50" idx="1"/>
            <a:endCxn id="52" idx="3"/>
          </p:cNvCxnSpPr>
          <p:nvPr/>
        </p:nvCxnSpPr>
        <p:spPr bwMode="auto">
          <a:xfrm flipH="1">
            <a:off x="1805262" y="3232718"/>
            <a:ext cx="357950" cy="147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62" name="Group 61"/>
          <p:cNvGrpSpPr/>
          <p:nvPr/>
        </p:nvGrpSpPr>
        <p:grpSpPr>
          <a:xfrm>
            <a:off x="379886" y="4250408"/>
            <a:ext cx="2972536" cy="1965215"/>
            <a:chOff x="319614" y="4285228"/>
            <a:chExt cx="3154364" cy="2085426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714" y="4366119"/>
              <a:ext cx="2973715" cy="1658195"/>
            </a:xfrm>
            <a:prstGeom prst="rect">
              <a:avLst/>
            </a:prstGeom>
          </p:spPr>
        </p:pic>
        <p:sp>
          <p:nvSpPr>
            <p:cNvPr id="64" name="Rectangle 63"/>
            <p:cNvSpPr/>
            <p:nvPr/>
          </p:nvSpPr>
          <p:spPr bwMode="auto">
            <a:xfrm>
              <a:off x="319614" y="4285228"/>
              <a:ext cx="3154364" cy="1828754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Content Placeholder 2"/>
            <p:cNvSpPr txBox="1">
              <a:spLocks/>
            </p:cNvSpPr>
            <p:nvPr/>
          </p:nvSpPr>
          <p:spPr bwMode="auto">
            <a:xfrm>
              <a:off x="958454" y="6113982"/>
              <a:ext cx="1509519" cy="25667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indent="0" algn="ctr"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  <a:defRPr sz="1400" kern="0">
                  <a:latin typeface="+mn-lt"/>
                  <a:cs typeface="+mn-cs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n"/>
                <a:defRPr sz="2400">
                  <a:latin typeface="+mn-lt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000">
                  <a:latin typeface="+mn-lt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n"/>
                <a:defRPr sz="2000">
                  <a:latin typeface="+mn-lt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latin typeface="+mn-lt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latin typeface="+mn-lt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latin typeface="+mn-lt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latin typeface="+mn-lt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latin typeface="+mn-lt"/>
                </a:defRPr>
              </a:lvl9pPr>
            </a:lstStyle>
            <a:p>
              <a:r>
                <a:rPr lang="en-US" altLang="en-US" sz="1000" dirty="0" smtClean="0"/>
                <a:t>APM Mission Planner</a:t>
              </a:r>
              <a:endParaRPr lang="en-US" altLang="en-US" sz="1000" dirty="0"/>
            </a:p>
          </p:txBody>
        </p:sp>
      </p:grpSp>
      <p:sp>
        <p:nvSpPr>
          <p:cNvPr id="66" name="Rectangle 65"/>
          <p:cNvSpPr/>
          <p:nvPr/>
        </p:nvSpPr>
        <p:spPr bwMode="auto">
          <a:xfrm>
            <a:off x="194580" y="1238851"/>
            <a:ext cx="3471183" cy="503948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ontent Placeholder 2"/>
          <p:cNvSpPr txBox="1">
            <a:spLocks/>
          </p:cNvSpPr>
          <p:nvPr/>
        </p:nvSpPr>
        <p:spPr bwMode="auto">
          <a:xfrm>
            <a:off x="313096" y="3675899"/>
            <a:ext cx="1634271" cy="38999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algn="ctr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 sz="1050" kern="0">
                <a:latin typeface="+mn-lt"/>
                <a:cs typeface="+mn-cs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latin typeface="+mn-lt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9pPr>
          </a:lstStyle>
          <a:p>
            <a:r>
              <a:rPr lang="en-US" altLang="en-US" dirty="0" smtClean="0"/>
              <a:t>APM Mission Planner Communication System</a:t>
            </a:r>
            <a:endParaRPr lang="en-US" altLang="en-US" dirty="0"/>
          </a:p>
        </p:txBody>
      </p:sp>
      <p:cxnSp>
        <p:nvCxnSpPr>
          <p:cNvPr id="68" name="Straight Arrow Connector 67"/>
          <p:cNvCxnSpPr>
            <a:stCxn id="52" idx="2"/>
            <a:endCxn id="67" idx="0"/>
          </p:cNvCxnSpPr>
          <p:nvPr/>
        </p:nvCxnSpPr>
        <p:spPr bwMode="auto">
          <a:xfrm flipH="1">
            <a:off x="1130232" y="3429187"/>
            <a:ext cx="4239" cy="24671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Straight Arrow Connector 68"/>
          <p:cNvCxnSpPr>
            <a:stCxn id="67" idx="2"/>
          </p:cNvCxnSpPr>
          <p:nvPr/>
        </p:nvCxnSpPr>
        <p:spPr bwMode="auto">
          <a:xfrm flipH="1">
            <a:off x="1130231" y="4065898"/>
            <a:ext cx="1" cy="17796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0" name="Content Placeholder 2"/>
          <p:cNvSpPr txBox="1">
            <a:spLocks/>
          </p:cNvSpPr>
          <p:nvPr/>
        </p:nvSpPr>
        <p:spPr bwMode="auto">
          <a:xfrm>
            <a:off x="766098" y="6284883"/>
            <a:ext cx="2200111" cy="294512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algn="ctr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 sz="1400" kern="0">
                <a:latin typeface="+mn-lt"/>
                <a:cs typeface="+mn-cs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latin typeface="+mn-lt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9pPr>
          </a:lstStyle>
          <a:p>
            <a:r>
              <a:rPr lang="en-US" altLang="en-US" dirty="0"/>
              <a:t>Ground </a:t>
            </a:r>
            <a:r>
              <a:rPr lang="en-US" altLang="en-US" dirty="0" smtClean="0"/>
              <a:t>Station</a:t>
            </a:r>
            <a:endParaRPr lang="en-US" altLang="en-US" dirty="0"/>
          </a:p>
        </p:txBody>
      </p:sp>
      <p:sp>
        <p:nvSpPr>
          <p:cNvPr id="71" name="Rounded Rectangle 70"/>
          <p:cNvSpPr/>
          <p:nvPr/>
        </p:nvSpPr>
        <p:spPr bwMode="auto">
          <a:xfrm>
            <a:off x="288604" y="2976429"/>
            <a:ext cx="3322864" cy="1153958"/>
          </a:xfrm>
          <a:prstGeom prst="roundRect">
            <a:avLst>
              <a:gd name="adj" fmla="val 6762"/>
            </a:avLst>
          </a:prstGeom>
          <a:solidFill>
            <a:srgbClr val="00FF00">
              <a:alpha val="34118"/>
            </a:srgbClr>
          </a:solidFill>
          <a:ln w="19050" cap="flat" cmpd="sng" algn="ctr">
            <a:solidFill>
              <a:srgbClr val="00FF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/>
          <p:nvPr/>
        </p:nvCxnSpPr>
        <p:spPr bwMode="auto">
          <a:xfrm flipV="1">
            <a:off x="3352422" y="5600700"/>
            <a:ext cx="3363854" cy="1632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Arrow Connector 77"/>
          <p:cNvCxnSpPr/>
          <p:nvPr/>
        </p:nvCxnSpPr>
        <p:spPr bwMode="auto">
          <a:xfrm flipV="1">
            <a:off x="6716276" y="5112078"/>
            <a:ext cx="0" cy="48862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84" name="Group 83"/>
          <p:cNvGrpSpPr/>
          <p:nvPr/>
        </p:nvGrpSpPr>
        <p:grpSpPr>
          <a:xfrm>
            <a:off x="4622866" y="2255415"/>
            <a:ext cx="2467978" cy="1647104"/>
            <a:chOff x="4671850" y="2206431"/>
            <a:chExt cx="2467978" cy="1647104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8417" y="2229100"/>
              <a:ext cx="2356211" cy="1313487"/>
            </a:xfrm>
            <a:prstGeom prst="rect">
              <a:avLst/>
            </a:prstGeom>
          </p:spPr>
        </p:pic>
        <p:sp>
          <p:nvSpPr>
            <p:cNvPr id="34" name="Content Placeholder 2"/>
            <p:cNvSpPr txBox="1">
              <a:spLocks/>
            </p:cNvSpPr>
            <p:nvPr/>
          </p:nvSpPr>
          <p:spPr bwMode="auto">
            <a:xfrm>
              <a:off x="5021809" y="3571069"/>
              <a:ext cx="1689573" cy="28246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indent="0" algn="ctr"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  <a:defRPr sz="1000" kern="0">
                  <a:latin typeface="+mn-lt"/>
                  <a:cs typeface="+mn-cs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n"/>
                <a:defRPr sz="2400">
                  <a:latin typeface="+mn-lt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000">
                  <a:latin typeface="+mn-lt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n"/>
                <a:defRPr sz="2000">
                  <a:latin typeface="+mn-lt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latin typeface="+mn-lt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latin typeface="+mn-lt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latin typeface="+mn-lt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latin typeface="+mn-lt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latin typeface="+mn-lt"/>
                </a:defRPr>
              </a:lvl9pPr>
            </a:lstStyle>
            <a:p>
              <a:r>
                <a:rPr lang="en-US" altLang="en-US" dirty="0"/>
                <a:t>Skywalker 1900</a:t>
              </a:r>
            </a:p>
          </p:txBody>
        </p:sp>
        <p:sp>
          <p:nvSpPr>
            <p:cNvPr id="86" name="Rectangle 85"/>
            <p:cNvSpPr/>
            <p:nvPr/>
          </p:nvSpPr>
          <p:spPr bwMode="auto">
            <a:xfrm>
              <a:off x="4671850" y="2206431"/>
              <a:ext cx="2467978" cy="1389130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 bwMode="auto">
          <a:xfrm>
            <a:off x="4631030" y="3964623"/>
            <a:ext cx="1172515" cy="1013059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 bwMode="auto">
          <a:xfrm>
            <a:off x="6130714" y="4034450"/>
            <a:ext cx="1237715" cy="902053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/>
          <p:cNvCxnSpPr>
            <a:stCxn id="95" idx="0"/>
          </p:cNvCxnSpPr>
          <p:nvPr/>
        </p:nvCxnSpPr>
        <p:spPr bwMode="auto">
          <a:xfrm flipH="1" flipV="1">
            <a:off x="6749571" y="3673870"/>
            <a:ext cx="1" cy="36058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2" name="Straight Arrow Connector 101"/>
          <p:cNvCxnSpPr>
            <a:stCxn id="24" idx="1"/>
            <a:endCxn id="31" idx="3"/>
          </p:cNvCxnSpPr>
          <p:nvPr/>
        </p:nvCxnSpPr>
        <p:spPr bwMode="auto">
          <a:xfrm flipH="1">
            <a:off x="5796107" y="4469893"/>
            <a:ext cx="322446" cy="59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6" name="Straight Arrow Connector 105"/>
          <p:cNvCxnSpPr/>
          <p:nvPr/>
        </p:nvCxnSpPr>
        <p:spPr bwMode="auto">
          <a:xfrm flipH="1">
            <a:off x="3272824" y="1646782"/>
            <a:ext cx="727996" cy="380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8" name="Straight Connector 107"/>
          <p:cNvCxnSpPr/>
          <p:nvPr/>
        </p:nvCxnSpPr>
        <p:spPr bwMode="auto">
          <a:xfrm>
            <a:off x="4000820" y="1643308"/>
            <a:ext cx="6566" cy="282658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/>
          <p:cNvCxnSpPr>
            <a:endCxn id="94" idx="1"/>
          </p:cNvCxnSpPr>
          <p:nvPr/>
        </p:nvCxnSpPr>
        <p:spPr bwMode="auto">
          <a:xfrm>
            <a:off x="4000820" y="4469893"/>
            <a:ext cx="630210" cy="126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1357769639"/>
      </p:ext>
    </p:extLst>
  </p:cSld>
  <p:clrMapOvr>
    <a:masterClrMapping/>
  </p:clrMapOvr>
  <p:transition advTm="58286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4CF17A8-5433-4C3D-A3F3-BFB238E87CBC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July 10, 2012</a:t>
            </a:r>
            <a:endParaRPr lang="en-US" dirty="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63675" y="87313"/>
            <a:ext cx="7680325" cy="76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333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098646" y="1508880"/>
            <a:ext cx="2502054" cy="134862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3239783" y="2910491"/>
            <a:ext cx="2201334" cy="691092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algn="ctr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 sz="1400" kern="0">
                <a:latin typeface="+mn-lt"/>
                <a:cs typeface="+mn-cs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latin typeface="+mn-lt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9pPr>
          </a:lstStyle>
          <a:p>
            <a:r>
              <a:rPr lang="en-US" altLang="en-US" dirty="0"/>
              <a:t>Scenario Visualization</a:t>
            </a:r>
          </a:p>
          <a:p>
            <a:r>
              <a:rPr lang="en-US" altLang="en-US" dirty="0"/>
              <a:t>X-Plane 10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" t="3039" r="3243" b="9427"/>
          <a:stretch/>
        </p:blipFill>
        <p:spPr>
          <a:xfrm>
            <a:off x="3140300" y="1581339"/>
            <a:ext cx="2400300" cy="1208314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 bwMode="auto">
          <a:xfrm>
            <a:off x="262466" y="1346201"/>
            <a:ext cx="2387600" cy="9398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355599" y="2872316"/>
            <a:ext cx="2201334" cy="691092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algn="ctr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 sz="1400" kern="0">
                <a:latin typeface="+mn-lt"/>
                <a:cs typeface="+mn-cs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latin typeface="+mn-lt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9pPr>
          </a:lstStyle>
          <a:p>
            <a:r>
              <a:rPr lang="en-US" altLang="en-US" dirty="0"/>
              <a:t>Aircraft Plant Simulation</a:t>
            </a:r>
          </a:p>
          <a:p>
            <a:r>
              <a:rPr lang="en-US" altLang="en-US" dirty="0"/>
              <a:t>Matlab/Simulink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1" t="7048" r="3661" b="8464"/>
          <a:stretch/>
        </p:blipFill>
        <p:spPr>
          <a:xfrm>
            <a:off x="447221" y="1435628"/>
            <a:ext cx="2032907" cy="68272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1" t="-1167" r="12959" b="7056"/>
          <a:stretch/>
        </p:blipFill>
        <p:spPr>
          <a:xfrm>
            <a:off x="7131882" y="3566545"/>
            <a:ext cx="1415960" cy="154305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242" y="1882585"/>
            <a:ext cx="1734487" cy="153791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33433282"/>
      </p:ext>
    </p:extLst>
  </p:cSld>
  <p:clrMapOvr>
    <a:masterClrMapping/>
  </p:clrMapOvr>
  <p:transition advTm="58286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4CF17A8-5433-4C3D-A3F3-BFB238E87CBC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July 10, 2012</a:t>
            </a:r>
            <a:endParaRPr lang="en-US" dirty="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63675" y="87313"/>
            <a:ext cx="7680325" cy="76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453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4510631" y="2084373"/>
            <a:ext cx="1600824" cy="81544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4603764" y="2208727"/>
            <a:ext cx="1397530" cy="691092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algn="ctr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 sz="1400" kern="0">
                <a:latin typeface="+mn-lt"/>
                <a:cs typeface="+mn-cs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latin typeface="+mn-lt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9pPr>
          </a:lstStyle>
          <a:p>
            <a:r>
              <a:rPr lang="en-US" altLang="en-US" dirty="0" smtClean="0"/>
              <a:t>RCAM Plant Model</a:t>
            </a:r>
            <a:endParaRPr lang="en-US" alt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6763136" y="2084373"/>
            <a:ext cx="1600824" cy="81544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6856269" y="2208727"/>
            <a:ext cx="1397530" cy="691092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algn="ctr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 sz="1400" kern="0">
                <a:latin typeface="+mn-lt"/>
                <a:cs typeface="+mn-cs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latin typeface="+mn-lt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9pPr>
          </a:lstStyle>
          <a:p>
            <a:r>
              <a:rPr lang="en-US" altLang="en-US" dirty="0" smtClean="0"/>
              <a:t>APM 2.6 Sensor Model</a:t>
            </a:r>
            <a:endParaRPr lang="en-US" altLang="en-US" dirty="0"/>
          </a:p>
        </p:txBody>
      </p:sp>
      <p:cxnSp>
        <p:nvCxnSpPr>
          <p:cNvPr id="7" name="Straight Arrow Connector 6"/>
          <p:cNvCxnSpPr>
            <a:stCxn id="22" idx="3"/>
            <a:endCxn id="14" idx="1"/>
          </p:cNvCxnSpPr>
          <p:nvPr/>
        </p:nvCxnSpPr>
        <p:spPr bwMode="auto">
          <a:xfrm>
            <a:off x="6111455" y="2492096"/>
            <a:ext cx="65168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6248539" y="2108944"/>
            <a:ext cx="404436" cy="35858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algn="ctr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 sz="1400" kern="0">
                <a:latin typeface="+mn-lt"/>
                <a:cs typeface="+mn-cs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latin typeface="+mn-lt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9pPr>
          </a:lstStyle>
          <a:p>
            <a:r>
              <a:rPr lang="en-US" altLang="en-US" dirty="0" smtClean="0"/>
              <a:t>x</a:t>
            </a:r>
            <a:endParaRPr lang="en-US" altLang="en-US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8474121" y="2084373"/>
            <a:ext cx="404436" cy="35858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algn="ctr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 sz="1400" kern="0">
                <a:latin typeface="+mn-lt"/>
                <a:cs typeface="+mn-cs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latin typeface="+mn-lt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9pPr>
          </a:lstStyle>
          <a:p>
            <a:r>
              <a:rPr lang="en-US" altLang="en-US" dirty="0" smtClean="0"/>
              <a:t>y</a:t>
            </a:r>
            <a:endParaRPr lang="en-US" altLang="en-US" dirty="0"/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8363960" y="2486486"/>
            <a:ext cx="65168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2351259" y="1846241"/>
            <a:ext cx="1600824" cy="1289132"/>
          </a:xfrm>
          <a:prstGeom prst="rect">
            <a:avLst/>
          </a:prstGeom>
          <a:solidFill>
            <a:srgbClr val="00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2"/>
          <p:cNvSpPr txBox="1">
            <a:spLocks/>
          </p:cNvSpPr>
          <p:nvPr/>
        </p:nvSpPr>
        <p:spPr bwMode="auto">
          <a:xfrm>
            <a:off x="2444392" y="2203117"/>
            <a:ext cx="1397530" cy="691092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algn="ctr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 sz="1400" kern="0">
                <a:latin typeface="+mn-lt"/>
                <a:cs typeface="+mn-cs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latin typeface="+mn-lt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9pPr>
          </a:lstStyle>
          <a:p>
            <a:r>
              <a:rPr lang="en-US" altLang="en-US" dirty="0" smtClean="0"/>
              <a:t>Inner Loop Orbit Controller</a:t>
            </a:r>
            <a:endParaRPr lang="en-US" altLang="en-US" dirty="0"/>
          </a:p>
        </p:txBody>
      </p:sp>
      <p:cxnSp>
        <p:nvCxnSpPr>
          <p:cNvPr id="28" name="Straight Arrow Connector 27"/>
          <p:cNvCxnSpPr>
            <a:stCxn id="25" idx="3"/>
            <a:endCxn id="22" idx="1"/>
          </p:cNvCxnSpPr>
          <p:nvPr/>
        </p:nvCxnSpPr>
        <p:spPr bwMode="auto">
          <a:xfrm>
            <a:off x="3952083" y="2490807"/>
            <a:ext cx="558548" cy="128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Content Placeholder 2"/>
          <p:cNvSpPr txBox="1">
            <a:spLocks/>
          </p:cNvSpPr>
          <p:nvPr/>
        </p:nvSpPr>
        <p:spPr bwMode="auto">
          <a:xfrm>
            <a:off x="4059629" y="2141195"/>
            <a:ext cx="404436" cy="35858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algn="ctr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 sz="1400" kern="0">
                <a:latin typeface="+mn-lt"/>
                <a:cs typeface="+mn-cs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latin typeface="+mn-lt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9pPr>
          </a:lstStyle>
          <a:p>
            <a:r>
              <a:rPr lang="en-US" altLang="en-US" dirty="0" smtClean="0"/>
              <a:t>u</a:t>
            </a:r>
            <a:endParaRPr lang="en-US" altLang="en-US" dirty="0"/>
          </a:p>
        </p:txBody>
      </p:sp>
      <p:cxnSp>
        <p:nvCxnSpPr>
          <p:cNvPr id="32" name="Straight Arrow Connector 31"/>
          <p:cNvCxnSpPr/>
          <p:nvPr/>
        </p:nvCxnSpPr>
        <p:spPr bwMode="auto">
          <a:xfrm>
            <a:off x="1690492" y="1932066"/>
            <a:ext cx="65168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Content Placeholder 2"/>
          <p:cNvSpPr txBox="1">
            <a:spLocks/>
          </p:cNvSpPr>
          <p:nvPr/>
        </p:nvSpPr>
        <p:spPr bwMode="auto">
          <a:xfrm>
            <a:off x="1780254" y="1543083"/>
            <a:ext cx="404436" cy="35858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algn="ctr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 sz="1400" kern="0">
                <a:latin typeface="+mn-lt"/>
                <a:cs typeface="+mn-cs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latin typeface="+mn-lt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9pPr>
          </a:lstStyle>
          <a:p>
            <a:r>
              <a:rPr lang="en-US" altLang="en-US" dirty="0" err="1" smtClean="0"/>
              <a:t>r</a:t>
            </a:r>
            <a:r>
              <a:rPr lang="en-US" altLang="en-US" baseline="-25000" dirty="0" err="1" smtClean="0"/>
              <a:t>d</a:t>
            </a:r>
            <a:endParaRPr lang="en-US" altLang="en-US" baseline="-25000" dirty="0"/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8676339" y="2499776"/>
            <a:ext cx="13461" cy="96424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flipH="1">
            <a:off x="1759206" y="3461271"/>
            <a:ext cx="6917134" cy="160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1748758" y="2749859"/>
            <a:ext cx="10448" cy="74838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1725554" y="2749859"/>
            <a:ext cx="65168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/>
          <p:cNvCxnSpPr>
            <a:stCxn id="30" idx="3"/>
          </p:cNvCxnSpPr>
          <p:nvPr/>
        </p:nvCxnSpPr>
        <p:spPr bwMode="auto">
          <a:xfrm>
            <a:off x="1478319" y="2326023"/>
            <a:ext cx="87294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1791172" y="2018127"/>
            <a:ext cx="404436" cy="35858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algn="ctr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 sz="1400" kern="0">
                <a:latin typeface="+mn-lt"/>
                <a:cs typeface="+mn-cs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latin typeface="+mn-lt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9pPr>
          </a:lstStyle>
          <a:p>
            <a:r>
              <a:rPr lang="en-US" altLang="en-US" dirty="0"/>
              <a:t>d</a:t>
            </a:r>
            <a:r>
              <a:rPr lang="en-US" altLang="en-US" baseline="-25000" dirty="0" smtClean="0"/>
              <a:t>v</a:t>
            </a:r>
            <a:endParaRPr lang="en-US" altLang="en-US" baseline="-25000" dirty="0"/>
          </a:p>
        </p:txBody>
      </p:sp>
      <p:sp>
        <p:nvSpPr>
          <p:cNvPr id="46" name="Content Placeholder 2"/>
          <p:cNvSpPr txBox="1">
            <a:spLocks/>
          </p:cNvSpPr>
          <p:nvPr/>
        </p:nvSpPr>
        <p:spPr bwMode="auto">
          <a:xfrm>
            <a:off x="868308" y="3794889"/>
            <a:ext cx="7495652" cy="163438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algn="ctr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 sz="1400" kern="0">
                <a:latin typeface="+mn-lt"/>
                <a:cs typeface="+mn-cs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latin typeface="+mn-lt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9pPr>
          </a:lstStyle>
          <a:p>
            <a:pPr algn="l"/>
            <a:r>
              <a:rPr lang="en-US" altLang="en-US" dirty="0" err="1"/>
              <a:t>r</a:t>
            </a:r>
            <a:r>
              <a:rPr lang="en-US" altLang="en-US" baseline="-25000" dirty="0" err="1" smtClean="0"/>
              <a:t>d</a:t>
            </a:r>
            <a:r>
              <a:rPr lang="en-US" altLang="en-US" dirty="0" smtClean="0"/>
              <a:t> = desired orbit radius (specified by operator)</a:t>
            </a:r>
          </a:p>
          <a:p>
            <a:pPr algn="l"/>
            <a:r>
              <a:rPr lang="en-US" altLang="en-US" dirty="0" smtClean="0"/>
              <a:t>d</a:t>
            </a:r>
            <a:r>
              <a:rPr lang="en-US" altLang="en-US" baseline="-25000" dirty="0" smtClean="0"/>
              <a:t>v</a:t>
            </a:r>
            <a:r>
              <a:rPr lang="en-US" altLang="en-US" dirty="0" smtClean="0"/>
              <a:t> = distance from aircraft to anchor point as determined by the visual camera system</a:t>
            </a:r>
          </a:p>
          <a:p>
            <a:pPr algn="l"/>
            <a:r>
              <a:rPr lang="en-US" altLang="en-US" dirty="0"/>
              <a:t>u</a:t>
            </a:r>
            <a:r>
              <a:rPr lang="en-US" altLang="en-US" dirty="0" smtClean="0"/>
              <a:t> = plant control input vector [aileron; elevator, rudder, throttle 1; throttle 2]</a:t>
            </a:r>
          </a:p>
          <a:p>
            <a:pPr algn="l"/>
            <a:r>
              <a:rPr lang="en-US" altLang="en-US" dirty="0"/>
              <a:t>x</a:t>
            </a:r>
            <a:r>
              <a:rPr lang="en-US" altLang="en-US" dirty="0" smtClean="0"/>
              <a:t> = plant state vector [u; v; w; p; q; r; phi; theta; psi; PN, PE, PD]</a:t>
            </a:r>
          </a:p>
          <a:p>
            <a:pPr algn="l"/>
            <a:r>
              <a:rPr lang="en-US" altLang="en-US" dirty="0" smtClean="0"/>
              <a:t>y = sensor measurements (remove position information to simulate GPS denied</a:t>
            </a:r>
            <a:endParaRPr lang="en-US" altLang="en-US" baseline="-25000" dirty="0"/>
          </a:p>
        </p:txBody>
      </p:sp>
      <p:sp>
        <p:nvSpPr>
          <p:cNvPr id="30" name="Rectangle 29"/>
          <p:cNvSpPr/>
          <p:nvPr/>
        </p:nvSpPr>
        <p:spPr bwMode="auto">
          <a:xfrm>
            <a:off x="434658" y="1918300"/>
            <a:ext cx="1043661" cy="81544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489733" y="2042654"/>
            <a:ext cx="950528" cy="691092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algn="ctr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 sz="1400" kern="0">
                <a:latin typeface="+mn-lt"/>
                <a:cs typeface="+mn-cs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latin typeface="+mn-lt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latin typeface="+mn-lt"/>
              </a:defRPr>
            </a:lvl9pPr>
          </a:lstStyle>
          <a:p>
            <a:r>
              <a:rPr lang="en-US" altLang="en-US" dirty="0" smtClean="0"/>
              <a:t>Vision System</a:t>
            </a:r>
            <a:endParaRPr lang="en-US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4533841"/>
      </p:ext>
    </p:extLst>
  </p:cSld>
  <p:clrMapOvr>
    <a:masterClrMapping/>
  </p:clrMapOvr>
  <p:transition advTm="58286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4CF17A8-5433-4C3D-A3F3-BFB238E87CBC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July 10, 2012</a:t>
            </a:r>
            <a:endParaRPr lang="en-US" dirty="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63675" y="87313"/>
            <a:ext cx="7680325" cy="76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521</a:t>
            </a:r>
          </a:p>
        </p:txBody>
      </p:sp>
      <p:pic>
        <p:nvPicPr>
          <p:cNvPr id="8" name="Picture 7" descr="http://i.ytimg.com/vi/H13b1GW8t1Q/0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74" y="2025809"/>
            <a:ext cx="4572000" cy="342709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879231" y="563802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Example of a </a:t>
            </a:r>
            <a:r>
              <a:rPr lang="en-US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ScanEagle</a:t>
            </a:r>
            <a:r>
              <a:rPr lang="en-US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box/cradle that holds the UAV at waist height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971241"/>
      </p:ext>
    </p:extLst>
  </p:cSld>
  <p:clrMapOvr>
    <a:masterClrMapping/>
  </p:clrMapOvr>
  <p:transition advTm="58286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4CF17A8-5433-4C3D-A3F3-BFB238E87CBC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July 10, 2012</a:t>
            </a:r>
            <a:endParaRPr lang="en-US" dirty="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63675" y="87313"/>
            <a:ext cx="7680325" cy="76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566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11015" y="147710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15" y="1934307"/>
            <a:ext cx="5934075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11015" y="346783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4F81BD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F</a:t>
            </a:r>
            <a:r>
              <a:rPr kumimoji="0" lang="en-US" altLang="en-US" sz="900" b="1" i="0" u="none" strike="noStrike" cap="none" normalizeH="0" baseline="0" dirty="0" smtClean="0" bmk="">
                <a:ln>
                  <a:noFill/>
                </a:ln>
                <a:solidFill>
                  <a:srgbClr val="4F81BD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igure </a:t>
            </a:r>
            <a:r>
              <a:rPr kumimoji="0" lang="en-US" altLang="en-US" sz="900" b="1" i="0" u="none" strike="noStrike" cap="none" normalizeH="0" baseline="0" dirty="0" smtClean="0" bmk="_Ref413843412">
                <a:ln>
                  <a:noFill/>
                </a:ln>
                <a:solidFill>
                  <a:srgbClr val="4F81BD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7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4F81BD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:  Make a release at the stable point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7729495"/>
      </p:ext>
    </p:extLst>
  </p:cSld>
  <p:clrMapOvr>
    <a:masterClrMapping/>
  </p:clrMapOvr>
  <p:transition advTm="58286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ORDWRAP" val="0"/>
  <p:tag name="DEFAULTWIDTH" val="695"/>
  <p:tag name="DEFAULTHEIGHT" val="48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5.6|5.8|11|8.6|14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5.6|5.8|11|8.6|14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5.6|5.8|11|8.6|14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5.6|5.8|11|8.6|14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5.6|5.8|11|8.6|14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5.6|5.8|11|8.6|14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5.6|5.8|11|8.6|14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5.6|5.8|11|8.6|14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5.6|5.8|11|8.6|14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5.6|5.8|11|8.6|14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5.6|5.8|11|8.6|14.8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66138</TotalTime>
  <Words>430</Words>
  <Application>Microsoft Office PowerPoint</Application>
  <PresentationFormat>On-screen Show (4:3)</PresentationFormat>
  <Paragraphs>127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Garamond</vt:lpstr>
      <vt:lpstr>MS Mincho</vt:lpstr>
      <vt:lpstr>Times New Roman</vt:lpstr>
      <vt:lpstr>Wingdings</vt:lpstr>
      <vt:lpstr>Pixel</vt:lpstr>
      <vt:lpstr>146</vt:lpstr>
      <vt:lpstr>232</vt:lpstr>
      <vt:lpstr>248</vt:lpstr>
      <vt:lpstr>255</vt:lpstr>
      <vt:lpstr>333</vt:lpstr>
      <vt:lpstr>333</vt:lpstr>
      <vt:lpstr>453</vt:lpstr>
      <vt:lpstr>521</vt:lpstr>
      <vt:lpstr>566</vt:lpstr>
      <vt:lpstr>569</vt:lpstr>
      <vt:lpstr>882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lum</dc:creator>
  <cp:lastModifiedBy>Christopher Lum</cp:lastModifiedBy>
  <cp:revision>4200</cp:revision>
  <dcterms:created xsi:type="dcterms:W3CDTF">1601-01-01T00:00:00Z</dcterms:created>
  <dcterms:modified xsi:type="dcterms:W3CDTF">2016-02-11T17:56:48Z</dcterms:modified>
</cp:coreProperties>
</file>