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CF0ED-47AE-44ED-AE34-38416AC1D94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4443-2D89-43CC-BE8E-8E86AA8D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5350" y="468313"/>
            <a:ext cx="3128963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878083-ED6E-485C-B690-237A2949A37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5350" y="468313"/>
            <a:ext cx="3128963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878083-ED6E-485C-B690-237A2949A37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0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4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0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583868" y="2809875"/>
            <a:ext cx="63470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569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98" userDrawn="1">
          <p15:clr>
            <a:srgbClr val="FBAE40"/>
          </p15:clr>
        </p15:guide>
        <p15:guide id="2" pos="58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474792" y="6493772"/>
            <a:ext cx="728631" cy="327185"/>
          </a:xfrm>
          <a:prstGeom prst="rect">
            <a:avLst/>
          </a:prstGeom>
        </p:spPr>
        <p:txBody>
          <a:bodyPr anchor="ctr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739A09E6-D303-4208-8197-22C4B0B25B25}" type="slidenum">
              <a:rPr kumimoji="0"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+mn-ea"/>
                <a:cs typeface="Calibri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+mn-ea"/>
              <a:cs typeface="Calibri" pitchFamily="34" charset="0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8727292" y="6511011"/>
            <a:ext cx="2236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509588" y="1"/>
            <a:ext cx="8634412" cy="437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80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" y="1"/>
            <a:ext cx="492367" cy="4381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800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74792" y="6485957"/>
            <a:ext cx="728631" cy="327185"/>
          </a:xfrm>
          <a:prstGeom prst="rect">
            <a:avLst/>
          </a:prstGeom>
        </p:spPr>
        <p:txBody>
          <a:bodyPr anchor="ctr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739A09E6-D303-4208-8197-22C4B0B25B25}" type="slidenum">
              <a:rPr kumimoji="0"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+mn-ea"/>
                <a:cs typeface="Calibri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+mn-ea"/>
              <a:cs typeface="Calibri" pitchFamily="34" charset="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727292" y="6503196"/>
            <a:ext cx="2236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6282" y="66190"/>
            <a:ext cx="411594" cy="278349"/>
          </a:xfrm>
        </p:spPr>
        <p:txBody>
          <a:bodyPr>
            <a:noAutofit/>
          </a:bodyPr>
          <a:lstStyle>
            <a:lvl1pPr marL="0" indent="0" algn="l" latinLnBrk="0">
              <a:buNone/>
              <a:defRPr sz="1500" b="1">
                <a:solidFill>
                  <a:schemeClr val="bg1"/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6982" y="46602"/>
            <a:ext cx="6646154" cy="306092"/>
          </a:xfrm>
        </p:spPr>
        <p:txBody>
          <a:bodyPr>
            <a:noAutofit/>
          </a:bodyPr>
          <a:lstStyle>
            <a:lvl1pPr marL="0" indent="0" latinLnBrk="0">
              <a:buNone/>
              <a:defRPr sz="1600" b="1">
                <a:solidFill>
                  <a:schemeClr val="bg1"/>
                </a:solidFill>
              </a:defRPr>
            </a:lvl1pPr>
            <a:lvl2pPr marL="457195" indent="0">
              <a:buNone/>
              <a:defRPr sz="1200"/>
            </a:lvl2pPr>
            <a:lvl3pPr marL="914390" indent="0">
              <a:buNone/>
              <a:defRPr sz="1000"/>
            </a:lvl3pPr>
            <a:lvl4pPr marL="1371585" indent="0">
              <a:buNone/>
              <a:defRPr sz="900"/>
            </a:lvl4pPr>
            <a:lvl5pPr marL="1828778" indent="0">
              <a:buNone/>
              <a:defRPr sz="900"/>
            </a:lvl5pPr>
            <a:lvl6pPr marL="2285974" indent="0">
              <a:buNone/>
              <a:defRPr sz="900"/>
            </a:lvl6pPr>
            <a:lvl7pPr marL="2743169" indent="0">
              <a:buNone/>
              <a:defRPr sz="900"/>
            </a:lvl7pPr>
            <a:lvl8pPr marL="3200363" indent="0">
              <a:buNone/>
              <a:defRPr sz="900"/>
            </a:lvl8pPr>
            <a:lvl9pPr marL="3657558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8" name="Picture 2" descr="ASPN - To be a &quot;trusted service provider&quot; to our customers succes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92" y="6403094"/>
            <a:ext cx="475741" cy="2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0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5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3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2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1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781693F-B257-7444-AEDC-1DBC4E5514DE}"/>
              </a:ext>
            </a:extLst>
          </p:cNvPr>
          <p:cNvSpPr txBox="1">
            <a:spLocks/>
          </p:cNvSpPr>
          <p:nvPr/>
        </p:nvSpPr>
        <p:spPr>
          <a:xfrm>
            <a:off x="583226" y="1772816"/>
            <a:ext cx="8442195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eaLnBrk="0" fontAlgn="auto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로보틱스 업무 자동화</a:t>
            </a:r>
            <a:r>
              <a:rPr lang="en-US" altLang="ko-KR" dirty="0"/>
              <a:t>(RPA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신문기사 취합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7781693F-B257-7444-AEDC-1DBC4E5514DE}"/>
              </a:ext>
            </a:extLst>
          </p:cNvPr>
          <p:cNvSpPr txBox="1">
            <a:spLocks/>
          </p:cNvSpPr>
          <p:nvPr/>
        </p:nvSpPr>
        <p:spPr>
          <a:xfrm>
            <a:off x="583222" y="4149083"/>
            <a:ext cx="5185218" cy="371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eaLnBrk="0" fontAlgn="auto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dirty="0" smtClean="0"/>
              <a:t>2019.07.29.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 descr="ASPN - To be a &quot;trusted service provider&quot; to our customers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39" y="6399127"/>
            <a:ext cx="475741" cy="2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="" xmlns:a16="http://schemas.microsoft.com/office/drawing/2014/main" id="{183D37CF-8619-44FF-BE60-440F55277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A31219-38C5-49FA-BB59-BDB62C40F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흐름도</a:t>
            </a:r>
            <a:endParaRPr lang="en-US" altLang="ko-KR" dirty="0"/>
          </a:p>
        </p:txBody>
      </p:sp>
      <p:graphicFrame>
        <p:nvGraphicFramePr>
          <p:cNvPr id="35" name="Group 228">
            <a:extLst>
              <a:ext uri="{FF2B5EF4-FFF2-40B4-BE49-F238E27FC236}">
                <a16:creationId xmlns="" xmlns:a16="http://schemas.microsoft.com/office/drawing/2014/main" id="{66D40F42-4D11-42FF-8B48-FA53E807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4992"/>
              </p:ext>
            </p:extLst>
          </p:nvPr>
        </p:nvGraphicFramePr>
        <p:xfrm>
          <a:off x="99752" y="620689"/>
          <a:ext cx="8905846" cy="443548"/>
        </p:xfrm>
        <a:graphic>
          <a:graphicData uri="http://schemas.openxmlformats.org/drawingml/2006/table">
            <a:tbl>
              <a:tblPr/>
              <a:tblGrid>
                <a:gridCol w="9535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3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2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53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6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530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33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26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3548"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담당부서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Process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신문기사 취합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담당자</a:t>
                      </a: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주기</a:t>
                      </a: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229">
            <a:extLst>
              <a:ext uri="{FF2B5EF4-FFF2-40B4-BE49-F238E27FC236}">
                <a16:creationId xmlns:a16="http://schemas.microsoft.com/office/drawing/2014/main" xmlns="" id="{90C4F49C-E49F-4048-A633-2FE4994B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20643"/>
              </p:ext>
            </p:extLst>
          </p:nvPr>
        </p:nvGraphicFramePr>
        <p:xfrm>
          <a:off x="106141" y="1203913"/>
          <a:ext cx="8722800" cy="4961031"/>
        </p:xfrm>
        <a:graphic>
          <a:graphicData uri="http://schemas.openxmlformats.org/drawingml/2006/table">
            <a:tbl>
              <a:tblPr/>
              <a:tblGrid>
                <a:gridCol w="80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구분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`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Excel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Naver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50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 panose="020B0503020000020004" pitchFamily="50" charset="-127"/>
                          <a:cs typeface="Arial" charset="0"/>
                        </a:rPr>
                        <a:t>Human</a:t>
                      </a:r>
                      <a:endParaRPr kumimoji="0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7738643"/>
                  </a:ext>
                </a:extLst>
              </a:tr>
              <a:tr h="324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 panose="020B0503020000020004" pitchFamily="50" charset="-127"/>
                          <a:cs typeface="Arial" charset="0"/>
                        </a:rPr>
                        <a:t>Robot</a:t>
                      </a:r>
                      <a:endParaRPr kumimoji="0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8905157"/>
                  </a:ext>
                </a:extLst>
              </a:tr>
            </a:tbl>
          </a:graphicData>
        </a:graphic>
      </p:graphicFrame>
      <p:sp>
        <p:nvSpPr>
          <p:cNvPr id="101" name="사각형: 둥근 모서리 58">
            <a:extLst>
              <a:ext uri="{FF2B5EF4-FFF2-40B4-BE49-F238E27FC236}">
                <a16:creationId xmlns:a16="http://schemas.microsoft.com/office/drawing/2014/main" xmlns="" id="{B240E179-000A-4246-AEA2-F0363F9EC1E8}"/>
              </a:ext>
            </a:extLst>
          </p:cNvPr>
          <p:cNvSpPr/>
          <p:nvPr/>
        </p:nvSpPr>
        <p:spPr>
          <a:xfrm>
            <a:off x="188251" y="1697929"/>
            <a:ext cx="379102" cy="352697"/>
          </a:xfrm>
          <a:prstGeom prst="roundRect">
            <a:avLst>
              <a:gd name="adj" fmla="val 21335"/>
            </a:avLst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tabLst>
                <a:tab pos="4122738" algn="l"/>
              </a:tabLst>
            </a:pPr>
            <a:r>
              <a:rPr kumimoji="1" lang="ko-KR" altLang="en-US" sz="1000" kern="0">
                <a:solidFill>
                  <a:srgbClr val="000000"/>
                </a:solidFill>
                <a:latin typeface="Calibri" panose="020F0502020204030204" pitchFamily="34" charset="0"/>
              </a:rPr>
              <a:t>시작</a:t>
            </a:r>
          </a:p>
        </p:txBody>
      </p:sp>
      <p:sp>
        <p:nvSpPr>
          <p:cNvPr id="102" name="사각형: 둥근 모서리 80">
            <a:extLst>
              <a:ext uri="{FF2B5EF4-FFF2-40B4-BE49-F238E27FC236}">
                <a16:creationId xmlns:a16="http://schemas.microsoft.com/office/drawing/2014/main" xmlns="" id="{ACBDFF23-0704-41AF-A70D-9C572654F45F}"/>
              </a:ext>
            </a:extLst>
          </p:cNvPr>
          <p:cNvSpPr/>
          <p:nvPr/>
        </p:nvSpPr>
        <p:spPr>
          <a:xfrm>
            <a:off x="185173" y="2407607"/>
            <a:ext cx="379102" cy="352697"/>
          </a:xfrm>
          <a:prstGeom prst="roundRect">
            <a:avLst>
              <a:gd name="adj" fmla="val 21335"/>
            </a:avLst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tabLst>
                <a:tab pos="4122738" algn="l"/>
              </a:tabLst>
            </a:pPr>
            <a:r>
              <a:rPr kumimoji="1" lang="ko-KR" altLang="en-US" sz="1000" kern="0" dirty="0">
                <a:solidFill>
                  <a:srgbClr val="000000"/>
                </a:solidFill>
                <a:latin typeface="Calibri" panose="020F0502020204030204" pitchFamily="34" charset="0"/>
              </a:rPr>
              <a:t>종료</a:t>
            </a:r>
          </a:p>
        </p:txBody>
      </p:sp>
      <p:sp>
        <p:nvSpPr>
          <p:cNvPr id="103" name="Rectangle 125">
            <a:extLst>
              <a:ext uri="{FF2B5EF4-FFF2-40B4-BE49-F238E27FC236}">
                <a16:creationId xmlns:a16="http://schemas.microsoft.com/office/drawing/2014/main" xmlns="" id="{B9C14321-64F0-9B48-984A-C95E239B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93" y="2386982"/>
            <a:ext cx="1171575" cy="39394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>
            <a:lvl1pPr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Font typeface="Wingdings" panose="05000000000000000000" pitchFamily="2" charset="2"/>
              <a:buNone/>
              <a:defRPr/>
            </a:pPr>
            <a:r>
              <a:rPr lang="ko-KR" altLang="en-US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결과파일 확인</a:t>
            </a:r>
            <a:endParaRPr lang="ko-KR" altLang="en-US" sz="1000" b="0" kern="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D65D81A6-6194-2D4E-B7D3-004B339C4246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564275" y="2583955"/>
            <a:ext cx="747918" cy="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D6CB7D1-D58E-E34C-A122-4E3EBF77EC1E}"/>
              </a:ext>
            </a:extLst>
          </p:cNvPr>
          <p:cNvCxnSpPr>
            <a:cxnSpLocks/>
            <a:stCxn id="101" idx="3"/>
            <a:endCxn id="114" idx="1"/>
          </p:cNvCxnSpPr>
          <p:nvPr/>
        </p:nvCxnSpPr>
        <p:spPr>
          <a:xfrm flipV="1">
            <a:off x="567353" y="1874277"/>
            <a:ext cx="2689056" cy="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D49012-AC38-A54A-A48A-00D6F141CFF5}"/>
              </a:ext>
            </a:extLst>
          </p:cNvPr>
          <p:cNvGrpSpPr/>
          <p:nvPr/>
        </p:nvGrpSpPr>
        <p:grpSpPr>
          <a:xfrm>
            <a:off x="5129786" y="3973256"/>
            <a:ext cx="1530446" cy="393946"/>
            <a:chOff x="2654492" y="2611630"/>
            <a:chExt cx="1322609" cy="393946"/>
          </a:xfrm>
        </p:grpSpPr>
        <p:sp>
          <p:nvSpPr>
            <p:cNvPr id="107" name="Rectangle 125">
              <a:extLst>
                <a:ext uri="{FF2B5EF4-FFF2-40B4-BE49-F238E27FC236}">
                  <a16:creationId xmlns:a16="http://schemas.microsoft.com/office/drawing/2014/main" xmlns="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ko-KR" altLang="en-US" sz="1000" b="0" kern="0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네이</a:t>
              </a:r>
              <a:r>
                <a:rPr lang="ko-KR" altLang="en-US" sz="1000" b="0" kern="0" dirty="0" err="1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버</a:t>
              </a: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 </a:t>
              </a: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뉴스검색 접속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08" name="Rectangle 125">
              <a:extLst>
                <a:ext uri="{FF2B5EF4-FFF2-40B4-BE49-F238E27FC236}">
                  <a16:creationId xmlns:a16="http://schemas.microsoft.com/office/drawing/2014/main" xmlns="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2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593644DD-FDFF-3745-BE6C-445C4779C641}"/>
              </a:ext>
            </a:extLst>
          </p:cNvPr>
          <p:cNvGrpSpPr/>
          <p:nvPr/>
        </p:nvGrpSpPr>
        <p:grpSpPr>
          <a:xfrm>
            <a:off x="7209831" y="3973256"/>
            <a:ext cx="1322609" cy="393946"/>
            <a:chOff x="2654492" y="2611630"/>
            <a:chExt cx="1322609" cy="393946"/>
          </a:xfrm>
        </p:grpSpPr>
        <p:sp>
          <p:nvSpPr>
            <p:cNvPr id="112" name="Rectangle 125">
              <a:extLst>
                <a:ext uri="{FF2B5EF4-FFF2-40B4-BE49-F238E27FC236}">
                  <a16:creationId xmlns:a16="http://schemas.microsoft.com/office/drawing/2014/main" xmlns="" id="{C5C9188F-AA28-F84B-85FD-9B2FA8396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검색조건 입력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13" name="Rectangle 125">
              <a:extLst>
                <a:ext uri="{FF2B5EF4-FFF2-40B4-BE49-F238E27FC236}">
                  <a16:creationId xmlns:a16="http://schemas.microsoft.com/office/drawing/2014/main" xmlns="" id="{C06DB609-132D-554B-BC04-624B491B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3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14" name="Rectangle 125">
            <a:extLst>
              <a:ext uri="{FF2B5EF4-FFF2-40B4-BE49-F238E27FC236}">
                <a16:creationId xmlns:a16="http://schemas.microsoft.com/office/drawing/2014/main" xmlns="" id="{EC20E35E-B4B2-D744-AE9D-120F801A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409" y="1677304"/>
            <a:ext cx="1171575" cy="39394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 lIns="54000" tIns="18000" rIns="54000" bIns="18000" anchor="ctr"/>
          <a:lstStyle>
            <a:lvl1pPr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Font typeface="Wingdings" panose="05000000000000000000" pitchFamily="2" charset="2"/>
              <a:buNone/>
              <a:defRPr/>
            </a:pPr>
            <a:r>
              <a:rPr lang="ko-KR" altLang="en-US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신문기사 검색조건 등록</a:t>
            </a:r>
            <a:endParaRPr lang="ko-KR" altLang="en-US" sz="1000" b="0" kern="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6F677791-668D-A64A-B941-18E679F4A45A}"/>
              </a:ext>
            </a:extLst>
          </p:cNvPr>
          <p:cNvGrpSpPr/>
          <p:nvPr/>
        </p:nvGrpSpPr>
        <p:grpSpPr>
          <a:xfrm>
            <a:off x="1161159" y="4869160"/>
            <a:ext cx="1322609" cy="393946"/>
            <a:chOff x="2654492" y="2611630"/>
            <a:chExt cx="1322609" cy="393946"/>
          </a:xfrm>
        </p:grpSpPr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xmlns="" id="{655F57F1-45FC-9040-9A7A-00DF4EF8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squar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검색결과 저장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17" name="Rectangle 125">
              <a:extLst>
                <a:ext uri="{FF2B5EF4-FFF2-40B4-BE49-F238E27FC236}">
                  <a16:creationId xmlns:a16="http://schemas.microsoft.com/office/drawing/2014/main" xmlns="" id="{882FC1A3-B06F-5D41-9B77-692331345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4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cxnSp>
        <p:nvCxnSpPr>
          <p:cNvPr id="118" name="꺾인 연결선[E] 152">
            <a:extLst>
              <a:ext uri="{FF2B5EF4-FFF2-40B4-BE49-F238E27FC236}">
                <a16:creationId xmlns:a16="http://schemas.microsoft.com/office/drawing/2014/main" xmlns="" id="{F084EDDD-97E9-AE4F-B598-9C3523166869}"/>
              </a:ext>
            </a:extLst>
          </p:cNvPr>
          <p:cNvCxnSpPr>
            <a:cxnSpLocks/>
            <a:stCxn id="112" idx="2"/>
            <a:endCxn id="116" idx="3"/>
          </p:cNvCxnSpPr>
          <p:nvPr/>
        </p:nvCxnSpPr>
        <p:spPr>
          <a:xfrm rot="5400000">
            <a:off x="4865746" y="1985225"/>
            <a:ext cx="698931" cy="5462885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03C7F277-54D3-8648-B544-C5AE1485787C}"/>
              </a:ext>
            </a:extLst>
          </p:cNvPr>
          <p:cNvCxnSpPr>
            <a:cxnSpLocks/>
            <a:stCxn id="107" idx="3"/>
            <a:endCxn id="113" idx="1"/>
          </p:cNvCxnSpPr>
          <p:nvPr/>
        </p:nvCxnSpPr>
        <p:spPr>
          <a:xfrm>
            <a:off x="6660232" y="4170229"/>
            <a:ext cx="549599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3C7F277-54D3-8648-B544-C5AE1485787C}"/>
              </a:ext>
            </a:extLst>
          </p:cNvPr>
          <p:cNvCxnSpPr>
            <a:cxnSpLocks/>
            <a:stCxn id="116" idx="0"/>
            <a:endCxn id="103" idx="2"/>
          </p:cNvCxnSpPr>
          <p:nvPr/>
        </p:nvCxnSpPr>
        <p:spPr>
          <a:xfrm flipV="1">
            <a:off x="1897981" y="2780928"/>
            <a:ext cx="0" cy="208823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FFD49012-AC38-A54A-A48A-00D6F141CFF5}"/>
              </a:ext>
            </a:extLst>
          </p:cNvPr>
          <p:cNvGrpSpPr/>
          <p:nvPr/>
        </p:nvGrpSpPr>
        <p:grpSpPr>
          <a:xfrm>
            <a:off x="2998421" y="3973256"/>
            <a:ext cx="1530446" cy="393946"/>
            <a:chOff x="2654492" y="2611630"/>
            <a:chExt cx="1322609" cy="393946"/>
          </a:xfrm>
        </p:grpSpPr>
        <p:sp>
          <p:nvSpPr>
            <p:cNvPr id="123" name="Rectangle 125">
              <a:extLst>
                <a:ext uri="{FF2B5EF4-FFF2-40B4-BE49-F238E27FC236}">
                  <a16:creationId xmlns:a16="http://schemas.microsoft.com/office/drawing/2014/main" xmlns="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ko-KR" altLang="en-US" sz="1000" b="0" kern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신문기사 검색조건 확인</a:t>
              </a:r>
              <a:endParaRPr lang="ko-KR" altLang="en-US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xmlns="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000" b="0" kern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1</a:t>
              </a:r>
              <a:endPara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03C7F277-54D3-8648-B544-C5AE1485787C}"/>
              </a:ext>
            </a:extLst>
          </p:cNvPr>
          <p:cNvCxnSpPr>
            <a:cxnSpLocks/>
            <a:stCxn id="114" idx="2"/>
            <a:endCxn id="123" idx="0"/>
          </p:cNvCxnSpPr>
          <p:nvPr/>
        </p:nvCxnSpPr>
        <p:spPr>
          <a:xfrm>
            <a:off x="3842197" y="2071250"/>
            <a:ext cx="8831" cy="1902006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03C7F277-54D3-8648-B544-C5AE1485787C}"/>
              </a:ext>
            </a:extLst>
          </p:cNvPr>
          <p:cNvCxnSpPr>
            <a:cxnSpLocks/>
            <a:stCxn id="123" idx="3"/>
            <a:endCxn id="108" idx="1"/>
          </p:cNvCxnSpPr>
          <p:nvPr/>
        </p:nvCxnSpPr>
        <p:spPr>
          <a:xfrm>
            <a:off x="4528867" y="4170229"/>
            <a:ext cx="600919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52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="" xmlns:a16="http://schemas.microsoft.com/office/drawing/2014/main" id="{183D37CF-8619-44FF-BE60-440F55277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A31219-38C5-49FA-BB59-BDB62C40F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Activity </a:t>
            </a:r>
            <a:r>
              <a:rPr lang="ko-KR" altLang="en-US" dirty="0" smtClean="0"/>
              <a:t>상세</a:t>
            </a:r>
            <a:endParaRPr lang="en-US" altLang="ko-KR" dirty="0"/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591E5FF1-7532-4E24-9B4D-8664CD093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37224"/>
              </p:ext>
            </p:extLst>
          </p:nvPr>
        </p:nvGraphicFramePr>
        <p:xfrm>
          <a:off x="323528" y="744067"/>
          <a:ext cx="8432748" cy="5493245"/>
        </p:xfrm>
        <a:graphic>
          <a:graphicData uri="http://schemas.openxmlformats.org/drawingml/2006/table">
            <a:tbl>
              <a:tblPr/>
              <a:tblGrid>
                <a:gridCol w="490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4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7233">
                  <a:extLst>
                    <a:ext uri="{9D8B030D-6E8A-4147-A177-3AD203B41FA5}">
                      <a16:colId xmlns="" xmlns:a16="http://schemas.microsoft.com/office/drawing/2014/main" val="2901798778"/>
                    </a:ext>
                  </a:extLst>
                </a:gridCol>
              </a:tblGrid>
              <a:tr h="658701"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Step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52729" marB="52729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 hMerge="1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52729" marB="5272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상세기능</a:t>
                      </a:r>
                    </a:p>
                  </a:txBody>
                  <a:tcPr marL="83077" marR="83077" marT="52729" marB="52729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신문기사 검색조건 확인</a:t>
                      </a: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Config.xlsx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파일의 검색주소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검색어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언론사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검색기간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 경로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C:\RPA\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신문기사취합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\Work\Output\</a:t>
                      </a: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8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네이버</a:t>
                      </a: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뉴스검색</a:t>
                      </a: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접속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네이버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뉴스검색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접속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Config.xlsx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검색주소 참조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8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검색조건 입력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네이버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뉴스검색에 검색조건 등록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검색어</a:t>
                      </a:r>
                      <a:r>
                        <a:rPr kumimoji="0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Config.xlsx </a:t>
                      </a:r>
                      <a:r>
                        <a:rPr kumimoji="0" lang="ko-KR" altLang="en-US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검색어</a:t>
                      </a:r>
                      <a:r>
                        <a:rPr kumimoji="0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참조</a:t>
                      </a:r>
                      <a:endParaRPr kumimoji="0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언론사</a:t>
                      </a:r>
                      <a:r>
                        <a:rPr kumimoji="0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Config.xlsx </a:t>
                      </a:r>
                      <a:r>
                        <a:rPr kumimoji="0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언론사 참조</a:t>
                      </a:r>
                      <a:endParaRPr kumimoji="0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검색기간</a:t>
                      </a:r>
                      <a:r>
                        <a:rPr kumimoji="0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Config.xlsx </a:t>
                      </a:r>
                      <a:r>
                        <a:rPr kumimoji="0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검색기간 참조</a:t>
                      </a:r>
                      <a:endParaRPr kumimoji="0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08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결과 파일 저장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결과 파일 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결과파일 템플릿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Config.xlsx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결과템플릿 참조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358775" marR="0" lvl="0" indent="-17938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결과파일 저장경로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: Config.xlsx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저장경로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참조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주요업무규칙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836712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검색조건 기준</a:t>
            </a:r>
            <a:endParaRPr lang="en-US" altLang="ko-KR" b="1" dirty="0" smtClean="0"/>
          </a:p>
          <a:p>
            <a:pPr marL="432000" lvl="1" indent="-18000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검색어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복수의 </a:t>
            </a:r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쉼표로 구분</a:t>
            </a:r>
            <a:endParaRPr lang="en-US" altLang="ko-KR" sz="1200" dirty="0" smtClean="0"/>
          </a:p>
          <a:p>
            <a:pPr marL="880650" lvl="2" indent="-171450">
              <a:buFontTx/>
              <a:buChar char="-"/>
            </a:pP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SPC</a:t>
            </a:r>
            <a:r>
              <a:rPr lang="ko-KR" altLang="en-US" sz="1200" dirty="0" err="1" smtClean="0"/>
              <a:t>네트웍스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에스피씨네트웍스</a:t>
            </a:r>
            <a:r>
              <a:rPr lang="en-US" altLang="ko-KR" sz="1200" dirty="0" smtClean="0"/>
              <a:t>,SPC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삼립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파리바게트</a:t>
            </a:r>
            <a:endParaRPr lang="en-US" altLang="ko-KR" sz="1200" dirty="0" smtClean="0"/>
          </a:p>
          <a:p>
            <a:pPr marL="4234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언론사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복수의 언론사를 쉼표로 구분</a:t>
            </a:r>
            <a:endParaRPr lang="en-US" altLang="ko-KR" sz="1200" dirty="0" smtClean="0"/>
          </a:p>
          <a:p>
            <a:pPr marL="880650" lvl="2" indent="-171450">
              <a:buFontTx/>
              <a:buChar char="-"/>
            </a:pP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중앙일보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동아일보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매일경제</a:t>
            </a:r>
            <a:endParaRPr lang="en-US" altLang="ko-KR" sz="1200" dirty="0" smtClean="0"/>
          </a:p>
          <a:p>
            <a:pPr marL="4234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검색기간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개월</a:t>
            </a:r>
            <a:r>
              <a:rPr lang="en-US" altLang="ko-KR" sz="1200" dirty="0" smtClean="0"/>
              <a:t>/6</a:t>
            </a:r>
            <a:r>
              <a:rPr lang="ko-KR" altLang="en-US" sz="1200" dirty="0" smtClean="0"/>
              <a:t>개월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년 중 </a:t>
            </a:r>
            <a:r>
              <a:rPr lang="ko-KR" altLang="en-US" sz="1200" dirty="0" err="1" smtClean="0"/>
              <a:t>택</a:t>
            </a:r>
            <a:r>
              <a:rPr lang="en-US" altLang="ko-KR" sz="1200" dirty="0" smtClean="0"/>
              <a:t>1</a:t>
            </a:r>
          </a:p>
          <a:p>
            <a:pPr marL="880650" lvl="2" indent="-171450">
              <a:buFontTx/>
              <a:buChar char="-"/>
            </a:pP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1</a:t>
            </a:r>
            <a:r>
              <a:rPr lang="ko-KR" altLang="en-US" sz="1200" dirty="0"/>
              <a:t>주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20884" y="3185100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프로세스 처리 기준</a:t>
            </a:r>
            <a:endParaRPr lang="en-US" altLang="ko-KR" b="1" dirty="0" smtClean="0"/>
          </a:p>
          <a:p>
            <a:pPr marL="432000" lvl="1" indent="-18000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검색결과를 제목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주요내용 </a:t>
            </a:r>
            <a:r>
              <a:rPr lang="ko-KR" altLang="en-US" sz="1200" dirty="0" err="1" smtClean="0"/>
              <a:t>컬럼에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pPr marL="432000" lvl="1" indent="-18000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제목 </a:t>
            </a:r>
            <a:r>
              <a:rPr lang="ko-KR" altLang="en-US" sz="1200" dirty="0" err="1" smtClean="0"/>
              <a:t>컬럼에</a:t>
            </a:r>
            <a:r>
              <a:rPr lang="ko-KR" altLang="en-US" sz="1200" dirty="0" smtClean="0"/>
              <a:t> 해당 기사 하이퍼링크 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076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관련 파일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6137" y="584684"/>
            <a:ext cx="1540934" cy="354006"/>
            <a:chOff x="235412" y="930206"/>
            <a:chExt cx="1669345" cy="354006"/>
          </a:xfrm>
        </p:grpSpPr>
        <p:sp>
          <p:nvSpPr>
            <p:cNvPr id="4" name="TextBox 3"/>
            <p:cNvSpPr txBox="1"/>
            <p:nvPr/>
          </p:nvSpPr>
          <p:spPr bwMode="gray">
            <a:xfrm>
              <a:off x="236476" y="930206"/>
              <a:ext cx="1668281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noAutofit/>
            </a:bodyPr>
            <a:lstStyle/>
            <a:p>
              <a:pPr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kern="1200" dirty="0" smtClean="0">
                  <a:latin typeface="맑은 고딕" panose="020B0503020000020004" pitchFamily="50" charset="-127"/>
                  <a:ea typeface="+mn-ea"/>
                  <a:cs typeface="Arial" pitchFamily="34" charset="0"/>
                </a:rPr>
                <a:t>디렉토리 구조</a:t>
              </a:r>
              <a:endParaRPr kumimoji="1" lang="ko-KR" altLang="en-US" sz="1600" b="1" kern="1200" dirty="0">
                <a:latin typeface="맑은 고딕" panose="020B0503020000020004" pitchFamily="50" charset="-127"/>
                <a:ea typeface="+mn-ea"/>
                <a:cs typeface="Arial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35412" y="1176212"/>
              <a:ext cx="1669345" cy="108000"/>
              <a:chOff x="235412" y="1176212"/>
              <a:chExt cx="1669345" cy="108000"/>
            </a:xfrm>
          </p:grpSpPr>
          <p:cxnSp>
            <p:nvCxnSpPr>
              <p:cNvPr id="5" name="Straight Connector 20"/>
              <p:cNvCxnSpPr/>
              <p:nvPr/>
            </p:nvCxnSpPr>
            <p:spPr bwMode="gray">
              <a:xfrm>
                <a:off x="284757" y="1268760"/>
                <a:ext cx="1620000" cy="0"/>
              </a:xfrm>
              <a:prstGeom prst="line">
                <a:avLst/>
              </a:prstGeom>
              <a:solidFill>
                <a:srgbClr val="0A1E5A"/>
              </a:solidFill>
              <a:ln w="28575" cap="flat" cmpd="sng" algn="ctr">
                <a:solidFill>
                  <a:srgbClr val="00BBE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" name="타원 6"/>
              <p:cNvSpPr/>
              <p:nvPr/>
            </p:nvSpPr>
            <p:spPr>
              <a:xfrm rot="20400000">
                <a:off x="235412" y="1176212"/>
                <a:ext cx="72000" cy="108000"/>
              </a:xfrm>
              <a:prstGeom prst="ellipse">
                <a:avLst/>
              </a:prstGeom>
              <a:solidFill>
                <a:srgbClr val="00BBEE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41942"/>
              </p:ext>
            </p:extLst>
          </p:nvPr>
        </p:nvGraphicFramePr>
        <p:xfrm>
          <a:off x="191092" y="1034422"/>
          <a:ext cx="8734622" cy="107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21">
                  <a:extLst>
                    <a:ext uri="{9D8B030D-6E8A-4147-A177-3AD203B41FA5}">
                      <a16:colId xmlns:a16="http://schemas.microsoft.com/office/drawing/2014/main" xmlns="" val="393344961"/>
                    </a:ext>
                  </a:extLst>
                </a:gridCol>
                <a:gridCol w="5118107">
                  <a:extLst>
                    <a:ext uri="{9D8B030D-6E8A-4147-A177-3AD203B41FA5}">
                      <a16:colId xmlns:a16="http://schemas.microsoft.com/office/drawing/2014/main" xmlns="" val="2058248547"/>
                    </a:ext>
                  </a:extLst>
                </a:gridCol>
                <a:gridCol w="2791694">
                  <a:extLst>
                    <a:ext uri="{9D8B030D-6E8A-4147-A177-3AD203B41FA5}">
                      <a16:colId xmlns:a16="http://schemas.microsoft.com/office/drawing/2014/main" xmlns="" val="3022295349"/>
                    </a:ext>
                  </a:extLst>
                </a:gridCol>
              </a:tblGrid>
              <a:tr h="27156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경로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930152"/>
                  </a:ext>
                </a:extLst>
              </a:tr>
              <a:tr h="271565"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\Work\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작업파일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Root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9660712"/>
                  </a:ext>
                </a:extLst>
              </a:tr>
              <a:tr h="162939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\Work\Standard\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환경설정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파일 등 표준파일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286910"/>
                  </a:ext>
                </a:extLst>
              </a:tr>
              <a:tr h="271565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\Work\Output\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작업파일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결과파일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54357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06137" y="3176972"/>
            <a:ext cx="1540934" cy="354006"/>
            <a:chOff x="235412" y="930206"/>
            <a:chExt cx="1669345" cy="354006"/>
          </a:xfrm>
        </p:grpSpPr>
        <p:sp>
          <p:nvSpPr>
            <p:cNvPr id="12" name="TextBox 11"/>
            <p:cNvSpPr txBox="1"/>
            <p:nvPr/>
          </p:nvSpPr>
          <p:spPr bwMode="gray">
            <a:xfrm>
              <a:off x="236476" y="930206"/>
              <a:ext cx="1668281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noAutofit/>
            </a:bodyPr>
            <a:lstStyle/>
            <a:p>
              <a:pPr fontAlgn="base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kern="1200" dirty="0" smtClean="0">
                  <a:latin typeface="맑은 고딕" panose="020B0503020000020004" pitchFamily="50" charset="-127"/>
                  <a:ea typeface="+mn-ea"/>
                  <a:cs typeface="Arial" pitchFamily="34" charset="0"/>
                </a:rPr>
                <a:t>관련 파일</a:t>
              </a:r>
              <a:endParaRPr kumimoji="1" lang="ko-KR" altLang="en-US" sz="1600" b="1" kern="1200" dirty="0">
                <a:latin typeface="맑은 고딕" panose="020B0503020000020004" pitchFamily="50" charset="-127"/>
                <a:ea typeface="+mn-ea"/>
                <a:cs typeface="Arial" pitchFamily="34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5412" y="1176212"/>
              <a:ext cx="1669345" cy="108000"/>
              <a:chOff x="235412" y="1176212"/>
              <a:chExt cx="1669345" cy="108000"/>
            </a:xfrm>
          </p:grpSpPr>
          <p:cxnSp>
            <p:nvCxnSpPr>
              <p:cNvPr id="14" name="Straight Connector 20"/>
              <p:cNvCxnSpPr/>
              <p:nvPr/>
            </p:nvCxnSpPr>
            <p:spPr bwMode="gray">
              <a:xfrm>
                <a:off x="284757" y="1268760"/>
                <a:ext cx="1620000" cy="0"/>
              </a:xfrm>
              <a:prstGeom prst="line">
                <a:avLst/>
              </a:prstGeom>
              <a:solidFill>
                <a:srgbClr val="0A1E5A"/>
              </a:solidFill>
              <a:ln w="28575" cap="flat" cmpd="sng" algn="ctr">
                <a:solidFill>
                  <a:srgbClr val="00BBE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타원 14"/>
              <p:cNvSpPr/>
              <p:nvPr/>
            </p:nvSpPr>
            <p:spPr>
              <a:xfrm rot="20400000">
                <a:off x="235412" y="1176212"/>
                <a:ext cx="72000" cy="108000"/>
              </a:xfrm>
              <a:prstGeom prst="ellipse">
                <a:avLst/>
              </a:prstGeom>
              <a:solidFill>
                <a:srgbClr val="00BBEE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38189"/>
              </p:ext>
            </p:extLst>
          </p:nvPr>
        </p:nvGraphicFramePr>
        <p:xfrm>
          <a:off x="191092" y="3626113"/>
          <a:ext cx="8734622" cy="108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21">
                  <a:extLst>
                    <a:ext uri="{9D8B030D-6E8A-4147-A177-3AD203B41FA5}">
                      <a16:colId xmlns:a16="http://schemas.microsoft.com/office/drawing/2014/main" xmlns="" val="393344961"/>
                    </a:ext>
                  </a:extLst>
                </a:gridCol>
                <a:gridCol w="5118107">
                  <a:extLst>
                    <a:ext uri="{9D8B030D-6E8A-4147-A177-3AD203B41FA5}">
                      <a16:colId xmlns:a16="http://schemas.microsoft.com/office/drawing/2014/main" xmlns="" val="2058248547"/>
                    </a:ext>
                  </a:extLst>
                </a:gridCol>
                <a:gridCol w="2791694">
                  <a:extLst>
                    <a:ext uri="{9D8B030D-6E8A-4147-A177-3AD203B41FA5}">
                      <a16:colId xmlns:a16="http://schemas.microsoft.com/office/drawing/2014/main" xmlns="" val="3022295349"/>
                    </a:ext>
                  </a:extLst>
                </a:gridCol>
              </a:tblGrid>
              <a:tr h="27156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파일 설명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930152"/>
                  </a:ext>
                </a:extLst>
              </a:tr>
              <a:tr h="2715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C:\RPA\ITO\Work\Standard\Config.xlsx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환경변수 파일 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9660712"/>
                  </a:ext>
                </a:extLst>
              </a:tr>
              <a:tr h="2715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Template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C:\RPA\ITO\Work\Standard\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_Template.xlsx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템플릿 파일 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5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\Work\Output\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신문기사취합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_yyMMdd.xlsx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작업 결과 파일 경로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543578"/>
                  </a:ext>
                </a:extLst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59134"/>
              </p:ext>
            </p:extLst>
          </p:nvPr>
        </p:nvGraphicFramePr>
        <p:xfrm>
          <a:off x="194764" y="501317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워크시트" showAsIcon="1" r:id="rId3" imgW="914400" imgH="792360" progId="Excel.Sheet.12">
                  <p:embed/>
                </p:oleObj>
              </mc:Choice>
              <mc:Fallback>
                <p:oleObj name="워크시트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764" y="501317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54292"/>
              </p:ext>
            </p:extLst>
          </p:nvPr>
        </p:nvGraphicFramePr>
        <p:xfrm>
          <a:off x="1187624" y="501317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워크시트" showAsIcon="1" r:id="rId5" imgW="914400" imgH="792360" progId="Excel.Sheet.12">
                  <p:embed/>
                </p:oleObj>
              </mc:Choice>
              <mc:Fallback>
                <p:oleObj name="워크시트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501317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297</Words>
  <Application>Microsoft Office PowerPoint</Application>
  <PresentationFormat>화면 슬라이드 쇼(4:3)</PresentationFormat>
  <Paragraphs>93</Paragraphs>
  <Slides>5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권성근</dc:creator>
  <cp:lastModifiedBy>kangmy</cp:lastModifiedBy>
  <cp:revision>61</cp:revision>
  <dcterms:created xsi:type="dcterms:W3CDTF">2019-07-02T04:08:47Z</dcterms:created>
  <dcterms:modified xsi:type="dcterms:W3CDTF">2019-07-29T05:23:46Z</dcterms:modified>
</cp:coreProperties>
</file>