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74" y="83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CF0ED-47AE-44ED-AE34-38416AC1D94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04443-2D89-43CC-BE8E-8E86AA8D2E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1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5350" y="468313"/>
            <a:ext cx="3128963" cy="2346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878083-ED6E-485C-B690-237A2949A378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316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435350" y="468313"/>
            <a:ext cx="3128963" cy="2346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878083-ED6E-485C-B690-237A2949A378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4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0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4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605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583868" y="2809875"/>
            <a:ext cx="6347077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756946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398" userDrawn="1">
          <p15:clr>
            <a:srgbClr val="FBAE40"/>
          </p15:clr>
        </p15:guide>
        <p15:guide id="2" pos="584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 userDrawn="1"/>
        </p:nvSpPr>
        <p:spPr>
          <a:xfrm>
            <a:off x="8474792" y="6493772"/>
            <a:ext cx="728631" cy="327185"/>
          </a:xfrm>
          <a:prstGeom prst="rect">
            <a:avLst/>
          </a:prstGeom>
        </p:spPr>
        <p:txBody>
          <a:bodyPr anchor="ctr"/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fld id="{739A09E6-D303-4208-8197-22C4B0B25B25}" type="slidenum">
              <a:rPr kumimoji="0" lang="ko-KR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+mn-ea"/>
                <a:cs typeface="Calibri" pitchFamily="34" charset="0"/>
              </a:rPr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+mn-ea"/>
              <a:cs typeface="Calibri" pitchFamily="34" charset="0"/>
            </a:endParaRP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8727292" y="6511011"/>
            <a:ext cx="2236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509588" y="1"/>
            <a:ext cx="8634412" cy="43732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800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" y="1"/>
            <a:ext cx="492367" cy="4381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 sz="1800" dirty="0"/>
          </a:p>
        </p:txBody>
      </p:sp>
      <p:sp>
        <p:nvSpPr>
          <p:cNvPr id="8" name="슬라이드 번호 개체 틀 5"/>
          <p:cNvSpPr txBox="1">
            <a:spLocks/>
          </p:cNvSpPr>
          <p:nvPr userDrawn="1"/>
        </p:nvSpPr>
        <p:spPr>
          <a:xfrm>
            <a:off x="8474792" y="6485957"/>
            <a:ext cx="728631" cy="327185"/>
          </a:xfrm>
          <a:prstGeom prst="rect">
            <a:avLst/>
          </a:prstGeom>
        </p:spPr>
        <p:txBody>
          <a:bodyPr anchor="ctr"/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fld id="{739A09E6-D303-4208-8197-22C4B0B25B25}" type="slidenum">
              <a:rPr kumimoji="0" lang="ko-KR" altLang="en-US" sz="14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+mn-ea"/>
                <a:cs typeface="Calibri" pitchFamily="34" charset="0"/>
              </a:rPr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+mn-ea"/>
              <a:cs typeface="Calibri" pitchFamily="34" charset="0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8727292" y="6503196"/>
            <a:ext cx="22364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6282" y="66190"/>
            <a:ext cx="411594" cy="278349"/>
          </a:xfrm>
        </p:spPr>
        <p:txBody>
          <a:bodyPr>
            <a:noAutofit/>
          </a:bodyPr>
          <a:lstStyle>
            <a:lvl1pPr marL="0" indent="0" algn="l" latinLnBrk="0">
              <a:buNone/>
              <a:defRPr sz="1500" b="1">
                <a:solidFill>
                  <a:schemeClr val="bg1"/>
                </a:solidFill>
              </a:defRPr>
            </a:lvl1pPr>
            <a:lvl2pPr marL="4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56982" y="46602"/>
            <a:ext cx="6646154" cy="306092"/>
          </a:xfrm>
        </p:spPr>
        <p:txBody>
          <a:bodyPr>
            <a:noAutofit/>
          </a:bodyPr>
          <a:lstStyle>
            <a:lvl1pPr marL="0" indent="0" latinLnBrk="0">
              <a:buNone/>
              <a:defRPr sz="1600" b="1">
                <a:solidFill>
                  <a:schemeClr val="bg1"/>
                </a:solidFill>
              </a:defRPr>
            </a:lvl1pPr>
            <a:lvl2pPr marL="457195" indent="0">
              <a:buNone/>
              <a:defRPr sz="1200"/>
            </a:lvl2pPr>
            <a:lvl3pPr marL="914390" indent="0">
              <a:buNone/>
              <a:defRPr sz="1000"/>
            </a:lvl3pPr>
            <a:lvl4pPr marL="1371585" indent="0">
              <a:buNone/>
              <a:defRPr sz="900"/>
            </a:lvl4pPr>
            <a:lvl5pPr marL="1828778" indent="0">
              <a:buNone/>
              <a:defRPr sz="900"/>
            </a:lvl5pPr>
            <a:lvl6pPr marL="2285974" indent="0">
              <a:buNone/>
              <a:defRPr sz="900"/>
            </a:lvl6pPr>
            <a:lvl7pPr marL="2743169" indent="0">
              <a:buNone/>
              <a:defRPr sz="900"/>
            </a:lvl7pPr>
            <a:lvl8pPr marL="3200363" indent="0">
              <a:buNone/>
              <a:defRPr sz="900"/>
            </a:lvl8pPr>
            <a:lvl9pPr marL="3657558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8" name="Picture 2" descr="ASPN - To be a &quot;trusted service provider&quot; to our customers success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692" y="6403094"/>
            <a:ext cx="475741" cy="21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90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5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3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2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8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1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0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8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ED987-9CE1-4856-9847-574EC1124879}" type="datetimeFigureOut">
              <a:rPr lang="ko-KR" altLang="en-US" smtClean="0"/>
              <a:t>2019-07-29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B020-AD72-44FC-83CD-887CCC8BF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54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image" Target="../media/image7.wmf"/><Relationship Id="rId5" Type="http://schemas.openxmlformats.org/officeDocument/2006/relationships/package" Target="../embeddings/Microsoft_Excel_Worksheet1.xlsx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7781693F-B257-7444-AEDC-1DBC4E5514DE}"/>
              </a:ext>
            </a:extLst>
          </p:cNvPr>
          <p:cNvSpPr txBox="1">
            <a:spLocks/>
          </p:cNvSpPr>
          <p:nvPr/>
        </p:nvSpPr>
        <p:spPr>
          <a:xfrm>
            <a:off x="583226" y="1772816"/>
            <a:ext cx="8442195" cy="104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eaLnBrk="0" fontAlgn="auto" hangingPunct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ko-KR" altLang="en-US" dirty="0"/>
              <a:t>로보틱스 업무 자동화</a:t>
            </a:r>
            <a:r>
              <a:rPr lang="en-US" altLang="ko-KR" dirty="0"/>
              <a:t>(RPA</a:t>
            </a:r>
            <a:r>
              <a:rPr lang="en-US" altLang="ko-KR" dirty="0" smtClean="0"/>
              <a:t>) </a:t>
            </a:r>
            <a:r>
              <a:rPr lang="ko-KR" altLang="en-US" dirty="0" smtClean="0"/>
              <a:t>실습</a:t>
            </a:r>
            <a:endParaRPr lang="en-US" altLang="ko-KR" dirty="0"/>
          </a:p>
          <a:p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SAP PO </a:t>
            </a:r>
            <a:r>
              <a:rPr lang="ko-KR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입력 프로세스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xmlns="" id="{7781693F-B257-7444-AEDC-1DBC4E5514DE}"/>
              </a:ext>
            </a:extLst>
          </p:cNvPr>
          <p:cNvSpPr txBox="1">
            <a:spLocks/>
          </p:cNvSpPr>
          <p:nvPr/>
        </p:nvSpPr>
        <p:spPr>
          <a:xfrm>
            <a:off x="583222" y="4149083"/>
            <a:ext cx="5185218" cy="3718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eaLnBrk="0" fontAlgn="auto" hangingPunct="0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r>
              <a:rPr lang="en-US" altLang="ko-KR" dirty="0" smtClean="0"/>
              <a:t>2019.07.29.</a:t>
            </a:r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Picture 2" descr="ASPN - To be a &quot;trusted service provider&quot; to our customers suc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039" y="6399127"/>
            <a:ext cx="475741" cy="21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4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6180593"/>
            <a:ext cx="1296144" cy="560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228184" y="6165304"/>
            <a:ext cx="158417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Group 229">
            <a:extLst>
              <a:ext uri="{FF2B5EF4-FFF2-40B4-BE49-F238E27FC236}">
                <a16:creationId xmlns="" xmlns:a16="http://schemas.microsoft.com/office/drawing/2014/main" id="{90C4F49C-E49F-4048-A633-2FE4994B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38870"/>
              </p:ext>
            </p:extLst>
          </p:nvPr>
        </p:nvGraphicFramePr>
        <p:xfrm>
          <a:off x="97979" y="1203915"/>
          <a:ext cx="8909083" cy="5069403"/>
        </p:xfrm>
        <a:graphic>
          <a:graphicData uri="http://schemas.openxmlformats.org/drawingml/2006/table">
            <a:tbl>
              <a:tblPr/>
              <a:tblGrid>
                <a:gridCol w="8016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14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99917">
                  <a:extLst>
                    <a:ext uri="{9D8B030D-6E8A-4147-A177-3AD203B41FA5}">
                      <a16:colId xmlns="" xmlns:a16="http://schemas.microsoft.com/office/drawing/2014/main" val="615657429"/>
                    </a:ext>
                  </a:extLst>
                </a:gridCol>
                <a:gridCol w="41933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>
                      <a:lvl1pPr marL="0" algn="l" defTabSz="944563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273050" algn="l" defTabSz="944563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539750" algn="l" defTabSz="944563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817563" algn="l" defTabSz="944563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077913" algn="l" defTabSz="944563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15351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19923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24495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29067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구분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803" marB="46803" anchor="ctr" anchorCtr="1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BEE"/>
                    </a:solidFill>
                  </a:tcPr>
                </a:tc>
                <a:tc>
                  <a:txBody>
                    <a:bodyPr/>
                    <a:lstStyle>
                      <a:lvl1pPr marL="0" algn="l" defTabSz="944563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273050" algn="l" defTabSz="944563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539750" algn="l" defTabSz="944563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817563" algn="l" defTabSz="944563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077913" algn="l" defTabSz="944563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15351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19923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24495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29067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Groupware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803" marB="46803" anchor="ctr" anchorCtr="1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B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Excel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803" marB="46803" anchor="ctr" anchorCtr="1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BEE"/>
                    </a:solidFill>
                  </a:tcPr>
                </a:tc>
                <a:tc>
                  <a:txBody>
                    <a:bodyPr/>
                    <a:lstStyle>
                      <a:lvl1pPr marL="0" algn="l" defTabSz="944563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273050" algn="l" defTabSz="944563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539750" algn="l" defTabSz="944563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817563" algn="l" defTabSz="944563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077913" algn="l" defTabSz="944563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15351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19923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24495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2906713" algn="l" defTabSz="944563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SAP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803" marB="46803" anchor="ctr" anchorCtr="1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B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52087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Human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803" marB="46803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803" marB="46803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803" marB="46803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803" marB="46803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27738643"/>
                  </a:ext>
                </a:extLst>
              </a:tr>
              <a:tr h="3521316">
                <a:tc>
                  <a:txBody>
                    <a:bodyPr/>
                    <a:lstStyle/>
                    <a:p>
                      <a:pPr marL="0" marR="0" lvl="0" indent="0" algn="ctr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Robot</a:t>
                      </a:r>
                      <a:endParaRPr kumimoji="0" lang="ko-KR" alt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803" marB="46803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803" marB="46803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803" marB="46803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44563" rtl="0" eaLnBrk="0" fontAlgn="base" latin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803" marB="46803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38905157"/>
                  </a:ext>
                </a:extLst>
              </a:tr>
            </a:tbl>
          </a:graphicData>
        </a:graphic>
      </p:graphicFrame>
      <p:sp>
        <p:nvSpPr>
          <p:cNvPr id="2" name="부제목 1">
            <a:extLst>
              <a:ext uri="{FF2B5EF4-FFF2-40B4-BE49-F238E27FC236}">
                <a16:creationId xmlns="" xmlns:a16="http://schemas.microsoft.com/office/drawing/2014/main" id="{183D37CF-8619-44FF-BE60-440F55277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01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4A31219-38C5-49FA-BB59-BDB62C40F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Process </a:t>
            </a:r>
            <a:r>
              <a:rPr lang="ko-KR" altLang="en-US" dirty="0" smtClean="0"/>
              <a:t>흐름도</a:t>
            </a:r>
            <a:endParaRPr lang="en-US" altLang="ko-KR" dirty="0"/>
          </a:p>
        </p:txBody>
      </p:sp>
      <p:sp>
        <p:nvSpPr>
          <p:cNvPr id="57" name="사각형: 둥근 모서리 58">
            <a:extLst>
              <a:ext uri="{FF2B5EF4-FFF2-40B4-BE49-F238E27FC236}">
                <a16:creationId xmlns="" xmlns:a16="http://schemas.microsoft.com/office/drawing/2014/main" id="{B240E179-000A-4246-AEA2-F0363F9EC1E8}"/>
              </a:ext>
            </a:extLst>
          </p:cNvPr>
          <p:cNvSpPr/>
          <p:nvPr/>
        </p:nvSpPr>
        <p:spPr>
          <a:xfrm>
            <a:off x="294650" y="1697932"/>
            <a:ext cx="349940" cy="352697"/>
          </a:xfrm>
          <a:prstGeom prst="roundRect">
            <a:avLst>
              <a:gd name="adj" fmla="val 21335"/>
            </a:avLst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54000" tIns="18000" rIns="54000" bIns="18000" anchor="ctr"/>
          <a:lstStyle/>
          <a:p>
            <a:pPr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199B9B"/>
              </a:buClr>
              <a:tabLst>
                <a:tab pos="4122738" algn="l"/>
              </a:tabLst>
            </a:pPr>
            <a:r>
              <a:rPr kumimoji="1" lang="ko-KR" alt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시작</a:t>
            </a:r>
          </a:p>
        </p:txBody>
      </p:sp>
      <p:sp>
        <p:nvSpPr>
          <p:cNvPr id="58" name="사각형: 둥근 모서리 80">
            <a:extLst>
              <a:ext uri="{FF2B5EF4-FFF2-40B4-BE49-F238E27FC236}">
                <a16:creationId xmlns="" xmlns:a16="http://schemas.microsoft.com/office/drawing/2014/main" id="{ACBDFF23-0704-41AF-A70D-9C572654F45F}"/>
              </a:ext>
            </a:extLst>
          </p:cNvPr>
          <p:cNvSpPr/>
          <p:nvPr/>
        </p:nvSpPr>
        <p:spPr>
          <a:xfrm>
            <a:off x="291693" y="2332165"/>
            <a:ext cx="349940" cy="352697"/>
          </a:xfrm>
          <a:prstGeom prst="roundRect">
            <a:avLst>
              <a:gd name="adj" fmla="val 21335"/>
            </a:avLst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54000" tIns="18000" rIns="54000" bIns="18000" anchor="ctr"/>
          <a:lstStyle/>
          <a:p>
            <a:pPr algn="ctr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199B9B"/>
              </a:buClr>
              <a:tabLst>
                <a:tab pos="4122738" algn="l"/>
              </a:tabLst>
            </a:pPr>
            <a:r>
              <a:rPr kumimoji="1" lang="ko-KR" altLang="en-US" sz="1000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</a:rPr>
              <a:t>종료</a:t>
            </a:r>
          </a:p>
        </p:txBody>
      </p:sp>
      <p:sp>
        <p:nvSpPr>
          <p:cNvPr id="62" name="Rectangle 125">
            <a:extLst>
              <a:ext uri="{FF2B5EF4-FFF2-40B4-BE49-F238E27FC236}">
                <a16:creationId xmlns="" xmlns:a16="http://schemas.microsoft.com/office/drawing/2014/main" id="{B9C14321-64F0-9B48-984A-C95E239B2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311537"/>
            <a:ext cx="1081454" cy="39394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none" lIns="54000" tIns="18000" rIns="54000" bIns="18000" anchor="ctr"/>
          <a:lstStyle>
            <a:lvl1pPr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99B9B"/>
              </a:buClr>
              <a:buSzTx/>
              <a:buFont typeface="Wingdings" panose="05000000000000000000" pitchFamily="2" charset="2"/>
              <a:buNone/>
              <a:tabLst>
                <a:tab pos="4122738" algn="l"/>
              </a:tabLst>
              <a:defRPr/>
            </a:pPr>
            <a:r>
              <a:rPr kumimoji="1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결과파일 </a:t>
            </a:r>
            <a:r>
              <a:rPr lang="ko-KR" altLang="en-US" sz="1000" b="0" kern="0" noProof="0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확</a:t>
            </a:r>
            <a:r>
              <a:rPr lang="ko-KR" altLang="en-US" sz="1000" b="0" kern="0" noProof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인</a:t>
            </a:r>
            <a:endParaRPr kumimoji="1" lang="ko-KR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="" xmlns:a16="http://schemas.microsoft.com/office/drawing/2014/main" id="{D65D81A6-6194-2D4E-B7D3-004B339C4246}"/>
              </a:ext>
            </a:extLst>
          </p:cNvPr>
          <p:cNvCxnSpPr>
            <a:cxnSpLocks/>
            <a:stCxn id="62" idx="1"/>
            <a:endCxn id="58" idx="3"/>
          </p:cNvCxnSpPr>
          <p:nvPr/>
        </p:nvCxnSpPr>
        <p:spPr>
          <a:xfrm flipH="1">
            <a:off x="641633" y="2508511"/>
            <a:ext cx="473983" cy="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3D6CB7D1-D58E-E34C-A122-4E3EBF77EC1E}"/>
              </a:ext>
            </a:extLst>
          </p:cNvPr>
          <p:cNvCxnSpPr>
            <a:cxnSpLocks/>
            <a:stCxn id="57" idx="3"/>
            <a:endCxn id="88" idx="1"/>
          </p:cNvCxnSpPr>
          <p:nvPr/>
        </p:nvCxnSpPr>
        <p:spPr>
          <a:xfrm flipV="1">
            <a:off x="644590" y="1874278"/>
            <a:ext cx="2621425" cy="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FFD49012-AC38-A54A-A48A-00D6F141CFF5}"/>
              </a:ext>
            </a:extLst>
          </p:cNvPr>
          <p:cNvGrpSpPr/>
          <p:nvPr/>
        </p:nvGrpSpPr>
        <p:grpSpPr>
          <a:xfrm>
            <a:off x="5439362" y="3973256"/>
            <a:ext cx="1220870" cy="393947"/>
            <a:chOff x="2654492" y="2611630"/>
            <a:chExt cx="1322609" cy="393946"/>
          </a:xfrm>
        </p:grpSpPr>
        <p:sp>
          <p:nvSpPr>
            <p:cNvPr id="72" name="Rectangle 125">
              <a:extLst>
                <a:ext uri="{FF2B5EF4-FFF2-40B4-BE49-F238E27FC236}">
                  <a16:creationId xmlns="" xmlns:a16="http://schemas.microsoft.com/office/drawing/2014/main" id="{359D16A3-22D0-D64D-ACF8-CA1618566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526" y="2611630"/>
              <a:ext cx="1171575" cy="393946"/>
            </a:xfrm>
            <a:prstGeom prst="rect">
              <a:avLst/>
            </a:prstGeom>
            <a:noFill/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54000" tIns="18000" rIns="54000" bIns="18000" anchor="ctr"/>
            <a:lstStyle>
              <a:lvl1pPr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SzTx/>
                <a:buFont typeface="Wingdings" panose="05000000000000000000" pitchFamily="2" charset="2"/>
                <a:buNone/>
                <a:tabLst>
                  <a:tab pos="4122738" algn="l"/>
                </a:tabLst>
                <a:defRPr/>
              </a:pPr>
              <a:r>
                <a:rPr lang="en-US" altLang="ko-KR" sz="1000" b="0" kern="0" dirty="0" smtClean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SAP </a:t>
              </a:r>
              <a:r>
                <a:rPr lang="ko-KR" altLang="en-US" sz="1000" b="0" kern="0" dirty="0" smtClean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접속</a:t>
              </a:r>
              <a:endParaRPr lang="en-US" altLang="ko-KR" sz="1000" b="0" kern="0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SzTx/>
                <a:buFont typeface="Wingdings" panose="05000000000000000000" pitchFamily="2" charset="2"/>
                <a:buNone/>
                <a:tabLst>
                  <a:tab pos="4122738" algn="l"/>
                </a:tabLst>
                <a:defRPr/>
              </a:pP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(t-code : me21n)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73" name="Rectangle 125">
              <a:extLst>
                <a:ext uri="{FF2B5EF4-FFF2-40B4-BE49-F238E27FC236}">
                  <a16:creationId xmlns="" xmlns:a16="http://schemas.microsoft.com/office/drawing/2014/main" id="{FD36FC63-3E3E-6A4B-A2FC-E6B98A9E9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492" y="2611630"/>
              <a:ext cx="151034" cy="39394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54000" tIns="18000" rIns="54000" bIns="18000" anchor="ctr"/>
            <a:lstStyle>
              <a:lvl1pPr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SzTx/>
                <a:buFont typeface="Wingdings" panose="05000000000000000000" pitchFamily="2" charset="2"/>
                <a:buNone/>
                <a:tabLst>
                  <a:tab pos="4122738" algn="l"/>
                </a:tabLst>
                <a:defRPr/>
              </a:pPr>
              <a:r>
                <a:rPr lang="en-US" altLang="ko-KR" sz="1000" b="0" kern="0" dirty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2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</p:grpSp>
      <p:sp>
        <p:nvSpPr>
          <p:cNvPr id="75" name="Rectangle 125">
            <a:extLst>
              <a:ext uri="{FF2B5EF4-FFF2-40B4-BE49-F238E27FC236}">
                <a16:creationId xmlns="" xmlns:a16="http://schemas.microsoft.com/office/drawing/2014/main" id="{2F768ABD-3196-3C45-B481-932ADE2E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384" y="6093034"/>
            <a:ext cx="222414" cy="87559"/>
          </a:xfrm>
          <a:prstGeom prst="rect">
            <a:avLst/>
          </a:prstGeom>
          <a:solidFill>
            <a:schemeClr val="accent4">
              <a:lumMod val="20000"/>
              <a:lumOff val="80000"/>
              <a:alpha val="16000"/>
            </a:schemeClr>
          </a:solidFill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square" lIns="54000" tIns="18000" rIns="54000" bIns="18000" anchor="ctr"/>
          <a:lstStyle>
            <a:lvl1pPr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99B9B"/>
              </a:buClr>
              <a:buSzTx/>
              <a:buFont typeface="Wingdings" panose="05000000000000000000" pitchFamily="2" charset="2"/>
              <a:buNone/>
              <a:tabLst>
                <a:tab pos="4122738" algn="l"/>
              </a:tabLst>
              <a:defRPr/>
            </a:pPr>
            <a:endParaRPr lang="en-US" altLang="ko-KR" sz="1000" b="0" kern="0" dirty="0">
              <a:solidFill>
                <a:srgbClr val="000000"/>
              </a:solidFill>
              <a:latin typeface="Calibri" panose="020F0502020204030204" pitchFamily="34" charset="0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0F0F1914-4ADF-A74F-BAA4-C8053D8CCEEA}"/>
              </a:ext>
            </a:extLst>
          </p:cNvPr>
          <p:cNvSpPr txBox="1"/>
          <p:nvPr/>
        </p:nvSpPr>
        <p:spPr>
          <a:xfrm>
            <a:off x="8250800" y="602128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kumimoji="1" lang="ko-KR" altLang="en-US" sz="1100" dirty="0"/>
              <a:t>반복 영역</a:t>
            </a:r>
          </a:p>
        </p:txBody>
      </p:sp>
      <p:sp>
        <p:nvSpPr>
          <p:cNvPr id="88" name="Rectangle 125">
            <a:extLst>
              <a:ext uri="{FF2B5EF4-FFF2-40B4-BE49-F238E27FC236}">
                <a16:creationId xmlns="" xmlns:a16="http://schemas.microsoft.com/office/drawing/2014/main" id="{EC20E35E-B4B2-D744-AE9D-120F801A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015" y="1677304"/>
            <a:ext cx="1081454" cy="393947"/>
          </a:xfrm>
          <a:prstGeom prst="rect">
            <a:avLst/>
          </a:prstGeom>
          <a:noFill/>
          <a:ln w="9525" algn="ctr">
            <a:solidFill>
              <a:srgbClr val="B2B2B2"/>
            </a:solidFill>
            <a:miter lim="800000"/>
            <a:headEnd/>
            <a:tailEnd/>
          </a:ln>
        </p:spPr>
        <p:txBody>
          <a:bodyPr wrap="square" lIns="54000" tIns="18000" rIns="54000" bIns="18000" anchor="ctr"/>
          <a:lstStyle>
            <a:lvl1pPr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22738" algn="l"/>
              </a:tabLst>
              <a:defRPr kumimoji="1" sz="12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99B9B"/>
              </a:buClr>
              <a:buSzTx/>
              <a:buFont typeface="Wingdings" panose="05000000000000000000" pitchFamily="2" charset="2"/>
              <a:buNone/>
              <a:tabLst>
                <a:tab pos="4122738" algn="l"/>
              </a:tabLst>
              <a:defRPr/>
            </a:pPr>
            <a:r>
              <a:rPr lang="en-US" altLang="ko-KR" sz="1000" b="0" kern="0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PO Data</a:t>
            </a:r>
            <a:endParaRPr lang="en-US" altLang="ko-KR" sz="1000" b="0" kern="0" dirty="0">
              <a:solidFill>
                <a:srgbClr val="000000"/>
              </a:solidFill>
              <a:latin typeface="Calibri" panose="020F0502020204030204" pitchFamily="34" charset="0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99B9B"/>
              </a:buClr>
              <a:buSzTx/>
              <a:buFont typeface="Wingdings" panose="05000000000000000000" pitchFamily="2" charset="2"/>
              <a:buNone/>
              <a:tabLst>
                <a:tab pos="4122738" algn="l"/>
              </a:tabLst>
              <a:defRPr/>
            </a:pPr>
            <a:r>
              <a:rPr lang="ko-KR" altLang="en-US" sz="1000" b="0" kern="0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작</a:t>
            </a:r>
            <a:r>
              <a:rPr lang="ko-KR" altLang="en-US" sz="1000" b="0" kern="0" dirty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rPr>
              <a:t>성</a:t>
            </a:r>
            <a:endParaRPr lang="en-US" altLang="ko-KR" sz="1000" b="0" kern="0" dirty="0" smtClean="0">
              <a:solidFill>
                <a:srgbClr val="000000"/>
              </a:solidFill>
              <a:latin typeface="Calibri" panose="020F0502020204030204" pitchFamily="34" charset="0"/>
              <a:ea typeface="맑은 고딕" panose="020B0503020000020004" pitchFamily="50" charset="-127"/>
              <a:cs typeface="굴림" panose="020B0600000101010101" pitchFamily="50" charset="-127"/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6F677791-668D-A64A-B941-18E679F4A45A}"/>
              </a:ext>
            </a:extLst>
          </p:cNvPr>
          <p:cNvGrpSpPr/>
          <p:nvPr/>
        </p:nvGrpSpPr>
        <p:grpSpPr>
          <a:xfrm>
            <a:off x="976900" y="4840282"/>
            <a:ext cx="1220870" cy="393947"/>
            <a:chOff x="2654492" y="2611630"/>
            <a:chExt cx="1322609" cy="393946"/>
          </a:xfrm>
        </p:grpSpPr>
        <p:sp>
          <p:nvSpPr>
            <p:cNvPr id="98" name="Rectangle 125">
              <a:extLst>
                <a:ext uri="{FF2B5EF4-FFF2-40B4-BE49-F238E27FC236}">
                  <a16:creationId xmlns="" xmlns:a16="http://schemas.microsoft.com/office/drawing/2014/main" id="{655F57F1-45FC-9040-9A7A-00DF4EF8E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526" y="2611630"/>
              <a:ext cx="1171575" cy="393946"/>
            </a:xfrm>
            <a:prstGeom prst="rect">
              <a:avLst/>
            </a:prstGeom>
            <a:noFill/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square" lIns="54000" tIns="18000" rIns="54000" bIns="18000" anchor="ctr"/>
            <a:lstStyle>
              <a:lvl1pPr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SzTx/>
                <a:buFont typeface="Wingdings" panose="05000000000000000000" pitchFamily="2" charset="2"/>
                <a:buNone/>
                <a:tabLst>
                  <a:tab pos="4122738" algn="l"/>
                </a:tabLst>
                <a:defRPr/>
              </a:pPr>
              <a:r>
                <a:rPr lang="ko-KR" altLang="en-US" sz="1000" b="0" kern="0" dirty="0" smtClean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메일 발신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99" name="Rectangle 125">
              <a:extLst>
                <a:ext uri="{FF2B5EF4-FFF2-40B4-BE49-F238E27FC236}">
                  <a16:creationId xmlns="" xmlns:a16="http://schemas.microsoft.com/office/drawing/2014/main" id="{882FC1A3-B06F-5D41-9B77-692331345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492" y="2611630"/>
              <a:ext cx="151034" cy="39394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54000" tIns="18000" rIns="54000" bIns="18000" anchor="ctr"/>
            <a:lstStyle>
              <a:lvl1pPr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SzTx/>
                <a:buFont typeface="Wingdings" panose="05000000000000000000" pitchFamily="2" charset="2"/>
                <a:buNone/>
                <a:tabLst>
                  <a:tab pos="4122738" algn="l"/>
                </a:tabLst>
                <a:defRPr/>
              </a:pPr>
              <a:r>
                <a:rPr lang="en-US" altLang="ko-KR" sz="1000" b="0" kern="0" noProof="0" dirty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5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</p:grpSp>
      <p:cxnSp>
        <p:nvCxnSpPr>
          <p:cNvPr id="124" name="꺾인 연결선[E] 152">
            <a:extLst>
              <a:ext uri="{FF2B5EF4-FFF2-40B4-BE49-F238E27FC236}">
                <a16:creationId xmlns="" xmlns:a16="http://schemas.microsoft.com/office/drawing/2014/main" id="{F084EDDD-97E9-AE4F-B598-9C3523166869}"/>
              </a:ext>
            </a:extLst>
          </p:cNvPr>
          <p:cNvCxnSpPr>
            <a:cxnSpLocks/>
            <a:stCxn id="40" idx="2"/>
            <a:endCxn id="47" idx="3"/>
          </p:cNvCxnSpPr>
          <p:nvPr/>
        </p:nvCxnSpPr>
        <p:spPr>
          <a:xfrm rot="5400000">
            <a:off x="5831522" y="2908574"/>
            <a:ext cx="663786" cy="358690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="" xmlns:a16="http://schemas.microsoft.com/office/drawing/2014/main" id="{03C7F277-54D3-8648-B544-C5AE1485787C}"/>
              </a:ext>
            </a:extLst>
          </p:cNvPr>
          <p:cNvCxnSpPr>
            <a:cxnSpLocks/>
            <a:stCxn id="72" idx="3"/>
            <a:endCxn id="41" idx="1"/>
          </p:cNvCxnSpPr>
          <p:nvPr/>
        </p:nvCxnSpPr>
        <p:spPr>
          <a:xfrm>
            <a:off x="6660232" y="4170230"/>
            <a:ext cx="616492" cy="29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="" xmlns:a16="http://schemas.microsoft.com/office/drawing/2014/main" id="{03C7F277-54D3-8648-B544-C5AE1485787C}"/>
              </a:ext>
            </a:extLst>
          </p:cNvPr>
          <p:cNvCxnSpPr>
            <a:cxnSpLocks/>
            <a:stCxn id="98" idx="0"/>
            <a:endCxn id="62" idx="2"/>
          </p:cNvCxnSpPr>
          <p:nvPr/>
        </p:nvCxnSpPr>
        <p:spPr>
          <a:xfrm flipH="1" flipV="1">
            <a:off x="1656343" y="2705484"/>
            <a:ext cx="700" cy="21347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Group 228">
            <a:extLst>
              <a:ext uri="{FF2B5EF4-FFF2-40B4-BE49-F238E27FC236}">
                <a16:creationId xmlns="" xmlns:a16="http://schemas.microsoft.com/office/drawing/2014/main" id="{66D40F42-4D11-42FF-8B48-FA53E8077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12101"/>
              </p:ext>
            </p:extLst>
          </p:nvPr>
        </p:nvGraphicFramePr>
        <p:xfrm>
          <a:off x="99752" y="620689"/>
          <a:ext cx="8905846" cy="443548"/>
        </p:xfrm>
        <a:graphic>
          <a:graphicData uri="http://schemas.openxmlformats.org/drawingml/2006/table">
            <a:tbl>
              <a:tblPr/>
              <a:tblGrid>
                <a:gridCol w="9535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837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125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553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716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05304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6333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1263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443548"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defTabSz="914400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담당부서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955" marB="4695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B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defTabSz="914400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955" marB="4695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defTabSz="914400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Process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955" marB="4695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B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defTabSz="914400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SAP PO </a:t>
                      </a: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입력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955" marB="4695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defTabSz="914400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담당자</a:t>
                      </a:r>
                    </a:p>
                  </a:txBody>
                  <a:tcPr marL="83077" marR="83077" marT="46955" marB="4695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B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defTabSz="914400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-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955" marB="4695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defTabSz="914400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charset="0"/>
                        </a:rPr>
                        <a:t>주기</a:t>
                      </a:r>
                    </a:p>
                  </a:txBody>
                  <a:tcPr marL="83077" marR="83077" marT="46955" marB="4695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B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0" latinLnBrk="1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defTabSz="914400" rtl="0" eaLnBrk="0" latinLnBrk="1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defTabSz="914400" rtl="0" eaLnBrk="0" latinLnBrk="1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algn="l" defTabSz="914400" rtl="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 kern="12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-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955" marB="4695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FFD49012-AC38-A54A-A48A-00D6F141CFF5}"/>
              </a:ext>
            </a:extLst>
          </p:cNvPr>
          <p:cNvGrpSpPr/>
          <p:nvPr/>
        </p:nvGrpSpPr>
        <p:grpSpPr>
          <a:xfrm>
            <a:off x="3140466" y="3976186"/>
            <a:ext cx="1220870" cy="393947"/>
            <a:chOff x="2654492" y="2611630"/>
            <a:chExt cx="1322609" cy="393946"/>
          </a:xfrm>
        </p:grpSpPr>
        <p:sp>
          <p:nvSpPr>
            <p:cNvPr id="30" name="Rectangle 125">
              <a:extLst>
                <a:ext uri="{FF2B5EF4-FFF2-40B4-BE49-F238E27FC236}">
                  <a16:creationId xmlns="" xmlns:a16="http://schemas.microsoft.com/office/drawing/2014/main" id="{359D16A3-22D0-D64D-ACF8-CA1618566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526" y="2611630"/>
              <a:ext cx="1171575" cy="393946"/>
            </a:xfrm>
            <a:prstGeom prst="rect">
              <a:avLst/>
            </a:prstGeom>
            <a:noFill/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54000" tIns="18000" rIns="54000" bIns="18000" anchor="ctr"/>
            <a:lstStyle>
              <a:lvl1pPr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SzTx/>
                <a:buFont typeface="Wingdings" panose="05000000000000000000" pitchFamily="2" charset="2"/>
                <a:buNone/>
                <a:tabLst>
                  <a:tab pos="4122738" algn="l"/>
                </a:tabLst>
                <a:defRPr/>
              </a:pPr>
              <a:r>
                <a:rPr lang="en-US" altLang="ko-KR" sz="1000" b="0" kern="0" dirty="0" smtClean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PO </a:t>
              </a: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Data </a:t>
              </a:r>
              <a:r>
                <a:rPr kumimoji="1" lang="ko-KR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읽기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31" name="Rectangle 125">
              <a:extLst>
                <a:ext uri="{FF2B5EF4-FFF2-40B4-BE49-F238E27FC236}">
                  <a16:creationId xmlns="" xmlns:a16="http://schemas.microsoft.com/office/drawing/2014/main" id="{FD36FC63-3E3E-6A4B-A2FC-E6B98A9E9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492" y="2611630"/>
              <a:ext cx="151034" cy="39394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54000" tIns="18000" rIns="54000" bIns="18000" anchor="ctr"/>
            <a:lstStyle>
              <a:lvl1pPr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SzTx/>
                <a:buFont typeface="Wingdings" panose="05000000000000000000" pitchFamily="2" charset="2"/>
                <a:buNone/>
                <a:tabLst>
                  <a:tab pos="4122738" algn="l"/>
                </a:tabLst>
                <a:defRPr/>
              </a:pPr>
              <a:r>
                <a:rPr lang="en-US" altLang="ko-KR" sz="1000" b="0" kern="0" noProof="0" dirty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1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="" xmlns:a16="http://schemas.microsoft.com/office/drawing/2014/main" id="{03C7F277-54D3-8648-B544-C5AE1485787C}"/>
              </a:ext>
            </a:extLst>
          </p:cNvPr>
          <p:cNvCxnSpPr>
            <a:cxnSpLocks/>
            <a:stCxn id="88" idx="2"/>
            <a:endCxn id="30" idx="0"/>
          </p:cNvCxnSpPr>
          <p:nvPr/>
        </p:nvCxnSpPr>
        <p:spPr>
          <a:xfrm>
            <a:off x="3806742" y="2071251"/>
            <a:ext cx="13867" cy="19049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="" xmlns:a16="http://schemas.microsoft.com/office/drawing/2014/main" id="{03C7F277-54D3-8648-B544-C5AE1485787C}"/>
              </a:ext>
            </a:extLst>
          </p:cNvPr>
          <p:cNvCxnSpPr>
            <a:cxnSpLocks/>
            <a:stCxn id="30" idx="3"/>
            <a:endCxn id="73" idx="1"/>
          </p:cNvCxnSpPr>
          <p:nvPr/>
        </p:nvCxnSpPr>
        <p:spPr>
          <a:xfrm flipV="1">
            <a:off x="4361336" y="4170230"/>
            <a:ext cx="1078026" cy="293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FFD49012-AC38-A54A-A48A-00D6F141CFF5}"/>
              </a:ext>
            </a:extLst>
          </p:cNvPr>
          <p:cNvGrpSpPr/>
          <p:nvPr/>
        </p:nvGrpSpPr>
        <p:grpSpPr>
          <a:xfrm>
            <a:off x="7276724" y="3976186"/>
            <a:ext cx="1220870" cy="393947"/>
            <a:chOff x="2654492" y="2611630"/>
            <a:chExt cx="1322609" cy="393946"/>
          </a:xfrm>
        </p:grpSpPr>
        <p:sp>
          <p:nvSpPr>
            <p:cNvPr id="40" name="Rectangle 125">
              <a:extLst>
                <a:ext uri="{FF2B5EF4-FFF2-40B4-BE49-F238E27FC236}">
                  <a16:creationId xmlns="" xmlns:a16="http://schemas.microsoft.com/office/drawing/2014/main" id="{359D16A3-22D0-D64D-ACF8-CA1618566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526" y="2611630"/>
              <a:ext cx="1171575" cy="393946"/>
            </a:xfrm>
            <a:prstGeom prst="rect">
              <a:avLst/>
            </a:prstGeom>
            <a:noFill/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54000" tIns="18000" rIns="54000" bIns="18000" anchor="ctr"/>
            <a:lstStyle>
              <a:lvl1pPr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SzTx/>
                <a:buFont typeface="Wingdings" panose="05000000000000000000" pitchFamily="2" charset="2"/>
                <a:buNone/>
                <a:tabLst>
                  <a:tab pos="4122738" algn="l"/>
                </a:tabLst>
                <a:defRPr/>
              </a:pPr>
              <a:r>
                <a:rPr lang="en-US" altLang="ko-KR" sz="1000" b="0" kern="0" dirty="0" smtClean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PO</a:t>
              </a:r>
              <a:r>
                <a:rPr lang="ko-KR" altLang="en-US" sz="1000" b="0" kern="0" dirty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 </a:t>
              </a:r>
              <a:r>
                <a:rPr lang="ko-KR" altLang="en-US" sz="1000" b="0" kern="0" dirty="0" smtClean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입력</a:t>
              </a:r>
              <a:endParaRPr lang="en-US" altLang="ko-KR" sz="1000" b="0" kern="0" dirty="0" smtClean="0">
                <a:solidFill>
                  <a:srgbClr val="000000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SzTx/>
                <a:buFont typeface="Wingdings" panose="05000000000000000000" pitchFamily="2" charset="2"/>
                <a:buNone/>
                <a:tabLst>
                  <a:tab pos="4122738" algn="l"/>
                </a:tabLst>
                <a:defRPr/>
              </a:pPr>
              <a:r>
                <a:rPr lang="en-US" altLang="ko-KR" sz="1000" b="0" kern="0" dirty="0" smtClean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(</a:t>
              </a:r>
              <a:r>
                <a:rPr lang="ko-KR" altLang="en-US" sz="1000" b="0" kern="0" dirty="0" smtClean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번호 스크랩</a:t>
              </a:r>
              <a:r>
                <a:rPr lang="en-US" altLang="ko-KR" sz="1000" b="0" kern="0" dirty="0" smtClean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)</a:t>
              </a:r>
            </a:p>
          </p:txBody>
        </p:sp>
        <p:sp>
          <p:nvSpPr>
            <p:cNvPr id="41" name="Rectangle 125">
              <a:extLst>
                <a:ext uri="{FF2B5EF4-FFF2-40B4-BE49-F238E27FC236}">
                  <a16:creationId xmlns="" xmlns:a16="http://schemas.microsoft.com/office/drawing/2014/main" id="{FD36FC63-3E3E-6A4B-A2FC-E6B98A9E9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492" y="2611630"/>
              <a:ext cx="151034" cy="39394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54000" tIns="18000" rIns="54000" bIns="18000" anchor="ctr"/>
            <a:lstStyle>
              <a:lvl1pPr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SzTx/>
                <a:buFont typeface="Wingdings" panose="05000000000000000000" pitchFamily="2" charset="2"/>
                <a:buNone/>
                <a:tabLst>
                  <a:tab pos="4122738" algn="l"/>
                </a:tabLst>
                <a:defRPr/>
              </a:pPr>
              <a:r>
                <a:rPr lang="en-US" altLang="ko-KR" sz="1000" b="0" kern="0" noProof="0" dirty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3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FFD49012-AC38-A54A-A48A-00D6F141CFF5}"/>
              </a:ext>
            </a:extLst>
          </p:cNvPr>
          <p:cNvGrpSpPr/>
          <p:nvPr/>
        </p:nvGrpSpPr>
        <p:grpSpPr>
          <a:xfrm>
            <a:off x="3149092" y="4836945"/>
            <a:ext cx="1220870" cy="393947"/>
            <a:chOff x="2654492" y="2611630"/>
            <a:chExt cx="1322609" cy="393946"/>
          </a:xfrm>
        </p:grpSpPr>
        <p:sp>
          <p:nvSpPr>
            <p:cNvPr id="47" name="Rectangle 125">
              <a:extLst>
                <a:ext uri="{FF2B5EF4-FFF2-40B4-BE49-F238E27FC236}">
                  <a16:creationId xmlns="" xmlns:a16="http://schemas.microsoft.com/office/drawing/2014/main" id="{359D16A3-22D0-D64D-ACF8-CA1618566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526" y="2611630"/>
              <a:ext cx="1171575" cy="393946"/>
            </a:xfrm>
            <a:prstGeom prst="rect">
              <a:avLst/>
            </a:prstGeom>
            <a:noFill/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54000" tIns="18000" rIns="54000" bIns="18000" anchor="ctr"/>
            <a:lstStyle>
              <a:lvl1pPr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SzTx/>
                <a:buFont typeface="Wingdings" panose="05000000000000000000" pitchFamily="2" charset="2"/>
                <a:buNone/>
                <a:tabLst>
                  <a:tab pos="4122738" algn="l"/>
                </a:tabLst>
                <a:defRPr/>
              </a:pPr>
              <a:r>
                <a:rPr kumimoji="1" lang="en-US" altLang="ko-KR" sz="1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PO </a:t>
              </a:r>
              <a:r>
                <a:rPr kumimoji="1" lang="ko-KR" altLang="en-US" sz="1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생성</a:t>
              </a:r>
              <a:r>
                <a:rPr kumimoji="1" lang="en-US" altLang="ko-KR" sz="1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 </a:t>
              </a:r>
              <a:r>
                <a:rPr kumimoji="1" lang="ko-KR" altLang="en-US" sz="1000" b="0" i="0" u="none" strike="noStrike" kern="0" cap="none" spc="0" normalizeH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결과 저장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  <p:sp>
          <p:nvSpPr>
            <p:cNvPr id="48" name="Rectangle 125">
              <a:extLst>
                <a:ext uri="{FF2B5EF4-FFF2-40B4-BE49-F238E27FC236}">
                  <a16:creationId xmlns="" xmlns:a16="http://schemas.microsoft.com/office/drawing/2014/main" id="{FD36FC63-3E3E-6A4B-A2FC-E6B98A9E9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492" y="2611630"/>
              <a:ext cx="151034" cy="393946"/>
            </a:xfrm>
            <a:prstGeom prst="rect">
              <a:avLst/>
            </a:prstGeom>
            <a:solidFill>
              <a:srgbClr val="EAEAEA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54000" tIns="18000" rIns="54000" bIns="18000" anchor="ctr"/>
            <a:lstStyle>
              <a:lvl1pPr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122738" algn="l"/>
                </a:tabLst>
                <a:defRPr kumimoji="1" sz="12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99B9B"/>
                </a:buClr>
                <a:buSzTx/>
                <a:buFont typeface="Wingdings" panose="05000000000000000000" pitchFamily="2" charset="2"/>
                <a:buNone/>
                <a:tabLst>
                  <a:tab pos="4122738" algn="l"/>
                </a:tabLst>
                <a:defRPr/>
              </a:pPr>
              <a:r>
                <a:rPr lang="en-US" altLang="ko-KR" sz="1000" b="0" kern="0" noProof="0" dirty="0">
                  <a:solidFill>
                    <a:srgbClr val="000000"/>
                  </a:solidFill>
                  <a:latin typeface="Calibri" panose="020F0502020204030204" pitchFamily="34" charset="0"/>
                  <a:ea typeface="맑은 고딕" panose="020B0503020000020004" pitchFamily="50" charset="-127"/>
                  <a:cs typeface="굴림" panose="020B0600000101010101" pitchFamily="50" charset="-127"/>
                </a:rPr>
                <a:t>4</a:t>
              </a:r>
              <a:endParaRPr kumimoji="1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굴림" panose="020B0600000101010101" pitchFamily="50" charset="-127"/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03C7F277-54D3-8648-B544-C5AE1485787C}"/>
              </a:ext>
            </a:extLst>
          </p:cNvPr>
          <p:cNvCxnSpPr>
            <a:cxnSpLocks/>
            <a:stCxn id="48" idx="1"/>
            <a:endCxn id="98" idx="3"/>
          </p:cNvCxnSpPr>
          <p:nvPr/>
        </p:nvCxnSpPr>
        <p:spPr>
          <a:xfrm flipH="1">
            <a:off x="2197770" y="5033919"/>
            <a:ext cx="951322" cy="33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9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5496" y="6180593"/>
            <a:ext cx="1296144" cy="560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28184" y="6165304"/>
            <a:ext cx="158417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1">
            <a:extLst>
              <a:ext uri="{FF2B5EF4-FFF2-40B4-BE49-F238E27FC236}">
                <a16:creationId xmlns="" xmlns:a16="http://schemas.microsoft.com/office/drawing/2014/main" id="{183D37CF-8619-44FF-BE60-440F55277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03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4A31219-38C5-49FA-BB59-BDB62C40F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ko-KR" dirty="0" smtClean="0"/>
              <a:t>Activity </a:t>
            </a:r>
            <a:r>
              <a:rPr lang="ko-KR" altLang="en-US" dirty="0" smtClean="0"/>
              <a:t>상세</a:t>
            </a:r>
            <a:endParaRPr lang="en-US" altLang="ko-KR" dirty="0"/>
          </a:p>
        </p:txBody>
      </p:sp>
      <p:graphicFrame>
        <p:nvGraphicFramePr>
          <p:cNvPr id="6" name="Group 120">
            <a:extLst>
              <a:ext uri="{FF2B5EF4-FFF2-40B4-BE49-F238E27FC236}">
                <a16:creationId xmlns="" xmlns:a16="http://schemas.microsoft.com/office/drawing/2014/main" id="{591E5FF1-7532-4E24-9B4D-8664CD093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333108"/>
              </p:ext>
            </p:extLst>
          </p:nvPr>
        </p:nvGraphicFramePr>
        <p:xfrm>
          <a:off x="99692" y="600053"/>
          <a:ext cx="8792788" cy="5675227"/>
        </p:xfrm>
        <a:graphic>
          <a:graphicData uri="http://schemas.openxmlformats.org/drawingml/2006/table">
            <a:tbl>
              <a:tblPr/>
              <a:tblGrid>
                <a:gridCol w="2326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15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98635">
                  <a:extLst>
                    <a:ext uri="{9D8B030D-6E8A-4147-A177-3AD203B41FA5}">
                      <a16:colId xmlns="" xmlns:a16="http://schemas.microsoft.com/office/drawing/2014/main" val="2901798778"/>
                    </a:ext>
                  </a:extLst>
                </a:gridCol>
              </a:tblGrid>
              <a:tr h="406809">
                <a:tc gridSpan="2"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Step</a:t>
                      </a:r>
                      <a:endParaRPr kumimoji="0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52729" marB="52729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BEE"/>
                    </a:solidFill>
                  </a:tcPr>
                </a:tc>
                <a:tc hMerge="1">
                  <a:txBody>
                    <a:bodyPr/>
                    <a:lstStyle>
                      <a:lvl1pPr algn="l" eaLnBrk="0" hangingPunct="0">
                        <a:lnSpc>
                          <a:spcPct val="110000"/>
                        </a:lnSpc>
                        <a:spcBef>
                          <a:spcPct val="30000"/>
                        </a:spcBef>
                        <a:buFont typeface="Wingdings" pitchFamily="2" charset="2"/>
                        <a:defRPr sz="1600" b="1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1pPr>
                      <a:lvl2pPr marL="444500" algn="l" eaLnBrk="0" hangingPunct="0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2pPr>
                      <a:lvl3pPr marL="8953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3pPr>
                      <a:lvl4pPr marL="135255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4pPr>
                      <a:lvl5pPr marL="1803400" algn="l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5pPr>
                      <a:lvl6pPr marL="2260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6pPr>
                      <a:lvl7pPr marL="2717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7pPr>
                      <a:lvl8pPr marL="31750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8pPr>
                      <a:lvl9pPr marL="3632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윤고딕130" pitchFamily="18" charset="-127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90000" marR="90000" marT="52729" marB="52729" anchor="ctr" horzOverflow="overflow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상세기능</a:t>
                      </a:r>
                    </a:p>
                  </a:txBody>
                  <a:tcPr marL="83077" marR="83077" marT="52729" marB="52729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BE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15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231" marR="33231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굴림" panose="020B0600000101010101" pitchFamily="50" charset="-127"/>
                        </a:rPr>
                        <a:t>PO Data </a:t>
                      </a:r>
                      <a:r>
                        <a:rPr kumimoji="1" lang="ko-KR" alt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굴림" panose="020B0600000101010101" pitchFamily="50" charset="-127"/>
                        </a:rPr>
                        <a:t>읽기</a:t>
                      </a:r>
                    </a:p>
                  </a:txBody>
                  <a:tcPr marL="83077" marR="83077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ProcessName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\Data\PO_Raw_Data.xlsx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읽어오기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불러온 </a:t>
                      </a: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DataTable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 “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번호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” Column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생성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83077" marR="83077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653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231" marR="33231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99B9B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122738" algn="l"/>
                        </a:tabLst>
                        <a:defRPr/>
                      </a:pPr>
                      <a:r>
                        <a:rPr kumimoji="1" lang="en-US" altLang="ko-KR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굴림" panose="020B0600000101010101" pitchFamily="50" charset="-127"/>
                        </a:rPr>
                        <a:t>SAP </a:t>
                      </a:r>
                      <a:r>
                        <a:rPr kumimoji="1" lang="ko-KR" alt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굴림" panose="020B0600000101010101" pitchFamily="50" charset="-127"/>
                        </a:rPr>
                        <a:t>접속</a:t>
                      </a:r>
                    </a:p>
                  </a:txBody>
                  <a:tcPr marL="83077" marR="83077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SAP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교육용 서버 접속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 -&gt;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개인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Orchestrator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의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Credential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을 생성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Credential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을 사용하여 로그인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중복 사용자 로그인 경고에 대해 처리하는 프로세스 생성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T-code : /nme21n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입력 후 </a:t>
                      </a: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enter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 or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       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83077" marR="83077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724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231" marR="33231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99B9B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122738" algn="l"/>
                        </a:tabLst>
                        <a:defRPr/>
                      </a:pPr>
                      <a:r>
                        <a:rPr kumimoji="1" lang="en-US" altLang="ko-KR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굴림" panose="020B0600000101010101" pitchFamily="50" charset="-127"/>
                        </a:rPr>
                        <a:t>PO </a:t>
                      </a:r>
                      <a:r>
                        <a:rPr kumimoji="1" lang="ko-KR" alt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굴림" panose="020B0600000101010101" pitchFamily="50" charset="-127"/>
                        </a:rPr>
                        <a:t>입력</a:t>
                      </a:r>
                    </a:p>
                  </a:txBody>
                  <a:tcPr marL="83077" marR="83077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구매 오더 생성 창 확인 후 프로세스 진행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공급업체 입력 후 </a:t>
                      </a: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enter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 or 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구매 조직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구매 그룹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회사 코드 입력 후 </a:t>
                      </a: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enter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 or 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Excel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의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“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순서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” Column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 별 자재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, PO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수량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, Pint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입력 후 </a:t>
                      </a:r>
                      <a:r>
                        <a:rPr kumimoji="0" lang="en-US" altLang="ko-KR" sz="11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enter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 or 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Excel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의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“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순서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” Column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별        클릭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    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클릭 후 아래와 같은 번호가 생성될 때까지 대기 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생성된 번호만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스크래핑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,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“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순서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” Column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별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생성된 번호 할당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(Dictionary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사용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)</a:t>
                      </a:r>
                    </a:p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마지막 행까지 위의 프로세스 반복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83077" marR="83077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724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4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231" marR="33231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99B9B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122738" algn="l"/>
                        </a:tabLst>
                        <a:defRPr/>
                      </a:pPr>
                      <a:r>
                        <a:rPr kumimoji="1" lang="en-US" altLang="ko-KR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굴림" panose="020B0600000101010101" pitchFamily="50" charset="-127"/>
                        </a:rPr>
                        <a:t>PO </a:t>
                      </a:r>
                      <a:r>
                        <a:rPr kumimoji="1" lang="ko-KR" alt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굴림" panose="020B0600000101010101" pitchFamily="50" charset="-127"/>
                        </a:rPr>
                        <a:t>생성</a:t>
                      </a:r>
                      <a:r>
                        <a:rPr kumimoji="1" lang="en-US" altLang="ko-KR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굴림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굴림" panose="020B0600000101010101" pitchFamily="50" charset="-127"/>
                        </a:rPr>
                        <a:t>결과 저장</a:t>
                      </a:r>
                    </a:p>
                  </a:txBody>
                  <a:tcPr marL="83077" marR="83077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“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번호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”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Column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에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“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순서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” Column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별로 해당하는 번호 입력 후 저장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charset="0"/>
                      </a:endParaRPr>
                    </a:p>
                  </a:txBody>
                  <a:tcPr marL="83077" marR="83077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9724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  <a:cs typeface="Arial" charset="0"/>
                        </a:rPr>
                        <a:t>5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231" marR="33231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199B9B"/>
                        </a:buClr>
                        <a:buSzTx/>
                        <a:buFont typeface="Wingdings" panose="05000000000000000000" pitchFamily="2" charset="2"/>
                        <a:buNone/>
                        <a:tabLst>
                          <a:tab pos="4122738" algn="l"/>
                        </a:tabLst>
                        <a:defRPr/>
                      </a:pPr>
                      <a:r>
                        <a:rPr kumimoji="1" lang="ko-KR" alt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굴림" panose="020B0600000101010101" pitchFamily="50" charset="-127"/>
                        </a:rPr>
                        <a:t>메일</a:t>
                      </a:r>
                      <a:r>
                        <a:rPr kumimoji="1" lang="en-US" altLang="ko-KR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굴림" panose="020B0600000101010101" pitchFamily="50" charset="-127"/>
                        </a:rPr>
                        <a:t> </a:t>
                      </a:r>
                      <a:r>
                        <a:rPr kumimoji="1" lang="ko-KR" alt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굴림" panose="020B0600000101010101" pitchFamily="50" charset="-127"/>
                        </a:rPr>
                        <a:t>발신</a:t>
                      </a:r>
                    </a:p>
                  </a:txBody>
                  <a:tcPr marL="83077" marR="83077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4625" marR="0" lvl="0" indent="-174625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공통 모듈 사용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-&gt; </a:t>
                      </a: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recEmail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 :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수신자 메일주소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-&gt; </a:t>
                      </a:r>
                      <a:r>
                        <a:rPr kumimoji="0" lang="en-US" altLang="ko-KR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ccEmail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: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charset="0"/>
                        </a:rPr>
                        <a:t>참조자 메일주소</a:t>
                      </a:r>
                      <a:endParaRPr lang="en-US" altLang="ko-KR" sz="11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3077" marR="83077" marT="46805" marB="46805" anchor="ctr" horzOverflow="overflow">
                    <a:lnL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B59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35" y="1942345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978" y="2436316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38" y="2655986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617" y="2887859"/>
            <a:ext cx="304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127251"/>
            <a:ext cx="2762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42" y="3351658"/>
            <a:ext cx="2762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12257"/>
            <a:ext cx="23431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48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5496" y="6180593"/>
            <a:ext cx="1296144" cy="560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28184" y="6165304"/>
            <a:ext cx="1584176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04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smtClean="0"/>
              <a:t>주요업무규칙</a:t>
            </a:r>
            <a:endParaRPr lang="ko-KR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617099" y="882840"/>
            <a:ext cx="7909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dirty="0" smtClean="0"/>
              <a:t>SAP </a:t>
            </a:r>
            <a:r>
              <a:rPr lang="ko-KR" altLang="en-US" sz="1400" b="1" dirty="0" smtClean="0"/>
              <a:t>접속 정보</a:t>
            </a:r>
            <a:endParaRPr lang="en-US" altLang="ko-KR" sz="14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 smtClean="0"/>
          </a:p>
          <a:p>
            <a:endParaRPr lang="en-US" altLang="ko-KR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01" y="1207013"/>
            <a:ext cx="3600400" cy="2269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5"/>
          <p:cNvSpPr txBox="1"/>
          <p:nvPr/>
        </p:nvSpPr>
        <p:spPr>
          <a:xfrm>
            <a:off x="617099" y="3573016"/>
            <a:ext cx="7909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b="1" dirty="0" err="1" smtClean="0"/>
              <a:t>PO_Raw_Data</a:t>
            </a:r>
            <a:r>
              <a:rPr lang="en-US" altLang="ko-KR" sz="1400" b="1" dirty="0" smtClean="0"/>
              <a:t> &amp; Template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 smtClean="0"/>
          </a:p>
        </p:txBody>
      </p:sp>
      <p:graphicFrame>
        <p:nvGraphicFramePr>
          <p:cNvPr id="20" name="개체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271306"/>
              </p:ext>
            </p:extLst>
          </p:nvPr>
        </p:nvGraphicFramePr>
        <p:xfrm>
          <a:off x="993304" y="395361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워크시트" showAsIcon="1" r:id="rId5" imgW="914400" imgH="771480" progId="Excel.Sheet.12">
                  <p:embed/>
                </p:oleObj>
              </mc:Choice>
              <mc:Fallback>
                <p:oleObj name="워크시트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3304" y="395361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개체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145925"/>
              </p:ext>
            </p:extLst>
          </p:nvPr>
        </p:nvGraphicFramePr>
        <p:xfrm>
          <a:off x="2327201" y="394892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워크시트" showAsIcon="1" r:id="rId8" imgW="914400" imgH="771480" progId="Excel.Sheet.12">
                  <p:embed/>
                </p:oleObj>
              </mc:Choice>
              <mc:Fallback>
                <p:oleObj name="워크시트" showAsIcon="1" r:id="rId8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27201" y="394892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5"/>
          <p:cNvSpPr txBox="1"/>
          <p:nvPr/>
        </p:nvSpPr>
        <p:spPr>
          <a:xfrm>
            <a:off x="617099" y="4797152"/>
            <a:ext cx="7909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 smtClean="0"/>
              <a:t>메일 송신</a:t>
            </a:r>
            <a:endParaRPr lang="en-US" altLang="ko-KR" sz="1400" b="1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400" b="1" dirty="0" smtClean="0"/>
          </a:p>
        </p:txBody>
      </p:sp>
      <p:graphicFrame>
        <p:nvGraphicFramePr>
          <p:cNvPr id="22" name="개체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727290"/>
              </p:ext>
            </p:extLst>
          </p:nvPr>
        </p:nvGraphicFramePr>
        <p:xfrm>
          <a:off x="984201" y="52292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포장기 셸 개체" showAsIcon="1" r:id="rId10" imgW="914400" imgH="771480" progId="Package">
                  <p:embed/>
                </p:oleObj>
              </mc:Choice>
              <mc:Fallback>
                <p:oleObj name="포장기 셸 개체" showAsIcon="1" r:id="rId10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84201" y="52292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6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253</Words>
  <Application>Microsoft Office PowerPoint</Application>
  <PresentationFormat>화면 슬라이드 쇼(4:3)</PresentationFormat>
  <Paragraphs>85</Paragraphs>
  <Slides>4</Slides>
  <Notes>2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Office 테마</vt:lpstr>
      <vt:lpstr>워크시트</vt:lpstr>
      <vt:lpstr>패키지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권성근</dc:creator>
  <cp:lastModifiedBy>kangmy</cp:lastModifiedBy>
  <cp:revision>58</cp:revision>
  <dcterms:created xsi:type="dcterms:W3CDTF">2019-07-02T04:08:47Z</dcterms:created>
  <dcterms:modified xsi:type="dcterms:W3CDTF">2019-07-29T05:26:10Z</dcterms:modified>
</cp:coreProperties>
</file>